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74" r:id="rId4"/>
    <p:sldId id="261" r:id="rId5"/>
    <p:sldId id="259" r:id="rId6"/>
    <p:sldId id="267" r:id="rId7"/>
    <p:sldId id="268" r:id="rId8"/>
    <p:sldId id="269" r:id="rId9"/>
    <p:sldId id="272" r:id="rId10"/>
    <p:sldId id="262" r:id="rId11"/>
    <p:sldId id="265" r:id="rId12"/>
    <p:sldId id="270" r:id="rId13"/>
    <p:sldId id="263" r:id="rId14"/>
    <p:sldId id="271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7359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110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7834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196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917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207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1103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628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12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434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45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FC97E-0FD2-4102-ADFB-5A2A73A63513}" type="datetimeFigureOut">
              <a:rPr lang="da-DK" smtClean="0"/>
              <a:t>21-11-2023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15645-2990-4A47-9215-A4A8D9CC20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52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skaNUPwOfc&amp;list=PLftC0cmMlr1MuiQ3cYbfi8X60L-pptaE1&amp;index=6" TargetMode="External"/><Relationship Id="rId2" Type="http://schemas.openxmlformats.org/officeDocument/2006/relationships/hyperlink" Target="https://www.youtube.com/watch?v=knNs6qssKec&amp;list=PLftC0cmMlr1MuiQ3cYbfi8X60L-pptaE1&amp;index=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qyDRN-AbNg&amp;list=PLftC0cmMlr1MuiQ3cYbfi8X60L-pptaE1&amp;index=5" TargetMode="External"/><Relationship Id="rId2" Type="http://schemas.openxmlformats.org/officeDocument/2006/relationships/hyperlink" Target="https://www.youtube.com/watch?v=qf3RW52Mw9s&amp;list=PLftC0cmMlr1MuiQ3cYbfi8X60L-pptaE1&amp;index=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30053A8-040E-4291-9B88-DD0929FF8E2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973021"/>
              </a:xfrm>
            </p:spPr>
            <p:txBody>
              <a:bodyPr>
                <a:normAutofit fontScale="90000"/>
              </a:bodyPr>
              <a:lstStyle/>
              <a:p>
                <a:r>
                  <a:rPr lang="da-DK" b="1" dirty="0">
                    <a:solidFill>
                      <a:schemeClr val="accent5"/>
                    </a:solidFill>
                  </a:rPr>
                  <a:t>Stedvektoren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𝑶𝑨</m:t>
                        </m:r>
                      </m:e>
                    </m:acc>
                  </m:oMath>
                </a14:m>
                <a:r>
                  <a:rPr lang="da-DK" b="1" dirty="0">
                    <a:solidFill>
                      <a:schemeClr val="accent5"/>
                    </a:solidFill>
                  </a:rPr>
                  <a:t> fra </a:t>
                </a:r>
                <a:r>
                  <a:rPr lang="da-DK" b="1" dirty="0" err="1">
                    <a:solidFill>
                      <a:schemeClr val="accent5"/>
                    </a:solidFill>
                  </a:rPr>
                  <a:t>origo</a:t>
                </a:r>
                <a:r>
                  <a:rPr lang="da-DK" b="1" dirty="0">
                    <a:solidFill>
                      <a:schemeClr val="accent5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b="1" dirty="0">
                    <a:solidFill>
                      <a:schemeClr val="accent5"/>
                    </a:solidFill>
                  </a:rPr>
                  <a:t> til punktet </a:t>
                </a:r>
                <a14:m>
                  <m:oMath xmlns:m="http://schemas.openxmlformats.org/officeDocument/2006/math"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da-DK" b="1" i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da-DK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30053A8-040E-4291-9B88-DD0929FF8E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973021"/>
              </a:xfrm>
              <a:blipFill>
                <a:blip r:embed="rId2"/>
                <a:stretch>
                  <a:fillRect l="-2087" b="-1312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86292EC-F68C-4B35-A742-98FA38A37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43587" y="1860520"/>
            <a:ext cx="9436277" cy="313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4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Vektorer i </a:t>
            </a:r>
            <a:r>
              <a:rPr lang="da-DK" dirty="0" err="1"/>
              <a:t>Geogebra</a:t>
            </a:r>
            <a:r>
              <a:rPr lang="da-DK" dirty="0"/>
              <a:t> – Fælles opgave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SE fil: Vektorer i </a:t>
            </a:r>
            <a:r>
              <a:rPr lang="da-DK" dirty="0" err="1"/>
              <a:t>geogebra</a:t>
            </a:r>
            <a:r>
              <a:rPr lang="da-DK" dirty="0"/>
              <a:t> – Vi løser den sammen via Hanne computer. Senere skal I prøve selv.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219" y="2768460"/>
            <a:ext cx="8992437" cy="246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24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Facit øvelse 9</a:t>
            </a:r>
          </a:p>
        </p:txBody>
      </p:sp>
      <p:pic>
        <p:nvPicPr>
          <p:cNvPr id="4" name="Pladsholder til indhold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1236" y="1690688"/>
            <a:ext cx="7684999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487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016000"/>
                <a:ext cx="10515600" cy="674687"/>
              </a:xfrm>
            </p:spPr>
            <p:txBody>
              <a:bodyPr>
                <a:normAutofit fontScale="90000"/>
              </a:bodyPr>
              <a:lstStyle/>
              <a:p>
                <a:r>
                  <a:rPr lang="da-DK" b="1" dirty="0">
                    <a:solidFill>
                      <a:schemeClr val="accent5"/>
                    </a:solidFill>
                  </a:rPr>
                  <a:t>Sumvektor: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da-DK" b="1" dirty="0">
                    <a:solidFill>
                      <a:schemeClr val="accent5"/>
                    </a:solidFill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br>
                  <a:rPr lang="da-DK" b="1" dirty="0">
                    <a:solidFill>
                      <a:schemeClr val="accent5"/>
                    </a:solidFill>
                  </a:rPr>
                </a:br>
                <a:r>
                  <a:rPr lang="da-DK" sz="2800" b="1" dirty="0">
                    <a:solidFill>
                      <a:schemeClr val="accent5"/>
                    </a:solidFill>
                  </a:rPr>
                  <a:t>”Genvejsvektor”</a:t>
                </a:r>
                <a:br>
                  <a:rPr lang="da-DK" b="1" dirty="0">
                    <a:solidFill>
                      <a:schemeClr val="accent5"/>
                    </a:solidFill>
                  </a:rPr>
                </a:br>
                <a:endParaRPr lang="da-DK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016000"/>
                <a:ext cx="10515600" cy="674687"/>
              </a:xfrm>
              <a:blipFill>
                <a:blip r:embed="rId2"/>
                <a:stretch>
                  <a:fillRect l="-2087" t="-82727" b="-1090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0872" y="1505527"/>
            <a:ext cx="9706341" cy="479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94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3800A47-E34F-4668-9115-619B1541221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530582"/>
              </a:xfrm>
            </p:spPr>
            <p:txBody>
              <a:bodyPr>
                <a:normAutofit fontScale="90000"/>
              </a:bodyPr>
              <a:lstStyle/>
              <a:p>
                <a:br>
                  <a:rPr lang="da-DK" dirty="0">
                    <a:solidFill>
                      <a:schemeClr val="accent5"/>
                    </a:solidFill>
                  </a:rPr>
                </a:br>
                <a:r>
                  <a:rPr lang="da-DK" b="1" dirty="0">
                    <a:solidFill>
                      <a:schemeClr val="accent5"/>
                    </a:solidFill>
                  </a:rPr>
                  <a:t>Forbindelsesvektoren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𝑷𝑸</m:t>
                        </m:r>
                      </m:e>
                    </m:acc>
                  </m:oMath>
                </a14:m>
                <a:r>
                  <a:rPr lang="da-DK" b="1" dirty="0">
                    <a:solidFill>
                      <a:schemeClr val="accent5"/>
                    </a:solidFill>
                  </a:rPr>
                  <a:t> mellem </a:t>
                </a:r>
                <a:r>
                  <a:rPr lang="da-DK" b="1" i="1" dirty="0">
                    <a:solidFill>
                      <a:schemeClr val="accent5"/>
                    </a:solidFill>
                  </a:rPr>
                  <a:t>P</a:t>
                </a:r>
                <a:r>
                  <a:rPr lang="da-DK" b="1" dirty="0">
                    <a:solidFill>
                      <a:schemeClr val="accent5"/>
                    </a:solidFill>
                  </a:rPr>
                  <a:t> og </a:t>
                </a:r>
                <a:r>
                  <a:rPr lang="da-DK" b="1" i="1" dirty="0">
                    <a:solidFill>
                      <a:schemeClr val="accent5"/>
                    </a:solidFill>
                  </a:rPr>
                  <a:t>Q</a:t>
                </a:r>
                <a:r>
                  <a:rPr lang="da-DK" b="1" dirty="0">
                    <a:solidFill>
                      <a:schemeClr val="accent5"/>
                    </a:solidFill>
                  </a:rPr>
                  <a:t> og beregning af denne vektors koordinatsæt.</a:t>
                </a:r>
                <a:br>
                  <a:rPr lang="da-DK" b="1" dirty="0">
                    <a:solidFill>
                      <a:schemeClr val="accent5"/>
                    </a:solidFill>
                  </a:rPr>
                </a:br>
                <a:endParaRPr lang="da-DK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3800A47-E34F-4668-9115-619B154122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530582"/>
              </a:xfrm>
              <a:blipFill>
                <a:blip r:embed="rId2"/>
                <a:stretch>
                  <a:fillRect l="-2087" b="-83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CF3EFAA6-625E-4BD5-98A7-E33A62461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95707"/>
            <a:ext cx="9164782" cy="405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1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Inden vi regner opgaver med forbindelsesvektor og sumvektor skal vi se 2 film: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Jan </a:t>
            </a:r>
            <a:r>
              <a:rPr lang="da-DK" dirty="0" err="1"/>
              <a:t>Egballe</a:t>
            </a:r>
            <a:r>
              <a:rPr lang="da-DK" dirty="0"/>
              <a:t> Heinze:</a:t>
            </a:r>
          </a:p>
          <a:p>
            <a:r>
              <a:rPr lang="da-DK" dirty="0"/>
              <a:t>3:31</a:t>
            </a:r>
          </a:p>
          <a:p>
            <a:r>
              <a:rPr lang="da-DK" u="sng" dirty="0">
                <a:hlinkClick r:id="rId2"/>
              </a:rPr>
              <a:t>Vektorregning 3 - Vektorsum - YouTube</a:t>
            </a:r>
            <a:endParaRPr lang="da-DK" dirty="0"/>
          </a:p>
          <a:p>
            <a:r>
              <a:rPr lang="da-DK" dirty="0"/>
              <a:t>Viser hvordan man lægger </a:t>
            </a:r>
            <a:r>
              <a:rPr lang="da-DK"/>
              <a:t>2 vektorer </a:t>
            </a:r>
            <a:r>
              <a:rPr lang="da-DK" dirty="0"/>
              <a:t>sammen- vi arbejder mere senere med det. </a:t>
            </a:r>
          </a:p>
          <a:p>
            <a:r>
              <a:rPr lang="da-DK" dirty="0"/>
              <a:t>6:27 - kun til 5:37 (så kommer </a:t>
            </a:r>
            <a:r>
              <a:rPr lang="da-DK" dirty="0" err="1"/>
              <a:t>Inspire</a:t>
            </a:r>
            <a:r>
              <a:rPr lang="da-DK" dirty="0"/>
              <a:t>)</a:t>
            </a:r>
          </a:p>
          <a:p>
            <a:r>
              <a:rPr lang="da-DK" u="sng" dirty="0">
                <a:hlinkClick r:id="rId3"/>
              </a:rPr>
              <a:t>Vektorregning 6 - Stedvektor og forbindelsesvektor – YouTube</a:t>
            </a:r>
            <a:endParaRPr lang="da-DK" u="sng" dirty="0"/>
          </a:p>
          <a:p>
            <a:r>
              <a:rPr lang="da-DK" dirty="0"/>
              <a:t>Forklarer begrebet forbindelsesvektor og viser regne-eksempler</a:t>
            </a:r>
          </a:p>
        </p:txBody>
      </p:sp>
    </p:spTree>
    <p:extLst>
      <p:ext uri="{BB962C8B-B14F-4D97-AF65-F5344CB8AC3E}">
        <p14:creationId xmlns:p14="http://schemas.microsoft.com/office/powerpoint/2010/main" val="1987589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Opgaveregning: Lav øvelse 10 – brug ternet papir til </a:t>
            </a:r>
            <a:r>
              <a:rPr lang="da-DK" dirty="0" err="1"/>
              <a:t>spm</a:t>
            </a:r>
            <a:r>
              <a:rPr lang="da-DK" dirty="0"/>
              <a:t>. B.</a:t>
            </a:r>
          </a:p>
        </p:txBody>
      </p:sp>
      <p:pic>
        <p:nvPicPr>
          <p:cNvPr id="6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6292" y="2207924"/>
            <a:ext cx="10413964" cy="2576512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1671782" y="5172364"/>
            <a:ext cx="9111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Svaret er tegnet i </a:t>
            </a:r>
            <a:r>
              <a:rPr lang="da-DK" dirty="0" err="1"/>
              <a:t>Geogebra</a:t>
            </a:r>
            <a:r>
              <a:rPr lang="da-DK" dirty="0"/>
              <a:t> på næste Dias- du kan se om du har fundet de rigtige koordinatsæt </a:t>
            </a:r>
          </a:p>
          <a:p>
            <a:r>
              <a:rPr lang="da-DK" dirty="0"/>
              <a:t>Og tegnet dine vektorer korrekt. </a:t>
            </a:r>
          </a:p>
        </p:txBody>
      </p:sp>
    </p:spTree>
    <p:extLst>
      <p:ext uri="{BB962C8B-B14F-4D97-AF65-F5344CB8AC3E}">
        <p14:creationId xmlns:p14="http://schemas.microsoft.com/office/powerpoint/2010/main" val="1359663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4002"/>
          </a:xfrm>
        </p:spPr>
        <p:txBody>
          <a:bodyPr/>
          <a:lstStyle/>
          <a:p>
            <a:r>
              <a:rPr lang="da-DK" dirty="0"/>
              <a:t>Facit på Øvelse 10 HFB s. 11</a:t>
            </a:r>
          </a:p>
        </p:txBody>
      </p:sp>
      <p:pic>
        <p:nvPicPr>
          <p:cNvPr id="4" name="Pladsholder til indhold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1236" y="1209964"/>
            <a:ext cx="7387076" cy="496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72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 med sumvektor –se evt. film igen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eksempel 3 s. 12 i HFB-noter om en gåtur i byparken</a:t>
            </a:r>
          </a:p>
          <a:p>
            <a:r>
              <a:rPr lang="da-DK" dirty="0"/>
              <a:t>Lav øvelse 11 i hånden: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02189"/>
            <a:ext cx="9100127" cy="250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15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b="1" dirty="0">
                    <a:solidFill>
                      <a:schemeClr val="accent5"/>
                    </a:solidFill>
                  </a:rPr>
                  <a:t>Modsat vektor : </a:t>
                </a:r>
                <a14:m>
                  <m:oMath xmlns:m="http://schemas.openxmlformats.org/officeDocument/2006/math"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br>
                  <a:rPr lang="da-DK" b="1" dirty="0">
                    <a:solidFill>
                      <a:schemeClr val="accent5"/>
                    </a:solidFill>
                  </a:rPr>
                </a:br>
                <a:endParaRPr lang="da-DK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48145" y="1825625"/>
            <a:ext cx="10605655" cy="4445866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1019175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29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b="1" dirty="0">
                    <a:solidFill>
                      <a:schemeClr val="accent5"/>
                    </a:solidFill>
                  </a:rPr>
                  <a:t>At gange en vektor med et tal </a:t>
                </a:r>
                <a14:m>
                  <m:oMath xmlns:m="http://schemas.openxmlformats.org/officeDocument/2006/math">
                    <m:r>
                      <a:rPr lang="da-DK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da-DK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3204" y="1597891"/>
            <a:ext cx="9664919" cy="457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01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Nedenstående film – forklarer sætningerne på de forrige Dias mere i dybden. Se filmene. 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4:43</a:t>
            </a:r>
          </a:p>
          <a:p>
            <a:r>
              <a:rPr lang="da-DK" u="sng" dirty="0">
                <a:hlinkClick r:id="rId2"/>
              </a:rPr>
              <a:t>Vektorregning 4 - </a:t>
            </a:r>
            <a:r>
              <a:rPr lang="da-DK" u="sng" dirty="0" err="1">
                <a:hlinkClick r:id="rId2"/>
              </a:rPr>
              <a:t>Skalar</a:t>
            </a:r>
            <a:r>
              <a:rPr lang="da-DK" u="sng" dirty="0">
                <a:hlinkClick r:id="rId2"/>
              </a:rPr>
              <a:t> gange vektor - YouTube</a:t>
            </a:r>
            <a:endParaRPr lang="da-DK" dirty="0"/>
          </a:p>
          <a:p>
            <a:r>
              <a:rPr lang="da-DK" dirty="0"/>
              <a:t> </a:t>
            </a:r>
          </a:p>
          <a:p>
            <a:r>
              <a:rPr lang="da-DK" dirty="0"/>
              <a:t>4:03</a:t>
            </a:r>
          </a:p>
          <a:p>
            <a:r>
              <a:rPr lang="da-DK" u="sng" dirty="0">
                <a:hlinkClick r:id="rId3"/>
              </a:rPr>
              <a:t>Vektorregning 5 - Modsat vektor og nulvektor - YouTube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885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el 3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6"/>
                <a:ext cx="10515600" cy="1232765"/>
              </a:xfrm>
            </p:spPr>
            <p:txBody>
              <a:bodyPr>
                <a:normAutofit fontScale="90000"/>
              </a:bodyPr>
              <a:lstStyle/>
              <a:p>
                <a:br>
                  <a:rPr lang="da-DK" dirty="0"/>
                </a:br>
                <a:r>
                  <a:rPr lang="da-DK" sz="4900" b="1" dirty="0">
                    <a:solidFill>
                      <a:schemeClr val="accent5"/>
                    </a:solidFill>
                  </a:rPr>
                  <a:t>Differensvektor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sz="49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sz="49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da-DK" sz="4900" b="1" dirty="0">
                    <a:solidFill>
                      <a:schemeClr val="accent5"/>
                    </a:solidFill>
                  </a:rPr>
                  <a:t>-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sz="4900" b="1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sz="4900" b="1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br>
                  <a:rPr lang="da-DK" b="1" dirty="0">
                    <a:solidFill>
                      <a:schemeClr val="accent5"/>
                    </a:solidFill>
                  </a:rPr>
                </a:br>
                <a:br>
                  <a:rPr lang="da-DK" b="1" dirty="0">
                    <a:solidFill>
                      <a:schemeClr val="accent5"/>
                    </a:solidFill>
                  </a:rPr>
                </a:br>
                <a:endParaRPr lang="da-DK" b="1" dirty="0"/>
              </a:p>
            </p:txBody>
          </p:sp>
        </mc:Choice>
        <mc:Fallback xmlns="">
          <p:sp>
            <p:nvSpPr>
              <p:cNvPr id="4" name="Titel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6"/>
                <a:ext cx="10515600" cy="1232765"/>
              </a:xfrm>
              <a:blipFill>
                <a:blip r:embed="rId2"/>
                <a:stretch>
                  <a:fillRect l="-2377" t="-1237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5463" y="1690255"/>
            <a:ext cx="9654084" cy="485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78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Opgaver med differensvektor. Beregn i hånden og tegn på ternet papir</a:t>
            </a:r>
            <a:r>
              <a:rPr lang="da-DK" sz="3600" dirty="0"/>
              <a:t>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4"/>
            <a:ext cx="10651502" cy="300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5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277</Words>
  <Application>Microsoft Office PowerPoint</Application>
  <PresentationFormat>Widescreen</PresentationFormat>
  <Paragraphs>32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Office-tema</vt:lpstr>
      <vt:lpstr>Stedvektoren (OA) ⃗ fra origo O(0,0) til punktet A.</vt:lpstr>
      <vt:lpstr>Vektorer i Geogebra – Fælles opgave</vt:lpstr>
      <vt:lpstr>Facit øvelse 9</vt:lpstr>
      <vt:lpstr>Sumvektor: a ⃗ + b ⃗ ”Genvejsvektor” </vt:lpstr>
      <vt:lpstr> Forbindelsesvektoren (PQ) ⃗ mellem P og Q og beregning af denne vektors koordinatsæt. </vt:lpstr>
      <vt:lpstr>Inden vi regner opgaver med forbindelsesvektor og sumvektor skal vi se 2 film:</vt:lpstr>
      <vt:lpstr>Opgaveregning: Lav øvelse 10 – brug ternet papir til spm. B.</vt:lpstr>
      <vt:lpstr>Facit på Øvelse 10 HFB s. 11</vt:lpstr>
      <vt:lpstr>Opgaver med sumvektor –se evt. film igen</vt:lpstr>
      <vt:lpstr>Modsat vektor : -a ⃗ </vt:lpstr>
      <vt:lpstr>At gange en vektor med et tal k</vt:lpstr>
      <vt:lpstr>Nedenstående film – forklarer sætningerne på de forrige Dias mere i dybden. Se filmene.  </vt:lpstr>
      <vt:lpstr> Differensvektor a ⃗-b ⃗  </vt:lpstr>
      <vt:lpstr>Opgaver med differensvektor. Beregn i hånden og tegn på ternet papir: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Stedvektoren (OA) ⃗ fra origo O(0,0) til punktet A.</dc:title>
  <dc:creator>Hanne Busk</dc:creator>
  <cp:lastModifiedBy>Hanne Busk</cp:lastModifiedBy>
  <cp:revision>12</cp:revision>
  <dcterms:created xsi:type="dcterms:W3CDTF">2021-12-06T22:28:53Z</dcterms:created>
  <dcterms:modified xsi:type="dcterms:W3CDTF">2023-11-21T20:13:09Z</dcterms:modified>
</cp:coreProperties>
</file>