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64" r:id="rId11"/>
    <p:sldId id="265" r:id="rId12"/>
    <p:sldId id="266" r:id="rId13"/>
    <p:sldId id="269" r:id="rId14"/>
    <p:sldId id="279" r:id="rId15"/>
    <p:sldId id="270" r:id="rId16"/>
    <p:sldId id="271" r:id="rId17"/>
    <p:sldId id="272" r:id="rId18"/>
    <p:sldId id="280" r:id="rId19"/>
    <p:sldId id="281" r:id="rId20"/>
    <p:sldId id="282" r:id="rId21"/>
    <p:sldId id="283" r:id="rId22"/>
    <p:sldId id="284" r:id="rId23"/>
    <p:sldId id="285" r:id="rId24"/>
    <p:sldId id="286" r:id="rId2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5" d="100"/>
          <a:sy n="75" d="100"/>
        </p:scale>
        <p:origin x="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AFBE8-F672-D4DC-427E-C86DB7E22E9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7F6B54C-271F-D578-0EA2-633C9C8362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B5F801B-6E0A-F3E9-39DB-DB06894E62ED}"/>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68F39944-B143-B9AC-BC65-43C9D5F1219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640FE7F-D4A3-7D50-6F88-479174CCA4B8}"/>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186644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03FDB4-452F-F502-839A-FEC2FE63300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44DD1C3-95AB-3B3F-DF47-0DE5BBB7EAB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3B723F8-DF45-BBB1-6B8F-217123322359}"/>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0A72F918-4C4F-3B5A-6866-44FED2281D3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7EBA0B8-47BC-D0F4-2D37-AA0F84C296A1}"/>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126038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875758-807B-4E09-879D-1F192A2ED75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F781E4D-4AC1-269B-4F95-14C7580814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72C2325-8CF3-545F-2665-4B8E24CE471B}"/>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E2C378D9-39DC-55DA-7CA0-57E9698A071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B3A8801-8989-41EE-20F3-FCA86BE03422}"/>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288105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306E4-623D-226C-53A2-E2907C17934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1BF52B5-10B0-A86E-7540-9063BB37472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37EFD22-06F8-64ED-2621-6F02318A152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48A709E-A5A7-850C-0FDA-8C8FA6A750DE}"/>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6" name="Pladsholder til sidefod 5">
            <a:extLst>
              <a:ext uri="{FF2B5EF4-FFF2-40B4-BE49-F238E27FC236}">
                <a16:creationId xmlns:a16="http://schemas.microsoft.com/office/drawing/2014/main" id="{D617D21F-BEF0-8A5F-62D8-0F3F30B87C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60E57CD-7638-26B3-B0DF-DF951182F927}"/>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1425573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1B852F-FE6B-16E2-CB09-DCE0D3A4197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55C2A21-98DC-C2F1-698D-D2050BFECF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8B5F018-16A7-1852-0572-6E878622FB9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3EBB384-61F8-C8A4-6EBD-F1E50B6B9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9F764F3-3BFD-AF8C-8FFA-E95F7E54077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578C750-F29D-77E0-AE06-8EBCF198FE58}"/>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8" name="Pladsholder til sidefod 7">
            <a:extLst>
              <a:ext uri="{FF2B5EF4-FFF2-40B4-BE49-F238E27FC236}">
                <a16:creationId xmlns:a16="http://schemas.microsoft.com/office/drawing/2014/main" id="{7FB83AE0-FF8A-43AE-ADAD-B1F5422033A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C40AC03-4D30-1641-B70F-BD7E1A2151AF}"/>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584897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3CBC53-C953-C021-B766-1B974EE86ED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AA90C24-1192-A366-6272-CD7443FB5905}"/>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4" name="Pladsholder til sidefod 3">
            <a:extLst>
              <a:ext uri="{FF2B5EF4-FFF2-40B4-BE49-F238E27FC236}">
                <a16:creationId xmlns:a16="http://schemas.microsoft.com/office/drawing/2014/main" id="{3786D796-76BE-D662-8934-F6185E2D4B0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C6F49C8-BAF3-0CF7-1EED-63562AA02B37}"/>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069593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3F21FDA-23AF-6CD5-0BCA-67AABB1C0860}"/>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3" name="Pladsholder til sidefod 2">
            <a:extLst>
              <a:ext uri="{FF2B5EF4-FFF2-40B4-BE49-F238E27FC236}">
                <a16:creationId xmlns:a16="http://schemas.microsoft.com/office/drawing/2014/main" id="{8D1A2B35-ED2B-E29F-F715-618F850FD14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1C754E5-D966-3A9C-951B-7570BB71F3F6}"/>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83043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CF3D5-218A-9888-5867-0E9C9880BF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22D828B-ADE1-2A0F-8790-AA29F65B34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202D0F3-A9D5-6AC5-AEC7-81F2A67D9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1DAA7E2-8076-8A38-CA33-B369956374F9}"/>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6" name="Pladsholder til sidefod 5">
            <a:extLst>
              <a:ext uri="{FF2B5EF4-FFF2-40B4-BE49-F238E27FC236}">
                <a16:creationId xmlns:a16="http://schemas.microsoft.com/office/drawing/2014/main" id="{D7BC977E-33A7-FDA4-B0DF-30589C2E95D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751DB7B-336A-AFFD-238C-9E76D5B3D331}"/>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725615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76A29-AC98-07AA-0062-E4A86A75EE7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BB7197D-F219-B639-1BD4-7599217B56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C388C13-CCA5-7B82-5D20-EEFAE0BBB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B6D3E68-A4C0-DC07-323E-A75733591CCB}"/>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6" name="Pladsholder til sidefod 5">
            <a:extLst>
              <a:ext uri="{FF2B5EF4-FFF2-40B4-BE49-F238E27FC236}">
                <a16:creationId xmlns:a16="http://schemas.microsoft.com/office/drawing/2014/main" id="{955FC3B3-E2E1-A541-7B4C-8FE297CEA5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AD3B6FF-FAFC-4C47-830A-79DB02696960}"/>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2433550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082DC5-AC7E-8C04-0722-D1BAF588B05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D8BD1D6-EB65-9A3D-0F69-44B8FA0235E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27AF457-FDB6-5BFC-E962-D76009EA1D95}"/>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7D5E7601-BFC8-BC55-A5B0-01155E684F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BFE19A6-0853-D89A-FA7E-8DE757A12E8C}"/>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3898396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0EEEFE5-6D34-857C-C22A-0689E46402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391E252-07B3-661F-1341-75A80D7A42BF}"/>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9882065-66BB-C14A-6385-3C1CA998005E}"/>
              </a:ext>
            </a:extLst>
          </p:cNvPr>
          <p:cNvSpPr>
            <a:spLocks noGrp="1"/>
          </p:cNvSpPr>
          <p:nvPr>
            <p:ph type="dt" sz="half" idx="10"/>
          </p:nvPr>
        </p:nvSpPr>
        <p:spPr/>
        <p:txBody>
          <a:body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0F3D890F-1A2B-BFFA-9C62-26F8EA2B71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59125C0-F4F6-1236-878E-A97AA47824E5}"/>
              </a:ext>
            </a:extLst>
          </p:cNvPr>
          <p:cNvSpPr>
            <a:spLocks noGrp="1"/>
          </p:cNvSpPr>
          <p:nvPr>
            <p:ph type="sldNum" sz="quarter" idx="12"/>
          </p:nvPr>
        </p:nvSpPr>
        <p:spPr/>
        <p:txBody>
          <a:bodyPr/>
          <a:lstStyle/>
          <a:p>
            <a:fld id="{A7C0DDCF-4B89-4048-83E2-CCE2E8BD5EA5}" type="slidenum">
              <a:rPr lang="da-DK" smtClean="0"/>
              <a:t>‹nr.›</a:t>
            </a:fld>
            <a:endParaRPr lang="da-DK"/>
          </a:p>
        </p:txBody>
      </p:sp>
    </p:spTree>
    <p:extLst>
      <p:ext uri="{BB962C8B-B14F-4D97-AF65-F5344CB8AC3E}">
        <p14:creationId xmlns:p14="http://schemas.microsoft.com/office/powerpoint/2010/main" val="288709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8CA39CF-2C30-D244-D003-22F3B14B5A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49352D3-1FFA-683A-43C4-E4A37D4371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7628237-0CD5-ED48-0D3F-62A11B1570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4807B-C7D4-4555-8BE9-8E0C8BAB0012}" type="datetimeFigureOut">
              <a:rPr lang="da-DK" smtClean="0"/>
              <a:t>06-03-2025</a:t>
            </a:fld>
            <a:endParaRPr lang="da-DK"/>
          </a:p>
        </p:txBody>
      </p:sp>
      <p:sp>
        <p:nvSpPr>
          <p:cNvPr id="5" name="Pladsholder til sidefod 4">
            <a:extLst>
              <a:ext uri="{FF2B5EF4-FFF2-40B4-BE49-F238E27FC236}">
                <a16:creationId xmlns:a16="http://schemas.microsoft.com/office/drawing/2014/main" id="{B2CF958B-237F-222C-9316-9394352295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989BEA1-05E7-5208-7630-D3A47E2BC4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0DDCF-4B89-4048-83E2-CCE2E8BD5EA5}" type="slidenum">
              <a:rPr lang="da-DK" smtClean="0"/>
              <a:t>‹nr.›</a:t>
            </a:fld>
            <a:endParaRPr lang="da-DK"/>
          </a:p>
        </p:txBody>
      </p:sp>
    </p:spTree>
    <p:extLst>
      <p:ext uri="{BB962C8B-B14F-4D97-AF65-F5344CB8AC3E}">
        <p14:creationId xmlns:p14="http://schemas.microsoft.com/office/powerpoint/2010/main" val="3409820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vad er biodiversitet? - Miljøstyrelsen">
            <a:extLst>
              <a:ext uri="{FF2B5EF4-FFF2-40B4-BE49-F238E27FC236}">
                <a16:creationId xmlns:a16="http://schemas.microsoft.com/office/drawing/2014/main" id="{A56FC7DD-CEDF-61BC-F9F4-62DC27BDFB15}"/>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9601" b="15399"/>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1C0F071-8A1D-16D0-8E09-8F46CC2474AF}"/>
              </a:ext>
            </a:extLst>
          </p:cNvPr>
          <p:cNvSpPr>
            <a:spLocks noGrp="1"/>
          </p:cNvSpPr>
          <p:nvPr>
            <p:ph type="ctrTitle"/>
          </p:nvPr>
        </p:nvSpPr>
        <p:spPr>
          <a:xfrm>
            <a:off x="1524000" y="1122362"/>
            <a:ext cx="9144000" cy="2900518"/>
          </a:xfrm>
        </p:spPr>
        <p:txBody>
          <a:bodyPr>
            <a:normAutofit/>
          </a:bodyPr>
          <a:lstStyle/>
          <a:p>
            <a:r>
              <a:rPr lang="da-DK">
                <a:solidFill>
                  <a:srgbClr val="FFFFFF"/>
                </a:solidFill>
              </a:rPr>
              <a:t>Økologi</a:t>
            </a:r>
            <a:br>
              <a:rPr lang="da-DK">
                <a:solidFill>
                  <a:srgbClr val="FFFFFF"/>
                </a:solidFill>
              </a:rPr>
            </a:br>
            <a:r>
              <a:rPr lang="da-DK">
                <a:solidFill>
                  <a:srgbClr val="FFFFFF"/>
                </a:solidFill>
              </a:rPr>
              <a:t>Økosystemers opbygning</a:t>
            </a:r>
          </a:p>
        </p:txBody>
      </p:sp>
      <p:sp>
        <p:nvSpPr>
          <p:cNvPr id="3" name="Undertitel 2">
            <a:extLst>
              <a:ext uri="{FF2B5EF4-FFF2-40B4-BE49-F238E27FC236}">
                <a16:creationId xmlns:a16="http://schemas.microsoft.com/office/drawing/2014/main" id="{E999707E-8BD9-FFC5-3FF8-C2838A5E3E8A}"/>
              </a:ext>
            </a:extLst>
          </p:cNvPr>
          <p:cNvSpPr>
            <a:spLocks noGrp="1"/>
          </p:cNvSpPr>
          <p:nvPr>
            <p:ph type="subTitle" idx="1"/>
          </p:nvPr>
        </p:nvSpPr>
        <p:spPr>
          <a:xfrm>
            <a:off x="1524000" y="4159404"/>
            <a:ext cx="9144000" cy="1098395"/>
          </a:xfrm>
        </p:spPr>
        <p:txBody>
          <a:bodyPr>
            <a:normAutofit/>
          </a:bodyPr>
          <a:lstStyle/>
          <a:p>
            <a:r>
              <a:rPr lang="da-DK" sz="1900" dirty="0">
                <a:solidFill>
                  <a:srgbClr val="FFFFFF"/>
                </a:solidFill>
              </a:rPr>
              <a:t>Modul 1: </a:t>
            </a:r>
          </a:p>
          <a:p>
            <a:r>
              <a:rPr lang="da-DK" sz="1900" dirty="0">
                <a:solidFill>
                  <a:srgbClr val="FFFFFF"/>
                </a:solidFill>
              </a:rPr>
              <a:t>Definition af økosystemer, abiotiske og biotiske faktorer, primærproducenter, fotosyntese og respiration </a:t>
            </a:r>
          </a:p>
        </p:txBody>
      </p:sp>
    </p:spTree>
    <p:extLst>
      <p:ext uri="{BB962C8B-B14F-4D97-AF65-F5344CB8AC3E}">
        <p14:creationId xmlns:p14="http://schemas.microsoft.com/office/powerpoint/2010/main" val="382511459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Økosystemer">
            <a:extLst>
              <a:ext uri="{FF2B5EF4-FFF2-40B4-BE49-F238E27FC236}">
                <a16:creationId xmlns:a16="http://schemas.microsoft.com/office/drawing/2014/main" id="{8099D9C4-BF0F-99A3-3586-0AF2BDD1172B}"/>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44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87C50DD-4126-787D-CCE0-8D6B14095A2C}"/>
              </a:ext>
            </a:extLst>
          </p:cNvPr>
          <p:cNvSpPr>
            <a:spLocks noGrp="1"/>
          </p:cNvSpPr>
          <p:nvPr>
            <p:ph type="title"/>
          </p:nvPr>
        </p:nvSpPr>
        <p:spPr>
          <a:xfrm>
            <a:off x="838200" y="365125"/>
            <a:ext cx="10515600" cy="1325563"/>
          </a:xfrm>
        </p:spPr>
        <p:txBody>
          <a:bodyPr>
            <a:normAutofit/>
          </a:bodyPr>
          <a:lstStyle/>
          <a:p>
            <a:r>
              <a:rPr lang="da-DK">
                <a:solidFill>
                  <a:srgbClr val="FFFFFF"/>
                </a:solidFill>
              </a:rPr>
              <a:t>Programmet: </a:t>
            </a:r>
          </a:p>
        </p:txBody>
      </p:sp>
      <p:sp>
        <p:nvSpPr>
          <p:cNvPr id="3" name="Pladsholder til indhold 2">
            <a:extLst>
              <a:ext uri="{FF2B5EF4-FFF2-40B4-BE49-F238E27FC236}">
                <a16:creationId xmlns:a16="http://schemas.microsoft.com/office/drawing/2014/main" id="{36489167-AC15-A46B-2920-9CBC4FDF1ACF}"/>
              </a:ext>
            </a:extLst>
          </p:cNvPr>
          <p:cNvSpPr>
            <a:spLocks noGrp="1"/>
          </p:cNvSpPr>
          <p:nvPr>
            <p:ph idx="1"/>
          </p:nvPr>
        </p:nvSpPr>
        <p:spPr>
          <a:xfrm>
            <a:off x="838200" y="1825625"/>
            <a:ext cx="10515600" cy="4351338"/>
          </a:xfrm>
        </p:spPr>
        <p:txBody>
          <a:bodyPr>
            <a:normAutofit/>
          </a:bodyPr>
          <a:lstStyle/>
          <a:p>
            <a:r>
              <a:rPr lang="da-DK" dirty="0">
                <a:solidFill>
                  <a:srgbClr val="FFFFFF"/>
                </a:solidFill>
              </a:rPr>
              <a:t>De sidste 4 fremlæggelser</a:t>
            </a:r>
          </a:p>
          <a:p>
            <a:r>
              <a:rPr lang="da-DK" dirty="0">
                <a:solidFill>
                  <a:srgbClr val="FFFFFF"/>
                </a:solidFill>
              </a:rPr>
              <a:t>Lektien – gennemgang af jeres læsespørgsmål </a:t>
            </a:r>
          </a:p>
          <a:p>
            <a:r>
              <a:rPr lang="da-DK" dirty="0">
                <a:solidFill>
                  <a:srgbClr val="FFFFFF"/>
                </a:solidFill>
              </a:rPr>
              <a:t>Hvad skal vi lave i det sidste tema? </a:t>
            </a:r>
          </a:p>
          <a:p>
            <a:r>
              <a:rPr lang="da-DK" dirty="0">
                <a:solidFill>
                  <a:srgbClr val="FFFFFF"/>
                </a:solidFill>
              </a:rPr>
              <a:t>Økosystemer og biodiversitet</a:t>
            </a:r>
          </a:p>
        </p:txBody>
      </p:sp>
    </p:spTree>
    <p:extLst>
      <p:ext uri="{BB962C8B-B14F-4D97-AF65-F5344CB8AC3E}">
        <p14:creationId xmlns:p14="http://schemas.microsoft.com/office/powerpoint/2010/main" val="63045513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890BB-67F1-1B45-5B76-6B20E890E359}"/>
              </a:ext>
            </a:extLst>
          </p:cNvPr>
          <p:cNvSpPr>
            <a:spLocks noGrp="1"/>
          </p:cNvSpPr>
          <p:nvPr>
            <p:ph type="title"/>
          </p:nvPr>
        </p:nvSpPr>
        <p:spPr/>
        <p:txBody>
          <a:bodyPr/>
          <a:lstStyle/>
          <a:p>
            <a:r>
              <a:rPr lang="da-DK" dirty="0"/>
              <a:t>Økologi, biodiversitet, klima, natur…</a:t>
            </a:r>
          </a:p>
        </p:txBody>
      </p:sp>
      <p:sp>
        <p:nvSpPr>
          <p:cNvPr id="3" name="Pladsholder til indhold 2">
            <a:extLst>
              <a:ext uri="{FF2B5EF4-FFF2-40B4-BE49-F238E27FC236}">
                <a16:creationId xmlns:a16="http://schemas.microsoft.com/office/drawing/2014/main" id="{0EAF2AEA-83E3-B608-5612-FE0B375C19F0}"/>
              </a:ext>
            </a:extLst>
          </p:cNvPr>
          <p:cNvSpPr>
            <a:spLocks noGrp="1"/>
          </p:cNvSpPr>
          <p:nvPr>
            <p:ph idx="1"/>
          </p:nvPr>
        </p:nvSpPr>
        <p:spPr/>
        <p:txBody>
          <a:bodyPr/>
          <a:lstStyle/>
          <a:p>
            <a:r>
              <a:rPr lang="da-DK" dirty="0"/>
              <a:t>I økologi skal vi arbejde med flere forskellige elementer, som til sammen skal give os et indblik i, hvordan naturen omkring os hænger sammen. </a:t>
            </a:r>
          </a:p>
          <a:p>
            <a:r>
              <a:rPr lang="da-DK" dirty="0"/>
              <a:t>Vi skal arbejde med biodiversitet og en smule med klima. </a:t>
            </a:r>
          </a:p>
          <a:p>
            <a:pPr lvl="1"/>
            <a:r>
              <a:rPr lang="da-DK" dirty="0"/>
              <a:t>Hvad er biodiversitet? Hvad betyder begreber ”biodiversitet”? Og hvad dækker klima over? </a:t>
            </a:r>
          </a:p>
          <a:p>
            <a:r>
              <a:rPr lang="da-DK" dirty="0"/>
              <a:t>Vi skal arbejde med kredsløb og energistrømme. </a:t>
            </a:r>
          </a:p>
          <a:p>
            <a:pPr lvl="1"/>
            <a:r>
              <a:rPr lang="da-DK" dirty="0"/>
              <a:t>Hvem får energi fra hvem? Og hvordan genbruges </a:t>
            </a:r>
            <a:r>
              <a:rPr lang="da-DK" dirty="0" err="1"/>
              <a:t>Carbon</a:t>
            </a:r>
            <a:r>
              <a:rPr lang="da-DK" dirty="0"/>
              <a:t>? </a:t>
            </a:r>
          </a:p>
          <a:p>
            <a:r>
              <a:rPr lang="da-DK" dirty="0"/>
              <a:t>Hvordan arbejder arterne sammen i økosystemer? </a:t>
            </a:r>
          </a:p>
          <a:p>
            <a:pPr lvl="1"/>
            <a:r>
              <a:rPr lang="da-DK" dirty="0"/>
              <a:t>Hvad er et økosystem? Hvordan fungerer det og hvad er et fødenet? </a:t>
            </a:r>
          </a:p>
        </p:txBody>
      </p:sp>
    </p:spTree>
    <p:extLst>
      <p:ext uri="{BB962C8B-B14F-4D97-AF65-F5344CB8AC3E}">
        <p14:creationId xmlns:p14="http://schemas.microsoft.com/office/powerpoint/2010/main" val="253456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F0B6AD-8029-97CF-2091-44ED829D1345}"/>
              </a:ext>
            </a:extLst>
          </p:cNvPr>
          <p:cNvSpPr>
            <a:spLocks noGrp="1"/>
          </p:cNvSpPr>
          <p:nvPr>
            <p:ph type="title"/>
          </p:nvPr>
        </p:nvSpPr>
        <p:spPr/>
        <p:txBody>
          <a:bodyPr/>
          <a:lstStyle/>
          <a:p>
            <a:r>
              <a:rPr lang="da-DK" dirty="0"/>
              <a:t>Biodiversitet – hvorfor er den vigtig?</a:t>
            </a:r>
          </a:p>
        </p:txBody>
      </p:sp>
      <p:sp>
        <p:nvSpPr>
          <p:cNvPr id="3" name="Pladsholder til indhold 2">
            <a:extLst>
              <a:ext uri="{FF2B5EF4-FFF2-40B4-BE49-F238E27FC236}">
                <a16:creationId xmlns:a16="http://schemas.microsoft.com/office/drawing/2014/main" id="{6730CDFE-B3A4-59A3-D1AA-CE4BF4C8F401}"/>
              </a:ext>
            </a:extLst>
          </p:cNvPr>
          <p:cNvSpPr>
            <a:spLocks noGrp="1"/>
          </p:cNvSpPr>
          <p:nvPr>
            <p:ph idx="1"/>
          </p:nvPr>
        </p:nvSpPr>
        <p:spPr/>
        <p:txBody>
          <a:bodyPr>
            <a:normAutofit fontScale="92500" lnSpcReduction="10000"/>
          </a:bodyPr>
          <a:lstStyle/>
          <a:p>
            <a:r>
              <a:rPr lang="da-DK" dirty="0"/>
              <a:t>Biodiversitet kan også kaldes for biologisk mangfoldighed. Det handler nemlig om variationen af levende organismer alle steder. Dvs. på land, i ferskvand, i havet og i luften. </a:t>
            </a:r>
          </a:p>
          <a:p>
            <a:r>
              <a:rPr lang="da-DK" b="1" dirty="0"/>
              <a:t>Biodiversitet består overordnet af 3 hovedkomponenter: </a:t>
            </a:r>
          </a:p>
          <a:p>
            <a:pPr lvl="1"/>
            <a:r>
              <a:rPr lang="da-DK" dirty="0"/>
              <a:t>Økosystemer. </a:t>
            </a:r>
          </a:p>
          <a:p>
            <a:pPr lvl="1"/>
            <a:r>
              <a:rPr lang="da-DK" dirty="0"/>
              <a:t>Arter. </a:t>
            </a:r>
          </a:p>
          <a:p>
            <a:pPr lvl="1"/>
            <a:r>
              <a:rPr lang="da-DK" dirty="0"/>
              <a:t>Deres genetiske arvemateriale. </a:t>
            </a:r>
          </a:p>
          <a:p>
            <a:r>
              <a:rPr lang="da-DK" dirty="0"/>
              <a:t>For at kunne forstå økologi og biodiversitet, så skal man kende til planter, da de udgør føden for andre organismer på jorden. For uden planter er der intet liv på jorden. </a:t>
            </a:r>
          </a:p>
          <a:p>
            <a:r>
              <a:rPr lang="da-DK" dirty="0"/>
              <a:t>Derfor skal I kende til nogle svære, men vigtige mekanismer; fotosyntese, respiration, fødekæder/økosystemer og kulstofkredsløbet. </a:t>
            </a:r>
          </a:p>
        </p:txBody>
      </p:sp>
    </p:spTree>
    <p:extLst>
      <p:ext uri="{BB962C8B-B14F-4D97-AF65-F5344CB8AC3E}">
        <p14:creationId xmlns:p14="http://schemas.microsoft.com/office/powerpoint/2010/main" val="312880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25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tekst, grafisk design, Grafik, illustration/afbildning&#10;&#10;Automatisk genereret beskrivelse">
            <a:extLst>
              <a:ext uri="{FF2B5EF4-FFF2-40B4-BE49-F238E27FC236}">
                <a16:creationId xmlns:a16="http://schemas.microsoft.com/office/drawing/2014/main" id="{D56CF69C-9E1F-0451-7EF9-B54BDF08B112}"/>
              </a:ext>
            </a:extLst>
          </p:cNvPr>
          <p:cNvPicPr>
            <a:picLocks noGrp="1" noChangeAspect="1"/>
          </p:cNvPicPr>
          <p:nvPr>
            <p:ph idx="1"/>
          </p:nvPr>
        </p:nvPicPr>
        <p:blipFill>
          <a:blip r:embed="rId2"/>
          <a:stretch>
            <a:fillRect/>
          </a:stretch>
        </p:blipFill>
        <p:spPr>
          <a:xfrm>
            <a:off x="984930" y="643467"/>
            <a:ext cx="10222139" cy="5571066"/>
          </a:xfrm>
          <a:prstGeom prst="rect">
            <a:avLst/>
          </a:prstGeom>
        </p:spPr>
      </p:pic>
      <p:sp>
        <p:nvSpPr>
          <p:cNvPr id="6" name="Tekstfelt 5">
            <a:extLst>
              <a:ext uri="{FF2B5EF4-FFF2-40B4-BE49-F238E27FC236}">
                <a16:creationId xmlns:a16="http://schemas.microsoft.com/office/drawing/2014/main" id="{AB289528-0BAC-650C-8E2D-739AF7475869}"/>
              </a:ext>
            </a:extLst>
          </p:cNvPr>
          <p:cNvSpPr txBox="1"/>
          <p:nvPr/>
        </p:nvSpPr>
        <p:spPr>
          <a:xfrm>
            <a:off x="2801389" y="116378"/>
            <a:ext cx="8913599" cy="369332"/>
          </a:xfrm>
          <a:prstGeom prst="rect">
            <a:avLst/>
          </a:prstGeom>
          <a:noFill/>
        </p:spPr>
        <p:txBody>
          <a:bodyPr wrap="square" rtlCol="0">
            <a:spAutoFit/>
          </a:bodyPr>
          <a:lstStyle/>
          <a:p>
            <a:r>
              <a:rPr lang="da-DK" dirty="0">
                <a:solidFill>
                  <a:schemeClr val="bg1"/>
                </a:solidFill>
              </a:rPr>
              <a:t>Snak to-og-to sammen om figuren – hvad er det den viser os?</a:t>
            </a:r>
          </a:p>
        </p:txBody>
      </p:sp>
    </p:spTree>
    <p:extLst>
      <p:ext uri="{BB962C8B-B14F-4D97-AF65-F5344CB8AC3E}">
        <p14:creationId xmlns:p14="http://schemas.microsoft.com/office/powerpoint/2010/main" val="353576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82DBC-E19B-E764-3BD6-E4FEDDD21ADC}"/>
              </a:ext>
            </a:extLst>
          </p:cNvPr>
          <p:cNvSpPr>
            <a:spLocks noGrp="1"/>
          </p:cNvSpPr>
          <p:nvPr>
            <p:ph type="title"/>
          </p:nvPr>
        </p:nvSpPr>
        <p:spPr/>
        <p:txBody>
          <a:bodyPr/>
          <a:lstStyle/>
          <a:p>
            <a:r>
              <a:rPr lang="da-DK" dirty="0"/>
              <a:t>Et økosystems opbygning</a:t>
            </a:r>
          </a:p>
        </p:txBody>
      </p:sp>
      <p:sp>
        <p:nvSpPr>
          <p:cNvPr id="3" name="Pladsholder til indhold 2">
            <a:extLst>
              <a:ext uri="{FF2B5EF4-FFF2-40B4-BE49-F238E27FC236}">
                <a16:creationId xmlns:a16="http://schemas.microsoft.com/office/drawing/2014/main" id="{40D66ACF-302C-9E3E-7901-6F06B949F373}"/>
              </a:ext>
            </a:extLst>
          </p:cNvPr>
          <p:cNvSpPr>
            <a:spLocks noGrp="1"/>
          </p:cNvSpPr>
          <p:nvPr>
            <p:ph idx="1"/>
          </p:nvPr>
        </p:nvSpPr>
        <p:spPr/>
        <p:txBody>
          <a:bodyPr/>
          <a:lstStyle/>
          <a:p>
            <a:r>
              <a:rPr lang="da-DK" b="1" dirty="0"/>
              <a:t>Økosystem: </a:t>
            </a:r>
          </a:p>
          <a:p>
            <a:pPr lvl="1"/>
            <a:r>
              <a:rPr lang="da-DK" dirty="0"/>
              <a:t>Et økosystem er kendetegnet ved, at det er et afgrænset område i naturen, hvor organismer lever i samspil med deres omgivende miljø. </a:t>
            </a:r>
          </a:p>
          <a:p>
            <a:pPr lvl="1"/>
            <a:r>
              <a:rPr lang="da-DK" dirty="0"/>
              <a:t>Man kan betragte hele jorden som et samlet økosystem, men det kan også være en skov, et ocean eller en spand med vand og blade. </a:t>
            </a:r>
          </a:p>
          <a:p>
            <a:r>
              <a:rPr lang="da-DK" dirty="0"/>
              <a:t>Der er flere elementer, som kan påvirke et økosystem og disse påvirkninger kan både være positive og negative. </a:t>
            </a:r>
          </a:p>
          <a:p>
            <a:r>
              <a:rPr lang="da-DK" b="1" dirty="0">
                <a:highlight>
                  <a:srgbClr val="FFFF00"/>
                </a:highlight>
              </a:rPr>
              <a:t>Spørgsmål: </a:t>
            </a:r>
            <a:r>
              <a:rPr lang="da-DK" dirty="0"/>
              <a:t>Hvilke faktorer kunne være med til at påvirke et økosystem? </a:t>
            </a:r>
          </a:p>
        </p:txBody>
      </p:sp>
    </p:spTree>
    <p:extLst>
      <p:ext uri="{BB962C8B-B14F-4D97-AF65-F5344CB8AC3E}">
        <p14:creationId xmlns:p14="http://schemas.microsoft.com/office/powerpoint/2010/main" val="131293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9D2E5-F6E6-D08A-1CDB-22F5FD7AEA27}"/>
              </a:ext>
            </a:extLst>
          </p:cNvPr>
          <p:cNvSpPr>
            <a:spLocks noGrp="1"/>
          </p:cNvSpPr>
          <p:nvPr>
            <p:ph type="title"/>
          </p:nvPr>
        </p:nvSpPr>
        <p:spPr/>
        <p:txBody>
          <a:bodyPr/>
          <a:lstStyle/>
          <a:p>
            <a:r>
              <a:rPr lang="da-DK" dirty="0"/>
              <a:t>Øvelse: Byg dit eget økosystem</a:t>
            </a:r>
          </a:p>
        </p:txBody>
      </p:sp>
      <p:sp>
        <p:nvSpPr>
          <p:cNvPr id="3" name="Pladsholder til indhold 2">
            <a:extLst>
              <a:ext uri="{FF2B5EF4-FFF2-40B4-BE49-F238E27FC236}">
                <a16:creationId xmlns:a16="http://schemas.microsoft.com/office/drawing/2014/main" id="{C296DB36-B3E7-2946-1BE1-2189E79C69CA}"/>
              </a:ext>
            </a:extLst>
          </p:cNvPr>
          <p:cNvSpPr>
            <a:spLocks noGrp="1"/>
          </p:cNvSpPr>
          <p:nvPr>
            <p:ph idx="1"/>
          </p:nvPr>
        </p:nvSpPr>
        <p:spPr/>
        <p:txBody>
          <a:bodyPr/>
          <a:lstStyle/>
          <a:p>
            <a:r>
              <a:rPr lang="da-DK" dirty="0"/>
              <a:t>Find sammen i grupper af ca. 4. </a:t>
            </a:r>
          </a:p>
          <a:p>
            <a:r>
              <a:rPr lang="da-DK" dirty="0"/>
              <a:t>Uden noget andet viden end det I har fået nu, så skal I prøve at bygge/tegne jeres eget økosystem ved at tegne på </a:t>
            </a:r>
            <a:r>
              <a:rPr lang="da-DK" dirty="0" err="1"/>
              <a:t>white</a:t>
            </a:r>
            <a:r>
              <a:rPr lang="da-DK" dirty="0"/>
              <a:t> </a:t>
            </a:r>
            <a:r>
              <a:rPr lang="da-DK" dirty="0" err="1"/>
              <a:t>boards</a:t>
            </a:r>
            <a:r>
              <a:rPr lang="da-DK" dirty="0"/>
              <a:t>. </a:t>
            </a:r>
          </a:p>
          <a:p>
            <a:r>
              <a:rPr lang="da-DK" dirty="0"/>
              <a:t>I skal gemme jeres tegning – I skal tegne videre på den senere. </a:t>
            </a:r>
          </a:p>
          <a:p>
            <a:r>
              <a:rPr lang="da-DK" dirty="0"/>
              <a:t>Imens snakker jeg med de sidste til karaktersamtale. </a:t>
            </a:r>
          </a:p>
        </p:txBody>
      </p:sp>
    </p:spTree>
    <p:extLst>
      <p:ext uri="{BB962C8B-B14F-4D97-AF65-F5344CB8AC3E}">
        <p14:creationId xmlns:p14="http://schemas.microsoft.com/office/powerpoint/2010/main" val="4139746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907C52-26D5-BEA3-1BFF-B3656DF68476}"/>
              </a:ext>
            </a:extLst>
          </p:cNvPr>
          <p:cNvSpPr>
            <a:spLocks noGrp="1"/>
          </p:cNvSpPr>
          <p:nvPr>
            <p:ph type="title"/>
          </p:nvPr>
        </p:nvSpPr>
        <p:spPr/>
        <p:txBody>
          <a:bodyPr/>
          <a:lstStyle/>
          <a:p>
            <a:r>
              <a:rPr lang="da-DK" dirty="0"/>
              <a:t>Økosystem: Abiotiske og biotiske faktorer</a:t>
            </a:r>
          </a:p>
        </p:txBody>
      </p:sp>
      <p:sp>
        <p:nvSpPr>
          <p:cNvPr id="3" name="Pladsholder til indhold 2">
            <a:extLst>
              <a:ext uri="{FF2B5EF4-FFF2-40B4-BE49-F238E27FC236}">
                <a16:creationId xmlns:a16="http://schemas.microsoft.com/office/drawing/2014/main" id="{D78EE5C4-F45A-7468-DE15-3EEA81045005}"/>
              </a:ext>
            </a:extLst>
          </p:cNvPr>
          <p:cNvSpPr>
            <a:spLocks noGrp="1"/>
          </p:cNvSpPr>
          <p:nvPr>
            <p:ph idx="1"/>
          </p:nvPr>
        </p:nvSpPr>
        <p:spPr/>
        <p:txBody>
          <a:bodyPr>
            <a:normAutofit fontScale="92500" lnSpcReduction="20000"/>
          </a:bodyPr>
          <a:lstStyle/>
          <a:p>
            <a:r>
              <a:rPr lang="da-DK" dirty="0"/>
              <a:t>Organismerne i et økosystem bliver påvirket af fysiske og kemiske forhold i deres miljø – dette kaldes for de </a:t>
            </a:r>
            <a:r>
              <a:rPr lang="da-DK" b="1" dirty="0"/>
              <a:t>abiotiske faktorer. </a:t>
            </a:r>
          </a:p>
          <a:p>
            <a:pPr lvl="1"/>
            <a:r>
              <a:rPr lang="da-DK" dirty="0"/>
              <a:t>Lys er fx en abiotisk faktor, som spiller en afgørende rolle for planter, så de kan lave fotosyntese og vokse. </a:t>
            </a:r>
          </a:p>
          <a:p>
            <a:r>
              <a:rPr lang="da-DK" dirty="0"/>
              <a:t>De abiotiske faktorer danner hele grundlaget for et økosystem, og organismerne er nødt til at være tilpasset disse for at kunne overleve, vokse og formere sig. </a:t>
            </a:r>
          </a:p>
          <a:p>
            <a:pPr lvl="1"/>
            <a:r>
              <a:rPr lang="da-DK" dirty="0"/>
              <a:t>Men de skal samtidig kunne klare sig i et samspil med andre organismer i det samme økosystem. </a:t>
            </a:r>
          </a:p>
          <a:p>
            <a:r>
              <a:rPr lang="da-DK" dirty="0"/>
              <a:t>Samspil med andre organismer handler derfor hovedsageligt om, at fx planterne i junglen alle kæmper om solens lys. Nogle bliver til træer, som rager højt op, mens kæmper for lyset i skovbunden. Dette er konkurrence om lyset. </a:t>
            </a:r>
          </a:p>
        </p:txBody>
      </p:sp>
    </p:spTree>
    <p:extLst>
      <p:ext uri="{BB962C8B-B14F-4D97-AF65-F5344CB8AC3E}">
        <p14:creationId xmlns:p14="http://schemas.microsoft.com/office/powerpoint/2010/main" val="3675039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DF554B-0853-E4B9-DC9D-ED09A802EB44}"/>
              </a:ext>
            </a:extLst>
          </p:cNvPr>
          <p:cNvSpPr>
            <a:spLocks noGrp="1"/>
          </p:cNvSpPr>
          <p:nvPr>
            <p:ph type="title"/>
          </p:nvPr>
        </p:nvSpPr>
        <p:spPr/>
        <p:txBody>
          <a:bodyPr/>
          <a:lstStyle/>
          <a:p>
            <a:r>
              <a:rPr lang="da-DK" dirty="0"/>
              <a:t>Økosystem: Abiotiske og biotiske faktorer</a:t>
            </a:r>
          </a:p>
        </p:txBody>
      </p:sp>
      <p:sp>
        <p:nvSpPr>
          <p:cNvPr id="3" name="Pladsholder til indhold 2">
            <a:extLst>
              <a:ext uri="{FF2B5EF4-FFF2-40B4-BE49-F238E27FC236}">
                <a16:creationId xmlns:a16="http://schemas.microsoft.com/office/drawing/2014/main" id="{CA4863E2-277B-57B7-FE91-A1735A0D33F2}"/>
              </a:ext>
            </a:extLst>
          </p:cNvPr>
          <p:cNvSpPr>
            <a:spLocks noGrp="1"/>
          </p:cNvSpPr>
          <p:nvPr>
            <p:ph idx="1"/>
          </p:nvPr>
        </p:nvSpPr>
        <p:spPr/>
        <p:txBody>
          <a:bodyPr/>
          <a:lstStyle/>
          <a:p>
            <a:r>
              <a:rPr lang="da-DK" dirty="0" err="1"/>
              <a:t>Prædation</a:t>
            </a:r>
            <a:r>
              <a:rPr lang="da-DK" dirty="0"/>
              <a:t> og konkurrence er eksempler på faktorer, der skyldes et samspil mellem levende organismer – dette er det som kaldes for </a:t>
            </a:r>
            <a:r>
              <a:rPr lang="da-DK" b="1" dirty="0"/>
              <a:t>biotiske faktorer</a:t>
            </a:r>
            <a:r>
              <a:rPr lang="da-DK" dirty="0"/>
              <a:t>. </a:t>
            </a:r>
          </a:p>
          <a:p>
            <a:r>
              <a:rPr lang="da-DK" dirty="0"/>
              <a:t>Biotiske betyder nemlig levende, og </a:t>
            </a:r>
            <a:r>
              <a:rPr lang="da-DK" dirty="0" err="1"/>
              <a:t>prædation</a:t>
            </a:r>
            <a:r>
              <a:rPr lang="da-DK" dirty="0"/>
              <a:t> og konkurrence kaldes dermed for biotiske faktorer. </a:t>
            </a:r>
          </a:p>
          <a:p>
            <a:r>
              <a:rPr lang="da-DK" dirty="0"/>
              <a:t>Organismerne i jordens økosystemer er altså både påvirket af abiotiske og biotiske faktorer. </a:t>
            </a:r>
          </a:p>
          <a:p>
            <a:r>
              <a:rPr lang="da-DK" dirty="0"/>
              <a:t>Derudover kan en del af disse organismer danne organisk stof ud fra uorganisk stof =  primærproducenter. </a:t>
            </a:r>
          </a:p>
        </p:txBody>
      </p:sp>
    </p:spTree>
    <p:extLst>
      <p:ext uri="{BB962C8B-B14F-4D97-AF65-F5344CB8AC3E}">
        <p14:creationId xmlns:p14="http://schemas.microsoft.com/office/powerpoint/2010/main" val="2203971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B1AD9AE-0A01-FB92-AC1D-8138BCB149C0}"/>
              </a:ext>
            </a:extLst>
          </p:cNvPr>
          <p:cNvPicPr>
            <a:picLocks noChangeAspect="1"/>
          </p:cNvPicPr>
          <p:nvPr/>
        </p:nvPicPr>
        <p:blipFill>
          <a:blip r:embed="rId2"/>
          <a:stretch>
            <a:fillRect/>
          </a:stretch>
        </p:blipFill>
        <p:spPr>
          <a:xfrm>
            <a:off x="1645194" y="0"/>
            <a:ext cx="8190411" cy="6858000"/>
          </a:xfrm>
          <a:prstGeom prst="rect">
            <a:avLst/>
          </a:prstGeom>
        </p:spPr>
      </p:pic>
    </p:spTree>
    <p:extLst>
      <p:ext uri="{BB962C8B-B14F-4D97-AF65-F5344CB8AC3E}">
        <p14:creationId xmlns:p14="http://schemas.microsoft.com/office/powerpoint/2010/main" val="3540213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8F5B7187-9226-6D89-F223-54CA4004F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9588"/>
            <a:ext cx="12192000" cy="583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011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F10AC8-CE1D-C251-440C-A465F2646D5C}"/>
              </a:ext>
            </a:extLst>
          </p:cNvPr>
          <p:cNvSpPr>
            <a:spLocks noGrp="1"/>
          </p:cNvSpPr>
          <p:nvPr>
            <p:ph type="title"/>
          </p:nvPr>
        </p:nvSpPr>
        <p:spPr/>
        <p:txBody>
          <a:bodyPr/>
          <a:lstStyle/>
          <a:p>
            <a:r>
              <a:rPr lang="da-DK" dirty="0"/>
              <a:t>Abiotiske og biotiske faktorer</a:t>
            </a:r>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F3269269-37EB-9BD6-D523-7ED57D25926B}"/>
                  </a:ext>
                </a:extLst>
              </p:cNvPr>
              <p:cNvSpPr>
                <a:spLocks noGrp="1"/>
              </p:cNvSpPr>
              <p:nvPr>
                <p:ph idx="1"/>
              </p:nvPr>
            </p:nvSpPr>
            <p:spPr/>
            <p:txBody>
              <a:bodyPr/>
              <a:lstStyle/>
              <a:p>
                <a:r>
                  <a:rPr lang="da-DK" b="1" dirty="0"/>
                  <a:t>Abiotiske faktorer: </a:t>
                </a:r>
              </a:p>
              <a:p>
                <a:pPr lvl="1"/>
                <a:r>
                  <a:rPr lang="da-DK" dirty="0"/>
                  <a:t>Næringssalte – de ioner som planterne optager, da de skal bruge grundstofferne i dem. Fx N og P, som er nødvendige til opbygningen af livsnødvendige stoffer. Næringssalte kaldes også for gødningsstoffer. </a:t>
                </a:r>
              </a:p>
              <a:p>
                <a:pPr lvl="2"/>
                <a:r>
                  <a:rPr lang="da-DK" dirty="0"/>
                  <a:t>De næringssalte, som bruges i mest er nitrat </a:t>
                </a:r>
                <a14:m>
                  <m:oMath xmlns:m="http://schemas.openxmlformats.org/officeDocument/2006/math">
                    <m:sSup>
                      <m:sSupPr>
                        <m:ctrlPr>
                          <a:rPr lang="da-DK" i="1" smtClean="0">
                            <a:latin typeface="Cambria Math" panose="02040503050406030204" pitchFamily="18" charset="0"/>
                          </a:rPr>
                        </m:ctrlPr>
                      </m:sSupPr>
                      <m:e>
                        <m:r>
                          <a:rPr lang="da-DK" b="0" i="1" smtClean="0">
                            <a:latin typeface="Cambria Math" panose="02040503050406030204" pitchFamily="18" charset="0"/>
                          </a:rPr>
                          <m:t>𝑁</m:t>
                        </m:r>
                        <m:sSub>
                          <m:sSubPr>
                            <m:ctrlPr>
                              <a:rPr lang="da-DK" b="0" i="1" smtClean="0">
                                <a:latin typeface="Cambria Math" panose="02040503050406030204" pitchFamily="18" charset="0"/>
                              </a:rPr>
                            </m:ctrlPr>
                          </m:sSubPr>
                          <m:e>
                            <m:r>
                              <a:rPr lang="da-DK" b="0" i="1" smtClean="0">
                                <a:latin typeface="Cambria Math" panose="02040503050406030204" pitchFamily="18" charset="0"/>
                              </a:rPr>
                              <m:t>𝑂</m:t>
                            </m:r>
                          </m:e>
                          <m:sub>
                            <m:r>
                              <a:rPr lang="da-DK" b="0" i="1" smtClean="0">
                                <a:latin typeface="Cambria Math" panose="02040503050406030204" pitchFamily="18" charset="0"/>
                              </a:rPr>
                              <m:t>3</m:t>
                            </m:r>
                          </m:sub>
                        </m:sSub>
                      </m:e>
                      <m:sup>
                        <m:r>
                          <a:rPr lang="da-DK" b="0" i="1" smtClean="0">
                            <a:latin typeface="Cambria Math" panose="02040503050406030204" pitchFamily="18" charset="0"/>
                          </a:rPr>
                          <m:t>−</m:t>
                        </m:r>
                      </m:sup>
                    </m:sSup>
                  </m:oMath>
                </a14:m>
                <a:r>
                  <a:rPr lang="da-DK" dirty="0"/>
                  <a:t> , </a:t>
                </a:r>
                <a:r>
                  <a:rPr lang="da-DK" dirty="0" err="1"/>
                  <a:t>phosphat</a:t>
                </a:r>
                <a:r>
                  <a:rPr lang="da-DK" dirty="0"/>
                  <a:t> </a:t>
                </a:r>
                <a14:m>
                  <m:oMath xmlns:m="http://schemas.openxmlformats.org/officeDocument/2006/math">
                    <m:sSup>
                      <m:sSupPr>
                        <m:ctrlPr>
                          <a:rPr lang="da-DK" i="1" smtClean="0">
                            <a:latin typeface="Cambria Math" panose="02040503050406030204" pitchFamily="18" charset="0"/>
                          </a:rPr>
                        </m:ctrlPr>
                      </m:sSupPr>
                      <m:e>
                        <m:r>
                          <a:rPr lang="da-DK" b="0" i="1" smtClean="0">
                            <a:latin typeface="Cambria Math" panose="02040503050406030204" pitchFamily="18" charset="0"/>
                          </a:rPr>
                          <m:t>𝑃</m:t>
                        </m:r>
                        <m:sSub>
                          <m:sSubPr>
                            <m:ctrlPr>
                              <a:rPr lang="da-DK" b="0" i="1" smtClean="0">
                                <a:latin typeface="Cambria Math" panose="02040503050406030204" pitchFamily="18" charset="0"/>
                              </a:rPr>
                            </m:ctrlPr>
                          </m:sSubPr>
                          <m:e>
                            <m:r>
                              <a:rPr lang="da-DK" b="0" i="1" smtClean="0">
                                <a:latin typeface="Cambria Math" panose="02040503050406030204" pitchFamily="18" charset="0"/>
                              </a:rPr>
                              <m:t>𝑂</m:t>
                            </m:r>
                          </m:e>
                          <m:sub>
                            <m:r>
                              <a:rPr lang="da-DK" b="0" i="1" smtClean="0">
                                <a:latin typeface="Cambria Math" panose="02040503050406030204" pitchFamily="18" charset="0"/>
                              </a:rPr>
                              <m:t>3</m:t>
                            </m:r>
                          </m:sub>
                        </m:sSub>
                      </m:e>
                      <m:sup>
                        <m:r>
                          <a:rPr lang="da-DK" b="0" i="1" smtClean="0">
                            <a:latin typeface="Cambria Math" panose="02040503050406030204" pitchFamily="18" charset="0"/>
                          </a:rPr>
                          <m:t>−</m:t>
                        </m:r>
                      </m:sup>
                    </m:sSup>
                  </m:oMath>
                </a14:m>
                <a:r>
                  <a:rPr lang="da-DK" dirty="0"/>
                  <a:t>. </a:t>
                </a:r>
              </a:p>
              <a:p>
                <a:pPr lvl="1"/>
                <a:r>
                  <a:rPr lang="da-DK" dirty="0"/>
                  <a:t>Planterne optager de uorganiske næringssalte gennem rødderne og opfanger lys i bladene. </a:t>
                </a:r>
              </a:p>
              <a:p>
                <a:r>
                  <a:rPr lang="da-DK" b="1" dirty="0"/>
                  <a:t>Biotiske faktorer: </a:t>
                </a:r>
              </a:p>
              <a:p>
                <a:pPr lvl="1"/>
                <a:r>
                  <a:rPr lang="da-DK" dirty="0"/>
                  <a:t>Dyrene æder organiske næringsstoffer som </a:t>
                </a:r>
                <a:r>
                  <a:rPr lang="da-DK" dirty="0" err="1"/>
                  <a:t>carbohydrater</a:t>
                </a:r>
                <a:r>
                  <a:rPr lang="da-DK" dirty="0"/>
                  <a:t>, fedt og protein i form af planter eller andre dyr – det som er levende. </a:t>
                </a:r>
              </a:p>
              <a:p>
                <a:pPr lvl="1"/>
                <a:endParaRPr lang="da-DK" dirty="0"/>
              </a:p>
            </p:txBody>
          </p:sp>
        </mc:Choice>
        <mc:Fallback xmlns="">
          <p:sp>
            <p:nvSpPr>
              <p:cNvPr id="3" name="Pladsholder til indhold 2">
                <a:extLst>
                  <a:ext uri="{FF2B5EF4-FFF2-40B4-BE49-F238E27FC236}">
                    <a16:creationId xmlns:a16="http://schemas.microsoft.com/office/drawing/2014/main" id="{F3269269-37EB-9BD6-D523-7ED57D25926B}"/>
                  </a:ext>
                </a:extLst>
              </p:cNvPr>
              <p:cNvSpPr>
                <a:spLocks noGrp="1" noRot="1" noChangeAspect="1" noMove="1" noResize="1" noEditPoints="1" noAdjustHandles="1" noChangeArrowheads="1" noChangeShapeType="1" noTextEdit="1"/>
              </p:cNvSpPr>
              <p:nvPr>
                <p:ph idx="1"/>
              </p:nvPr>
            </p:nvSpPr>
            <p:spPr>
              <a:blipFill>
                <a:blip r:embed="rId2"/>
                <a:stretch>
                  <a:fillRect l="-1043" t="-2241" r="-290"/>
                </a:stretch>
              </a:blipFill>
            </p:spPr>
            <p:txBody>
              <a:bodyPr/>
              <a:lstStyle/>
              <a:p>
                <a:r>
                  <a:rPr lang="da-DK">
                    <a:noFill/>
                  </a:rPr>
                  <a:t> </a:t>
                </a:r>
              </a:p>
            </p:txBody>
          </p:sp>
        </mc:Fallback>
      </mc:AlternateContent>
    </p:spTree>
    <p:extLst>
      <p:ext uri="{BB962C8B-B14F-4D97-AF65-F5344CB8AC3E}">
        <p14:creationId xmlns:p14="http://schemas.microsoft.com/office/powerpoint/2010/main" val="3093976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18F020-F724-90CB-754F-40156DAB0BB9}"/>
              </a:ext>
            </a:extLst>
          </p:cNvPr>
          <p:cNvSpPr>
            <a:spLocks noGrp="1"/>
          </p:cNvSpPr>
          <p:nvPr>
            <p:ph type="title"/>
          </p:nvPr>
        </p:nvSpPr>
        <p:spPr/>
        <p:txBody>
          <a:bodyPr/>
          <a:lstStyle/>
          <a:p>
            <a:r>
              <a:rPr lang="da-DK" dirty="0"/>
              <a:t>Begrænsende faktorer i et økosystem</a:t>
            </a:r>
          </a:p>
        </p:txBody>
      </p:sp>
      <p:sp>
        <p:nvSpPr>
          <p:cNvPr id="3" name="Pladsholder til indhold 2">
            <a:extLst>
              <a:ext uri="{FF2B5EF4-FFF2-40B4-BE49-F238E27FC236}">
                <a16:creationId xmlns:a16="http://schemas.microsoft.com/office/drawing/2014/main" id="{27DFAC6D-3B59-CA36-0F26-8AF0C59459FF}"/>
              </a:ext>
            </a:extLst>
          </p:cNvPr>
          <p:cNvSpPr>
            <a:spLocks noGrp="1"/>
          </p:cNvSpPr>
          <p:nvPr>
            <p:ph idx="1"/>
          </p:nvPr>
        </p:nvSpPr>
        <p:spPr>
          <a:xfrm>
            <a:off x="455815" y="1775749"/>
            <a:ext cx="6726382" cy="4351338"/>
          </a:xfrm>
        </p:spPr>
        <p:txBody>
          <a:bodyPr>
            <a:normAutofit fontScale="92500" lnSpcReduction="20000"/>
          </a:bodyPr>
          <a:lstStyle/>
          <a:p>
            <a:r>
              <a:rPr lang="da-DK" dirty="0"/>
              <a:t>I økosystemer findes der det, som kaldes for ”</a:t>
            </a:r>
            <a:r>
              <a:rPr lang="da-DK" b="1" dirty="0"/>
              <a:t>konkurrence”. </a:t>
            </a:r>
            <a:r>
              <a:rPr lang="da-DK" dirty="0"/>
              <a:t>Og de individer, som klarer sig bedst i konkurrencen om forskellige faktorer er også dem, der overlever og giver deres gener videre til næste generation. </a:t>
            </a:r>
          </a:p>
          <a:p>
            <a:r>
              <a:rPr lang="da-DK" dirty="0"/>
              <a:t>For at en organisme kan trives og vokse, skal alle de abiotiske faktorer (for dyr er dette også føden) være optimale. </a:t>
            </a:r>
          </a:p>
          <a:p>
            <a:pPr lvl="1"/>
            <a:r>
              <a:rPr lang="da-DK" dirty="0"/>
              <a:t>Fx vokser en plante ikke, hvis den mangler nitrat eller sollys. </a:t>
            </a:r>
          </a:p>
          <a:p>
            <a:r>
              <a:rPr lang="da-DK" b="1" dirty="0"/>
              <a:t>Den begrænsende faktor: </a:t>
            </a:r>
            <a:r>
              <a:rPr lang="da-DK" dirty="0"/>
              <a:t>Det er den faktor, der er relativt mindst af. Dette kendes også som </a:t>
            </a:r>
            <a:r>
              <a:rPr lang="da-DK" dirty="0" err="1"/>
              <a:t>Liebigs</a:t>
            </a:r>
            <a:r>
              <a:rPr lang="da-DK" dirty="0"/>
              <a:t> Minimumslov. </a:t>
            </a:r>
          </a:p>
        </p:txBody>
      </p:sp>
      <p:pic>
        <p:nvPicPr>
          <p:cNvPr id="5122" name="Picture 2" descr="undefined">
            <a:extLst>
              <a:ext uri="{FF2B5EF4-FFF2-40B4-BE49-F238E27FC236}">
                <a16:creationId xmlns:a16="http://schemas.microsoft.com/office/drawing/2014/main" id="{2191B5AF-B97A-DE1E-3E8C-4E2C6D9B0F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442" y="1790989"/>
            <a:ext cx="421535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78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5C853-73F0-2534-6E72-FCD7D56A2ECA}"/>
              </a:ext>
            </a:extLst>
          </p:cNvPr>
          <p:cNvSpPr>
            <a:spLocks noGrp="1"/>
          </p:cNvSpPr>
          <p:nvPr>
            <p:ph type="title"/>
          </p:nvPr>
        </p:nvSpPr>
        <p:spPr/>
        <p:txBody>
          <a:bodyPr/>
          <a:lstStyle/>
          <a:p>
            <a:r>
              <a:rPr lang="da-DK" dirty="0"/>
              <a:t>Tegn videre</a:t>
            </a:r>
          </a:p>
        </p:txBody>
      </p:sp>
      <p:sp>
        <p:nvSpPr>
          <p:cNvPr id="3" name="Pladsholder til indhold 2">
            <a:extLst>
              <a:ext uri="{FF2B5EF4-FFF2-40B4-BE49-F238E27FC236}">
                <a16:creationId xmlns:a16="http://schemas.microsoft.com/office/drawing/2014/main" id="{1C724CDA-C667-E133-AB3A-2CA0AA67D310}"/>
              </a:ext>
            </a:extLst>
          </p:cNvPr>
          <p:cNvSpPr>
            <a:spLocks noGrp="1"/>
          </p:cNvSpPr>
          <p:nvPr>
            <p:ph idx="1"/>
          </p:nvPr>
        </p:nvSpPr>
        <p:spPr/>
        <p:txBody>
          <a:bodyPr/>
          <a:lstStyle/>
          <a:p>
            <a:r>
              <a:rPr lang="da-DK" dirty="0"/>
              <a:t>I skal nu tegne videre på jeres økosystem – hvilke abiotiske faktorer og biotiske faktorer ville i sætte på? </a:t>
            </a:r>
          </a:p>
          <a:p>
            <a:r>
              <a:rPr lang="da-DK" dirty="0"/>
              <a:t>Er der begrænsende faktor? Hvis ja, hvilken og hvor stammer den fra? </a:t>
            </a:r>
          </a:p>
          <a:p>
            <a:r>
              <a:rPr lang="da-DK" dirty="0"/>
              <a:t>Altså skal i koble en masse nye begreber på, som vi lige har snakket om. </a:t>
            </a:r>
          </a:p>
        </p:txBody>
      </p:sp>
    </p:spTree>
    <p:extLst>
      <p:ext uri="{BB962C8B-B14F-4D97-AF65-F5344CB8AC3E}">
        <p14:creationId xmlns:p14="http://schemas.microsoft.com/office/powerpoint/2010/main" val="1960716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BCC08F-E1B4-7312-B1B1-BD89D0AC5D55}"/>
              </a:ext>
            </a:extLst>
          </p:cNvPr>
          <p:cNvSpPr>
            <a:spLocks noGrp="1"/>
          </p:cNvSpPr>
          <p:nvPr>
            <p:ph type="title"/>
          </p:nvPr>
        </p:nvSpPr>
        <p:spPr/>
        <p:txBody>
          <a:bodyPr/>
          <a:lstStyle/>
          <a:p>
            <a:r>
              <a:rPr lang="da-DK" dirty="0"/>
              <a:t>Primærproducenter – økosystemet igen</a:t>
            </a:r>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875340A8-9E75-B732-37F6-58754B2EBA8D}"/>
                  </a:ext>
                </a:extLst>
              </p:cNvPr>
              <p:cNvSpPr>
                <a:spLocks noGrp="1"/>
              </p:cNvSpPr>
              <p:nvPr>
                <p:ph idx="1"/>
              </p:nvPr>
            </p:nvSpPr>
            <p:spPr/>
            <p:txBody>
              <a:bodyPr/>
              <a:lstStyle/>
              <a:p>
                <a:r>
                  <a:rPr lang="da-DK" dirty="0"/>
                  <a:t>Alt organisk stof er dannet af levende organismer (maden du spiser, dig selv og den levende natur omkring dig). </a:t>
                </a:r>
              </a:p>
              <a:p>
                <a:r>
                  <a:rPr lang="da-DK" b="1" dirty="0"/>
                  <a:t>Organisk stof er karakteriseret ved følgende: </a:t>
                </a:r>
              </a:p>
              <a:p>
                <a:pPr lvl="1"/>
                <a:r>
                  <a:rPr lang="da-DK" dirty="0"/>
                  <a:t>At være bygget op omkring kulstof (C). </a:t>
                </a:r>
              </a:p>
              <a:p>
                <a:pPr lvl="1"/>
                <a:r>
                  <a:rPr lang="da-DK" dirty="0"/>
                  <a:t>Indeholde grundstofferne hydrogen (H) og oxygen (O) </a:t>
                </a:r>
              </a:p>
              <a:p>
                <a:pPr lvl="1"/>
                <a:r>
                  <a:rPr lang="da-DK" dirty="0"/>
                  <a:t>Organiske molekyler kan også indeholde fosfor (P) og Kvælstof (N). </a:t>
                </a:r>
              </a:p>
              <a:p>
                <a:r>
                  <a:rPr lang="da-DK" dirty="0"/>
                  <a:t>Uorganisk stof: </a:t>
                </a:r>
              </a:p>
              <a:p>
                <a:pPr lvl="1"/>
                <a:r>
                  <a:rPr lang="da-DK" dirty="0"/>
                  <a:t>Kendetegnet ved alt det, som ikke er organisk stof. </a:t>
                </a:r>
              </a:p>
              <a:p>
                <a:pPr lvl="1"/>
                <a:r>
                  <a:rPr lang="da-DK" dirty="0"/>
                  <a:t>Det kan fx være rene grundstoffer eller forbindelser så som: </a:t>
                </a:r>
                <a14:m>
                  <m:oMath xmlns:m="http://schemas.openxmlformats.org/officeDocument/2006/math">
                    <m:sSub>
                      <m:sSubPr>
                        <m:ctrlPr>
                          <a:rPr lang="da-DK" i="1" smtClean="0">
                            <a:latin typeface="Cambria Math" panose="02040503050406030204" pitchFamily="18" charset="0"/>
                          </a:rPr>
                        </m:ctrlPr>
                      </m:sSubPr>
                      <m:e>
                        <m:r>
                          <a:rPr lang="da-DK" b="0" i="1" smtClean="0">
                            <a:latin typeface="Cambria Math" panose="02040503050406030204" pitchFamily="18" charset="0"/>
                          </a:rPr>
                          <m:t>𝐻</m:t>
                        </m:r>
                      </m:e>
                      <m:sub>
                        <m:r>
                          <a:rPr lang="da-DK" b="0" i="1" smtClean="0">
                            <a:latin typeface="Cambria Math" panose="02040503050406030204" pitchFamily="18" charset="0"/>
                          </a:rPr>
                          <m:t>2</m:t>
                        </m:r>
                      </m:sub>
                    </m:sSub>
                    <m:r>
                      <a:rPr lang="da-DK" b="0" i="1" smtClean="0">
                        <a:latin typeface="Cambria Math" panose="02040503050406030204" pitchFamily="18" charset="0"/>
                      </a:rPr>
                      <m:t>𝑂</m:t>
                    </m:r>
                    <m:r>
                      <a:rPr lang="da-DK" b="0" i="1" smtClean="0">
                        <a:latin typeface="Cambria Math" panose="02040503050406030204" pitchFamily="18" charset="0"/>
                      </a:rPr>
                      <m:t>, </m:t>
                    </m:r>
                    <m:sSub>
                      <m:sSubPr>
                        <m:ctrlPr>
                          <a:rPr lang="da-DK" b="0" i="1" smtClean="0">
                            <a:latin typeface="Cambria Math" panose="02040503050406030204" pitchFamily="18" charset="0"/>
                          </a:rPr>
                        </m:ctrlPr>
                      </m:sSubPr>
                      <m:e>
                        <m:r>
                          <a:rPr lang="da-DK" b="0" i="1" smtClean="0">
                            <a:latin typeface="Cambria Math" panose="02040503050406030204" pitchFamily="18" charset="0"/>
                          </a:rPr>
                          <m:t>𝐶𝑂</m:t>
                        </m:r>
                      </m:e>
                      <m:sub>
                        <m:r>
                          <a:rPr lang="da-DK" b="0" i="1" smtClean="0">
                            <a:latin typeface="Cambria Math" panose="02040503050406030204" pitchFamily="18" charset="0"/>
                          </a:rPr>
                          <m:t>2</m:t>
                        </m:r>
                      </m:sub>
                    </m:sSub>
                  </m:oMath>
                </a14:m>
                <a:endParaRPr lang="da-DK" b="0" dirty="0"/>
              </a:p>
              <a:p>
                <a:pPr lvl="1"/>
                <a:r>
                  <a:rPr lang="da-DK" dirty="0"/>
                  <a:t>Det kan også være nitrat eller fosfat, som planter har brug for. </a:t>
                </a:r>
              </a:p>
            </p:txBody>
          </p:sp>
        </mc:Choice>
        <mc:Fallback xmlns="">
          <p:sp>
            <p:nvSpPr>
              <p:cNvPr id="3" name="Pladsholder til indhold 2">
                <a:extLst>
                  <a:ext uri="{FF2B5EF4-FFF2-40B4-BE49-F238E27FC236}">
                    <a16:creationId xmlns:a16="http://schemas.microsoft.com/office/drawing/2014/main" id="{875340A8-9E75-B732-37F6-58754B2EBA8D}"/>
                  </a:ext>
                </a:extLst>
              </p:cNvPr>
              <p:cNvSpPr>
                <a:spLocks noGrp="1" noRot="1" noChangeAspect="1" noMove="1" noResize="1" noEditPoints="1" noAdjustHandles="1" noChangeArrowheads="1" noChangeShapeType="1" noTextEdit="1"/>
              </p:cNvSpPr>
              <p:nvPr>
                <p:ph idx="1"/>
              </p:nvPr>
            </p:nvSpPr>
            <p:spPr>
              <a:blipFill>
                <a:blip r:embed="rId2"/>
                <a:stretch>
                  <a:fillRect l="-1043" t="-2241" b="-560"/>
                </a:stretch>
              </a:blipFill>
            </p:spPr>
            <p:txBody>
              <a:bodyPr/>
              <a:lstStyle/>
              <a:p>
                <a:r>
                  <a:rPr lang="da-DK">
                    <a:noFill/>
                  </a:rPr>
                  <a:t> </a:t>
                </a:r>
              </a:p>
            </p:txBody>
          </p:sp>
        </mc:Fallback>
      </mc:AlternateContent>
    </p:spTree>
    <p:extLst>
      <p:ext uri="{BB962C8B-B14F-4D97-AF65-F5344CB8AC3E}">
        <p14:creationId xmlns:p14="http://schemas.microsoft.com/office/powerpoint/2010/main" val="475429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lede 2" descr="Et billede, der indeholder tekst, fisk, ur, design&#10;&#10;Automatisk genereret beskrivelse">
            <a:extLst>
              <a:ext uri="{FF2B5EF4-FFF2-40B4-BE49-F238E27FC236}">
                <a16:creationId xmlns:a16="http://schemas.microsoft.com/office/drawing/2014/main" id="{E131306A-1D1E-DCC6-AC00-3EEF0DB125D8}"/>
              </a:ext>
            </a:extLst>
          </p:cNvPr>
          <p:cNvPicPr>
            <a:picLocks noChangeAspect="1"/>
          </p:cNvPicPr>
          <p:nvPr/>
        </p:nvPicPr>
        <p:blipFill>
          <a:blip r:embed="rId2"/>
          <a:stretch>
            <a:fillRect/>
          </a:stretch>
        </p:blipFill>
        <p:spPr>
          <a:xfrm>
            <a:off x="643467" y="1234355"/>
            <a:ext cx="10905066" cy="4389289"/>
          </a:xfrm>
          <a:prstGeom prst="rect">
            <a:avLst/>
          </a:prstGeom>
        </p:spPr>
      </p:pic>
    </p:spTree>
    <p:extLst>
      <p:ext uri="{BB962C8B-B14F-4D97-AF65-F5344CB8AC3E}">
        <p14:creationId xmlns:p14="http://schemas.microsoft.com/office/powerpoint/2010/main" val="1627095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D33E2B-8BEB-D41E-47A8-B7A833FBB0ED}"/>
              </a:ext>
            </a:extLst>
          </p:cNvPr>
          <p:cNvSpPr>
            <a:spLocks noGrp="1"/>
          </p:cNvSpPr>
          <p:nvPr>
            <p:ph type="title"/>
          </p:nvPr>
        </p:nvSpPr>
        <p:spPr/>
        <p:txBody>
          <a:bodyPr/>
          <a:lstStyle/>
          <a:p>
            <a:r>
              <a:rPr lang="da-DK" dirty="0"/>
              <a:t>Primærproducenter</a:t>
            </a:r>
          </a:p>
        </p:txBody>
      </p:sp>
      <p:sp>
        <p:nvSpPr>
          <p:cNvPr id="3" name="Pladsholder til indhold 2">
            <a:extLst>
              <a:ext uri="{FF2B5EF4-FFF2-40B4-BE49-F238E27FC236}">
                <a16:creationId xmlns:a16="http://schemas.microsoft.com/office/drawing/2014/main" id="{C014978C-98F3-15FE-A172-E8CF2717BA5E}"/>
              </a:ext>
            </a:extLst>
          </p:cNvPr>
          <p:cNvSpPr>
            <a:spLocks noGrp="1"/>
          </p:cNvSpPr>
          <p:nvPr>
            <p:ph idx="1"/>
          </p:nvPr>
        </p:nvSpPr>
        <p:spPr/>
        <p:txBody>
          <a:bodyPr/>
          <a:lstStyle/>
          <a:p>
            <a:r>
              <a:rPr lang="da-DK" b="1" dirty="0"/>
              <a:t>Primærproducent: </a:t>
            </a:r>
            <a:r>
              <a:rPr lang="da-DK" dirty="0"/>
              <a:t>Organisme, der danner organisk stof ud fra uorganisk stof. </a:t>
            </a:r>
          </a:p>
          <a:p>
            <a:r>
              <a:rPr lang="da-DK" dirty="0"/>
              <a:t>Planter er primærproducenter, da de producerer organisk stof. </a:t>
            </a:r>
          </a:p>
          <a:p>
            <a:pPr lvl="1"/>
            <a:r>
              <a:rPr lang="da-DK" dirty="0"/>
              <a:t>Det gør de ved brug af solens energi til at danne organiske stoffer i form af glukose fra kuldioxid og vand (uorganiske stoffer). </a:t>
            </a:r>
          </a:p>
          <a:p>
            <a:pPr lvl="1"/>
            <a:r>
              <a:rPr lang="da-DK" dirty="0"/>
              <a:t>Der frigives også ilt i denne proces – fotosyntesen. </a:t>
            </a:r>
          </a:p>
          <a:p>
            <a:pPr lvl="1"/>
            <a:endParaRPr lang="da-DK" dirty="0"/>
          </a:p>
        </p:txBody>
      </p:sp>
      <p:pic>
        <p:nvPicPr>
          <p:cNvPr id="5" name="Billede 4">
            <a:extLst>
              <a:ext uri="{FF2B5EF4-FFF2-40B4-BE49-F238E27FC236}">
                <a16:creationId xmlns:a16="http://schemas.microsoft.com/office/drawing/2014/main" id="{FCFA8C47-0C9F-E47A-D23F-9B76B960E166}"/>
              </a:ext>
            </a:extLst>
          </p:cNvPr>
          <p:cNvPicPr>
            <a:picLocks noChangeAspect="1"/>
          </p:cNvPicPr>
          <p:nvPr/>
        </p:nvPicPr>
        <p:blipFill>
          <a:blip r:embed="rId2"/>
          <a:stretch>
            <a:fillRect/>
          </a:stretch>
        </p:blipFill>
        <p:spPr>
          <a:xfrm>
            <a:off x="838200" y="4411579"/>
            <a:ext cx="7937541" cy="534653"/>
          </a:xfrm>
          <a:prstGeom prst="rect">
            <a:avLst/>
          </a:prstGeom>
        </p:spPr>
      </p:pic>
    </p:spTree>
    <p:extLst>
      <p:ext uri="{BB962C8B-B14F-4D97-AF65-F5344CB8AC3E}">
        <p14:creationId xmlns:p14="http://schemas.microsoft.com/office/powerpoint/2010/main" val="1199962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5DA042-17F1-6936-AAD8-2551E77B58A5}"/>
              </a:ext>
            </a:extLst>
          </p:cNvPr>
          <p:cNvSpPr>
            <a:spLocks noGrp="1"/>
          </p:cNvSpPr>
          <p:nvPr>
            <p:ph type="title"/>
          </p:nvPr>
        </p:nvSpPr>
        <p:spPr/>
        <p:txBody>
          <a:bodyPr/>
          <a:lstStyle/>
          <a:p>
            <a:r>
              <a:rPr lang="da-DK" dirty="0"/>
              <a:t>Fotosyntesen</a:t>
            </a:r>
          </a:p>
        </p:txBody>
      </p:sp>
      <p:sp>
        <p:nvSpPr>
          <p:cNvPr id="3" name="Pladsholder til indhold 2">
            <a:extLst>
              <a:ext uri="{FF2B5EF4-FFF2-40B4-BE49-F238E27FC236}">
                <a16:creationId xmlns:a16="http://schemas.microsoft.com/office/drawing/2014/main" id="{EEC12064-9106-5A61-6650-CC47CDF02423}"/>
              </a:ext>
            </a:extLst>
          </p:cNvPr>
          <p:cNvSpPr>
            <a:spLocks noGrp="1"/>
          </p:cNvSpPr>
          <p:nvPr>
            <p:ph idx="1"/>
          </p:nvPr>
        </p:nvSpPr>
        <p:spPr>
          <a:xfrm>
            <a:off x="838200" y="1825625"/>
            <a:ext cx="10515600" cy="4667250"/>
          </a:xfrm>
        </p:spPr>
        <p:txBody>
          <a:bodyPr>
            <a:normAutofit lnSpcReduction="10000"/>
          </a:bodyPr>
          <a:lstStyle/>
          <a:p>
            <a:r>
              <a:rPr lang="da-DK" dirty="0"/>
              <a:t>Fotosyntesen er den proces, hvor autotrofe organismer kan opbygge organisk stof (kulstofforbindelser) via kulstof, der er fanget i luftform (CO2). </a:t>
            </a:r>
          </a:p>
          <a:p>
            <a:r>
              <a:rPr lang="da-DK" dirty="0"/>
              <a:t>Dette fanges og omdannes derefter til sukkerstoffer, hvor kulstoffet indgår. </a:t>
            </a:r>
          </a:p>
          <a:p>
            <a:r>
              <a:rPr lang="da-DK" dirty="0"/>
              <a:t>Til denne proces kræves der energi fra solen. </a:t>
            </a:r>
          </a:p>
          <a:p>
            <a:r>
              <a:rPr lang="da-DK" dirty="0"/>
              <a:t>De dannede sukkerstoffer kan derefter bruges til vækst eller til energi til andre biokemiske processer. </a:t>
            </a:r>
          </a:p>
          <a:p>
            <a:r>
              <a:rPr lang="da-DK" dirty="0"/>
              <a:t>Fotosyntesen sker i grønkornene, hvor de tager CO2 og H2O og omdanner dette til sukkerstof, der kan bygge planternes plantevæv mm.</a:t>
            </a:r>
          </a:p>
        </p:txBody>
      </p:sp>
    </p:spTree>
    <p:extLst>
      <p:ext uri="{BB962C8B-B14F-4D97-AF65-F5344CB8AC3E}">
        <p14:creationId xmlns:p14="http://schemas.microsoft.com/office/powerpoint/2010/main" val="2088479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7BAE5483-F2D3-1CB1-6B25-566701CAA4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211" y="124690"/>
            <a:ext cx="7173664" cy="430599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Tekstfelt 1">
                <a:extLst>
                  <a:ext uri="{FF2B5EF4-FFF2-40B4-BE49-F238E27FC236}">
                    <a16:creationId xmlns:a16="http://schemas.microsoft.com/office/drawing/2014/main" id="{9F8C9629-8589-806A-D7EE-55015A8CCE3E}"/>
                  </a:ext>
                </a:extLst>
              </p:cNvPr>
              <p:cNvSpPr txBox="1"/>
              <p:nvPr/>
            </p:nvSpPr>
            <p:spPr>
              <a:xfrm>
                <a:off x="1465811" y="4341858"/>
                <a:ext cx="9260378" cy="2308324"/>
              </a:xfrm>
              <a:prstGeom prst="rect">
                <a:avLst/>
              </a:prstGeom>
              <a:noFill/>
            </p:spPr>
            <p:txBody>
              <a:bodyPr wrap="square" rtlCol="0">
                <a:spAutoFit/>
              </a:bodyPr>
              <a:lstStyle/>
              <a:p>
                <a:r>
                  <a:rPr lang="da-DK" dirty="0"/>
                  <a:t>a) Grønne blade er der, hvor fotosyntesen finder sted og producerer glukose. </a:t>
                </a:r>
              </a:p>
              <a:p>
                <a:endParaRPr lang="da-DK" dirty="0"/>
              </a:p>
              <a:p>
                <a:r>
                  <a:rPr lang="da-DK" dirty="0"/>
                  <a:t>b) </a:t>
                </a:r>
                <a14:m>
                  <m:oMath xmlns:m="http://schemas.openxmlformats.org/officeDocument/2006/math">
                    <m:sSub>
                      <m:sSubPr>
                        <m:ctrlPr>
                          <a:rPr lang="da-DK" i="1" smtClean="0">
                            <a:latin typeface="Cambria Math" panose="02040503050406030204" pitchFamily="18" charset="0"/>
                          </a:rPr>
                        </m:ctrlPr>
                      </m:sSubPr>
                      <m:e>
                        <m:r>
                          <a:rPr lang="da-DK" b="0" i="1" smtClean="0">
                            <a:latin typeface="Cambria Math" panose="02040503050406030204" pitchFamily="18" charset="0"/>
                          </a:rPr>
                          <m:t>𝐶𝑂</m:t>
                        </m:r>
                      </m:e>
                      <m:sub>
                        <m:r>
                          <a:rPr lang="da-DK" b="0" i="1" smtClean="0">
                            <a:latin typeface="Cambria Math" panose="02040503050406030204" pitchFamily="18" charset="0"/>
                          </a:rPr>
                          <m:t>2</m:t>
                        </m:r>
                      </m:sub>
                    </m:sSub>
                  </m:oMath>
                </a14:m>
                <a:r>
                  <a:rPr lang="da-DK" dirty="0"/>
                  <a:t> bliver optaget igennem de grønne blades spalteåbninger, og transporteres til bladcellerne via </a:t>
                </a:r>
                <a14:m>
                  <m:oMath xmlns:m="http://schemas.openxmlformats.org/officeDocument/2006/math">
                    <m:sSub>
                      <m:sSubPr>
                        <m:ctrlPr>
                          <a:rPr lang="da-DK" i="1" smtClean="0">
                            <a:latin typeface="Cambria Math" panose="02040503050406030204" pitchFamily="18" charset="0"/>
                          </a:rPr>
                        </m:ctrlPr>
                      </m:sSubPr>
                      <m:e>
                        <m:r>
                          <a:rPr lang="da-DK" b="0" i="1" smtClean="0">
                            <a:latin typeface="Cambria Math" panose="02040503050406030204" pitchFamily="18" charset="0"/>
                          </a:rPr>
                          <m:t>𝐻</m:t>
                        </m:r>
                      </m:e>
                      <m:sub>
                        <m:r>
                          <a:rPr lang="da-DK" b="0" i="1" smtClean="0">
                            <a:latin typeface="Cambria Math" panose="02040503050406030204" pitchFamily="18" charset="0"/>
                          </a:rPr>
                          <m:t>2</m:t>
                        </m:r>
                      </m:sub>
                    </m:sSub>
                    <m:r>
                      <a:rPr lang="da-DK" b="0" i="1" smtClean="0">
                        <a:latin typeface="Cambria Math" panose="02040503050406030204" pitchFamily="18" charset="0"/>
                      </a:rPr>
                      <m:t>𝑂</m:t>
                    </m:r>
                  </m:oMath>
                </a14:m>
                <a:r>
                  <a:rPr lang="da-DK" dirty="0"/>
                  <a:t>. Spalteåbningerne sidder på undersiden af bladene. Vandet kommer via rødderne og transporten af stofferne sker via diffusion </a:t>
                </a:r>
                <a:r>
                  <a:rPr lang="da-DK" dirty="0">
                    <a:sym typeface="Wingdings" panose="05000000000000000000" pitchFamily="2" charset="2"/>
                  </a:rPr>
                  <a:t> passiv. Transport af vand = osmose, transport af glukose = facilitet diffusion. </a:t>
                </a:r>
                <a:endParaRPr lang="da-DK" dirty="0"/>
              </a:p>
              <a:p>
                <a:endParaRPr lang="da-DK" dirty="0"/>
              </a:p>
              <a:p>
                <a:r>
                  <a:rPr lang="da-DK" dirty="0"/>
                  <a:t>c) Selve fotosyntesen foregår dernæst i </a:t>
                </a:r>
                <a:r>
                  <a:rPr lang="da-DK" dirty="0" err="1"/>
                  <a:t>kloroplasteren</a:t>
                </a:r>
                <a:r>
                  <a:rPr lang="da-DK" dirty="0"/>
                  <a:t>, som alle cellerne har. </a:t>
                </a:r>
              </a:p>
            </p:txBody>
          </p:sp>
        </mc:Choice>
        <mc:Fallback xmlns="">
          <p:sp>
            <p:nvSpPr>
              <p:cNvPr id="2" name="Tekstfelt 1">
                <a:extLst>
                  <a:ext uri="{FF2B5EF4-FFF2-40B4-BE49-F238E27FC236}">
                    <a16:creationId xmlns:a16="http://schemas.microsoft.com/office/drawing/2014/main" id="{9F8C9629-8589-806A-D7EE-55015A8CCE3E}"/>
                  </a:ext>
                </a:extLst>
              </p:cNvPr>
              <p:cNvSpPr txBox="1">
                <a:spLocks noRot="1" noChangeAspect="1" noMove="1" noResize="1" noEditPoints="1" noAdjustHandles="1" noChangeArrowheads="1" noChangeShapeType="1" noTextEdit="1"/>
              </p:cNvSpPr>
              <p:nvPr/>
            </p:nvSpPr>
            <p:spPr>
              <a:xfrm>
                <a:off x="1465811" y="4341858"/>
                <a:ext cx="9260378" cy="2308324"/>
              </a:xfrm>
              <a:prstGeom prst="rect">
                <a:avLst/>
              </a:prstGeom>
              <a:blipFill>
                <a:blip r:embed="rId3"/>
                <a:stretch>
                  <a:fillRect l="-526" t="-1319" r="-132" b="-3166"/>
                </a:stretch>
              </a:blipFill>
            </p:spPr>
            <p:txBody>
              <a:bodyPr/>
              <a:lstStyle/>
              <a:p>
                <a:r>
                  <a:rPr lang="da-DK">
                    <a:noFill/>
                  </a:rPr>
                  <a:t> </a:t>
                </a:r>
              </a:p>
            </p:txBody>
          </p:sp>
        </mc:Fallback>
      </mc:AlternateContent>
      <p:sp>
        <p:nvSpPr>
          <p:cNvPr id="3" name="Tekstfelt 2">
            <a:extLst>
              <a:ext uri="{FF2B5EF4-FFF2-40B4-BE49-F238E27FC236}">
                <a16:creationId xmlns:a16="http://schemas.microsoft.com/office/drawing/2014/main" id="{D9E25717-967D-3357-85EA-7A5214D8446F}"/>
              </a:ext>
            </a:extLst>
          </p:cNvPr>
          <p:cNvSpPr txBox="1"/>
          <p:nvPr/>
        </p:nvSpPr>
        <p:spPr>
          <a:xfrm>
            <a:off x="7838886" y="207818"/>
            <a:ext cx="4006750" cy="461665"/>
          </a:xfrm>
          <a:prstGeom prst="rect">
            <a:avLst/>
          </a:prstGeom>
          <a:noFill/>
        </p:spPr>
        <p:txBody>
          <a:bodyPr wrap="square" rtlCol="0">
            <a:spAutoFit/>
          </a:bodyPr>
          <a:lstStyle/>
          <a:p>
            <a:r>
              <a:rPr lang="da-DK" sz="2400" b="1" dirty="0"/>
              <a:t>Fotosyntesen</a:t>
            </a:r>
            <a:r>
              <a:rPr lang="da-DK" dirty="0"/>
              <a:t>: </a:t>
            </a:r>
          </a:p>
        </p:txBody>
      </p:sp>
    </p:spTree>
    <p:extLst>
      <p:ext uri="{BB962C8B-B14F-4D97-AF65-F5344CB8AC3E}">
        <p14:creationId xmlns:p14="http://schemas.microsoft.com/office/powerpoint/2010/main" val="3303663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diagram&#10;&#10;Automatisk genereret beskrivelse">
            <a:extLst>
              <a:ext uri="{FF2B5EF4-FFF2-40B4-BE49-F238E27FC236}">
                <a16:creationId xmlns:a16="http://schemas.microsoft.com/office/drawing/2014/main" id="{53F6ED07-318C-C5F9-0AD3-E940969F14C5}"/>
              </a:ext>
            </a:extLst>
          </p:cNvPr>
          <p:cNvPicPr>
            <a:picLocks noChangeAspect="1"/>
          </p:cNvPicPr>
          <p:nvPr/>
        </p:nvPicPr>
        <p:blipFill>
          <a:blip r:embed="rId2"/>
          <a:stretch>
            <a:fillRect/>
          </a:stretch>
        </p:blipFill>
        <p:spPr>
          <a:xfrm>
            <a:off x="643467" y="1084410"/>
            <a:ext cx="10905066" cy="4689179"/>
          </a:xfrm>
          <a:prstGeom prst="rect">
            <a:avLst/>
          </a:prstGeom>
        </p:spPr>
      </p:pic>
      <p:sp>
        <p:nvSpPr>
          <p:cNvPr id="4" name="Tekstfelt 3">
            <a:extLst>
              <a:ext uri="{FF2B5EF4-FFF2-40B4-BE49-F238E27FC236}">
                <a16:creationId xmlns:a16="http://schemas.microsoft.com/office/drawing/2014/main" id="{211005FB-5EC5-4A87-0A36-B7BF761DEF89}"/>
              </a:ext>
            </a:extLst>
          </p:cNvPr>
          <p:cNvSpPr txBox="1"/>
          <p:nvPr/>
        </p:nvSpPr>
        <p:spPr>
          <a:xfrm>
            <a:off x="2807368" y="192505"/>
            <a:ext cx="6657474" cy="461665"/>
          </a:xfrm>
          <a:prstGeom prst="rect">
            <a:avLst/>
          </a:prstGeom>
          <a:noFill/>
        </p:spPr>
        <p:txBody>
          <a:bodyPr wrap="square" rtlCol="0">
            <a:spAutoFit/>
          </a:bodyPr>
          <a:lstStyle/>
          <a:p>
            <a:pPr algn="ctr"/>
            <a:r>
              <a:rPr lang="da-DK" sz="2400" b="1" dirty="0"/>
              <a:t>Fotosyntesen:</a:t>
            </a:r>
          </a:p>
        </p:txBody>
      </p:sp>
    </p:spTree>
    <p:extLst>
      <p:ext uri="{BB962C8B-B14F-4D97-AF65-F5344CB8AC3E}">
        <p14:creationId xmlns:p14="http://schemas.microsoft.com/office/powerpoint/2010/main" val="1712631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2A5946-8BE7-2D68-C90B-1A15BE5C6A8D}"/>
              </a:ext>
            </a:extLst>
          </p:cNvPr>
          <p:cNvSpPr>
            <a:spLocks noGrp="1"/>
          </p:cNvSpPr>
          <p:nvPr>
            <p:ph type="title"/>
          </p:nvPr>
        </p:nvSpPr>
        <p:spPr/>
        <p:txBody>
          <a:bodyPr/>
          <a:lstStyle/>
          <a:p>
            <a:r>
              <a:rPr lang="da-DK" dirty="0"/>
              <a:t>Respiration</a:t>
            </a:r>
          </a:p>
        </p:txBody>
      </p:sp>
      <p:sp>
        <p:nvSpPr>
          <p:cNvPr id="3" name="Pladsholder til indhold 2">
            <a:extLst>
              <a:ext uri="{FF2B5EF4-FFF2-40B4-BE49-F238E27FC236}">
                <a16:creationId xmlns:a16="http://schemas.microsoft.com/office/drawing/2014/main" id="{2E4FEA20-ECF7-186C-E089-81B36A504D51}"/>
              </a:ext>
            </a:extLst>
          </p:cNvPr>
          <p:cNvSpPr>
            <a:spLocks noGrp="1"/>
          </p:cNvSpPr>
          <p:nvPr>
            <p:ph idx="1"/>
          </p:nvPr>
        </p:nvSpPr>
        <p:spPr/>
        <p:txBody>
          <a:bodyPr/>
          <a:lstStyle/>
          <a:p>
            <a:r>
              <a:rPr lang="da-DK" dirty="0"/>
              <a:t>Respiration er den omvendte proces af fotosyntesen, nemlig nedbrydningen af organisk stof, hvorved der frigives energi. </a:t>
            </a:r>
          </a:p>
          <a:p>
            <a:r>
              <a:rPr lang="da-DK" dirty="0"/>
              <a:t>Planterne får dermed energi til det vi kalder for deres livsprocesser. Altså processer, der får dem til at vokse, blomstre, lave pollen osv.) </a:t>
            </a:r>
          </a:p>
          <a:p>
            <a:r>
              <a:rPr lang="da-DK" dirty="0"/>
              <a:t>Energien får de ved at nedbryde sukkerstoffet til vand og kuldioxid igen. </a:t>
            </a:r>
          </a:p>
          <a:p>
            <a:r>
              <a:rPr lang="da-DK" dirty="0"/>
              <a:t>Dyr foretager også respiration, men de kan ikke lave fotosyntese. </a:t>
            </a:r>
          </a:p>
          <a:p>
            <a:r>
              <a:rPr lang="da-DK" dirty="0"/>
              <a:t>Husk at planter er autotrofe, og dyr er </a:t>
            </a:r>
            <a:r>
              <a:rPr lang="da-DK" dirty="0" err="1"/>
              <a:t>heterotrofe</a:t>
            </a:r>
            <a:r>
              <a:rPr lang="da-DK" dirty="0"/>
              <a:t>. </a:t>
            </a:r>
          </a:p>
        </p:txBody>
      </p:sp>
    </p:spTree>
    <p:extLst>
      <p:ext uri="{BB962C8B-B14F-4D97-AF65-F5344CB8AC3E}">
        <p14:creationId xmlns:p14="http://schemas.microsoft.com/office/powerpoint/2010/main" val="2647721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32BC3D14-642B-40D2-C47B-B365AC224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581" y="850396"/>
            <a:ext cx="8043949" cy="282166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kstfelt 3">
                <a:extLst>
                  <a:ext uri="{FF2B5EF4-FFF2-40B4-BE49-F238E27FC236}">
                    <a16:creationId xmlns:a16="http://schemas.microsoft.com/office/drawing/2014/main" id="{FFE7817B-7E6C-DABB-5A46-4724401DF2F5}"/>
                  </a:ext>
                </a:extLst>
              </p:cNvPr>
              <p:cNvSpPr txBox="1"/>
              <p:nvPr/>
            </p:nvSpPr>
            <p:spPr>
              <a:xfrm>
                <a:off x="764771" y="3848793"/>
                <a:ext cx="7985759" cy="2585323"/>
              </a:xfrm>
              <a:prstGeom prst="rect">
                <a:avLst/>
              </a:prstGeom>
              <a:noFill/>
            </p:spPr>
            <p:txBody>
              <a:bodyPr wrap="square" rtlCol="0">
                <a:spAutoFit/>
              </a:bodyPr>
              <a:lstStyle/>
              <a:p>
                <a:r>
                  <a:rPr lang="da-DK" dirty="0"/>
                  <a:t>Respirationen foregår i mitokondrierne i både plante- og dyreceller – glukosen nedbrydes under forbrug af ilt (</a:t>
                </a:r>
                <a:r>
                  <a:rPr lang="da-DK" dirty="0" err="1"/>
                  <a:t>dioxygen</a:t>
                </a:r>
                <a:r>
                  <a:rPr lang="da-DK" dirty="0"/>
                  <a:t>) til kuldioxid og vand. </a:t>
                </a:r>
              </a:p>
              <a:p>
                <a:endParaRPr lang="da-DK" dirty="0"/>
              </a:p>
              <a:p>
                <a:pPr marL="342900" indent="-342900">
                  <a:buAutoNum type="alphaLcParenR"/>
                </a:pPr>
                <a:r>
                  <a:rPr lang="da-DK" dirty="0"/>
                  <a:t>Levende organismer indtager glukose (organiske stoffer), samt </a:t>
                </a:r>
                <a14:m>
                  <m:oMath xmlns:m="http://schemas.openxmlformats.org/officeDocument/2006/math">
                    <m:sSub>
                      <m:sSubPr>
                        <m:ctrlPr>
                          <a:rPr lang="da-DK" i="1" smtClean="0">
                            <a:latin typeface="Cambria Math" panose="02040503050406030204" pitchFamily="18" charset="0"/>
                          </a:rPr>
                        </m:ctrlPr>
                      </m:sSubPr>
                      <m:e>
                        <m:r>
                          <a:rPr lang="da-DK" b="0" i="1" smtClean="0">
                            <a:latin typeface="Cambria Math" panose="02040503050406030204" pitchFamily="18" charset="0"/>
                          </a:rPr>
                          <m:t>𝑂</m:t>
                        </m:r>
                      </m:e>
                      <m:sub>
                        <m:r>
                          <a:rPr lang="da-DK" b="0" i="1" smtClean="0">
                            <a:latin typeface="Cambria Math" panose="02040503050406030204" pitchFamily="18" charset="0"/>
                          </a:rPr>
                          <m:t>2</m:t>
                        </m:r>
                      </m:sub>
                    </m:sSub>
                  </m:oMath>
                </a14:m>
                <a:r>
                  <a:rPr lang="da-DK" dirty="0"/>
                  <a:t>. </a:t>
                </a:r>
                <a:br>
                  <a:rPr lang="da-DK" dirty="0"/>
                </a:br>
                <a:endParaRPr lang="da-DK" dirty="0"/>
              </a:p>
              <a:p>
                <a:pPr marL="342900" indent="-342900">
                  <a:buAutoNum type="alphaLcParenR"/>
                </a:pPr>
                <a:r>
                  <a:rPr lang="da-DK" dirty="0"/>
                  <a:t>Glukose og oxygen transporteres til cellerne. </a:t>
                </a:r>
                <a:br>
                  <a:rPr lang="da-DK" dirty="0"/>
                </a:br>
                <a:endParaRPr lang="da-DK" dirty="0"/>
              </a:p>
              <a:p>
                <a:pPr marL="342900" indent="-342900">
                  <a:buAutoNum type="alphaLcParenR"/>
                </a:pPr>
                <a:r>
                  <a:rPr lang="da-DK" dirty="0"/>
                  <a:t>Respirationen sker i mitokondrierne, hvor glukose og oxygen omdannes til vand og kuldioxid. </a:t>
                </a:r>
              </a:p>
            </p:txBody>
          </p:sp>
        </mc:Choice>
        <mc:Fallback xmlns="">
          <p:sp>
            <p:nvSpPr>
              <p:cNvPr id="4" name="Tekstfelt 3">
                <a:extLst>
                  <a:ext uri="{FF2B5EF4-FFF2-40B4-BE49-F238E27FC236}">
                    <a16:creationId xmlns:a16="http://schemas.microsoft.com/office/drawing/2014/main" id="{FFE7817B-7E6C-DABB-5A46-4724401DF2F5}"/>
                  </a:ext>
                </a:extLst>
              </p:cNvPr>
              <p:cNvSpPr txBox="1">
                <a:spLocks noRot="1" noChangeAspect="1" noMove="1" noResize="1" noEditPoints="1" noAdjustHandles="1" noChangeArrowheads="1" noChangeShapeType="1" noTextEdit="1"/>
              </p:cNvSpPr>
              <p:nvPr/>
            </p:nvSpPr>
            <p:spPr>
              <a:xfrm>
                <a:off x="764771" y="3848793"/>
                <a:ext cx="7985759" cy="2585323"/>
              </a:xfrm>
              <a:prstGeom prst="rect">
                <a:avLst/>
              </a:prstGeom>
              <a:blipFill>
                <a:blip r:embed="rId3"/>
                <a:stretch>
                  <a:fillRect l="-611" t="-1179" b="-2830"/>
                </a:stretch>
              </a:blipFill>
            </p:spPr>
            <p:txBody>
              <a:bodyPr/>
              <a:lstStyle/>
              <a:p>
                <a:r>
                  <a:rPr lang="da-DK">
                    <a:noFill/>
                  </a:rPr>
                  <a:t> </a:t>
                </a:r>
              </a:p>
            </p:txBody>
          </p:sp>
        </mc:Fallback>
      </mc:AlternateContent>
      <p:sp>
        <p:nvSpPr>
          <p:cNvPr id="5" name="Tekstfelt 4">
            <a:extLst>
              <a:ext uri="{FF2B5EF4-FFF2-40B4-BE49-F238E27FC236}">
                <a16:creationId xmlns:a16="http://schemas.microsoft.com/office/drawing/2014/main" id="{47F7A419-50C5-FB16-51D3-1C7E565AC309}"/>
              </a:ext>
            </a:extLst>
          </p:cNvPr>
          <p:cNvSpPr txBox="1"/>
          <p:nvPr/>
        </p:nvSpPr>
        <p:spPr>
          <a:xfrm>
            <a:off x="764771" y="147306"/>
            <a:ext cx="4621876" cy="461665"/>
          </a:xfrm>
          <a:prstGeom prst="rect">
            <a:avLst/>
          </a:prstGeom>
          <a:noFill/>
        </p:spPr>
        <p:txBody>
          <a:bodyPr wrap="square" rtlCol="0">
            <a:spAutoFit/>
          </a:bodyPr>
          <a:lstStyle/>
          <a:p>
            <a:r>
              <a:rPr lang="da-DK" sz="2400" b="1" dirty="0"/>
              <a:t>Respirationen: </a:t>
            </a:r>
          </a:p>
        </p:txBody>
      </p:sp>
    </p:spTree>
    <p:extLst>
      <p:ext uri="{BB962C8B-B14F-4D97-AF65-F5344CB8AC3E}">
        <p14:creationId xmlns:p14="http://schemas.microsoft.com/office/powerpoint/2010/main" val="2197062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Font/skrifttype, linje/række&#10;&#10;Automatisk genereret beskrivelse">
            <a:extLst>
              <a:ext uri="{FF2B5EF4-FFF2-40B4-BE49-F238E27FC236}">
                <a16:creationId xmlns:a16="http://schemas.microsoft.com/office/drawing/2014/main" id="{00B58358-91A7-A659-E786-286116B797F4}"/>
              </a:ext>
            </a:extLst>
          </p:cNvPr>
          <p:cNvPicPr>
            <a:picLocks noChangeAspect="1"/>
          </p:cNvPicPr>
          <p:nvPr/>
        </p:nvPicPr>
        <p:blipFill>
          <a:blip r:embed="rId2"/>
          <a:stretch>
            <a:fillRect/>
          </a:stretch>
        </p:blipFill>
        <p:spPr>
          <a:xfrm>
            <a:off x="643467" y="1697820"/>
            <a:ext cx="10905066" cy="3462358"/>
          </a:xfrm>
          <a:prstGeom prst="rect">
            <a:avLst/>
          </a:prstGeom>
        </p:spPr>
      </p:pic>
      <p:sp>
        <p:nvSpPr>
          <p:cNvPr id="4" name="Tekstfelt 3">
            <a:extLst>
              <a:ext uri="{FF2B5EF4-FFF2-40B4-BE49-F238E27FC236}">
                <a16:creationId xmlns:a16="http://schemas.microsoft.com/office/drawing/2014/main" id="{18D3CE75-EB2B-E51F-E18B-8E634550B2E8}"/>
              </a:ext>
            </a:extLst>
          </p:cNvPr>
          <p:cNvSpPr txBox="1"/>
          <p:nvPr/>
        </p:nvSpPr>
        <p:spPr>
          <a:xfrm>
            <a:off x="2759242" y="385011"/>
            <a:ext cx="6833937" cy="523220"/>
          </a:xfrm>
          <a:prstGeom prst="rect">
            <a:avLst/>
          </a:prstGeom>
          <a:noFill/>
        </p:spPr>
        <p:txBody>
          <a:bodyPr wrap="square" rtlCol="0">
            <a:spAutoFit/>
          </a:bodyPr>
          <a:lstStyle/>
          <a:p>
            <a:pPr algn="ctr"/>
            <a:r>
              <a:rPr lang="da-DK" sz="2800" b="1" dirty="0"/>
              <a:t>Respiration: </a:t>
            </a:r>
          </a:p>
        </p:txBody>
      </p:sp>
    </p:spTree>
    <p:extLst>
      <p:ext uri="{BB962C8B-B14F-4D97-AF65-F5344CB8AC3E}">
        <p14:creationId xmlns:p14="http://schemas.microsoft.com/office/powerpoint/2010/main" val="2086100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D1D61-9DFE-0DBA-F32B-4FD3EB1E2A90}"/>
              </a:ext>
            </a:extLst>
          </p:cNvPr>
          <p:cNvSpPr>
            <a:spLocks noGrp="1"/>
          </p:cNvSpPr>
          <p:nvPr>
            <p:ph type="title"/>
          </p:nvPr>
        </p:nvSpPr>
        <p:spPr/>
        <p:txBody>
          <a:bodyPr/>
          <a:lstStyle/>
          <a:p>
            <a:r>
              <a:rPr lang="da-DK" dirty="0"/>
              <a:t>Forsæt jeres tegning</a:t>
            </a:r>
          </a:p>
        </p:txBody>
      </p:sp>
      <p:sp>
        <p:nvSpPr>
          <p:cNvPr id="3" name="Pladsholder til indhold 2">
            <a:extLst>
              <a:ext uri="{FF2B5EF4-FFF2-40B4-BE49-F238E27FC236}">
                <a16:creationId xmlns:a16="http://schemas.microsoft.com/office/drawing/2014/main" id="{BBF9661D-15D9-402D-A091-11B68AC4B9DF}"/>
              </a:ext>
            </a:extLst>
          </p:cNvPr>
          <p:cNvSpPr>
            <a:spLocks noGrp="1"/>
          </p:cNvSpPr>
          <p:nvPr>
            <p:ph idx="1"/>
          </p:nvPr>
        </p:nvSpPr>
        <p:spPr/>
        <p:txBody>
          <a:bodyPr/>
          <a:lstStyle/>
          <a:p>
            <a:r>
              <a:rPr lang="da-DK" dirty="0"/>
              <a:t>Indtegn nu på jeres økosystem, hvem der laver respiration og hvem der laver fotosyntese. </a:t>
            </a:r>
          </a:p>
          <a:p>
            <a:r>
              <a:rPr lang="da-DK" dirty="0"/>
              <a:t>Kom gerne ind på, om der er nogle af organismerne der gør begge. </a:t>
            </a:r>
          </a:p>
          <a:p>
            <a:r>
              <a:rPr lang="da-DK" dirty="0"/>
              <a:t>Skriv også gerne formlerne på de to reaktioner op. </a:t>
            </a:r>
          </a:p>
        </p:txBody>
      </p:sp>
    </p:spTree>
    <p:extLst>
      <p:ext uri="{BB962C8B-B14F-4D97-AF65-F5344CB8AC3E}">
        <p14:creationId xmlns:p14="http://schemas.microsoft.com/office/powerpoint/2010/main" val="290239397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1993</TotalTime>
  <Words>1437</Words>
  <Application>Microsoft Office PowerPoint</Application>
  <PresentationFormat>Widescreen</PresentationFormat>
  <Paragraphs>108</Paragraphs>
  <Slides>24</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24</vt:i4>
      </vt:variant>
    </vt:vector>
  </HeadingPairs>
  <TitlesOfParts>
    <vt:vector size="30" baseType="lpstr">
      <vt:lpstr>Arial</vt:lpstr>
      <vt:lpstr>Calibri</vt:lpstr>
      <vt:lpstr>Calibri Light</vt:lpstr>
      <vt:lpstr>Cambria Math</vt:lpstr>
      <vt:lpstr>Wingdings</vt:lpstr>
      <vt:lpstr>Office-tema</vt:lpstr>
      <vt:lpstr>Økologi Økosystemers opbygning</vt:lpstr>
      <vt:lpstr>Programmet: </vt:lpstr>
      <vt:lpstr>Økologi, biodiversitet, klima, natur…</vt:lpstr>
      <vt:lpstr>Biodiversitet – hvorfor er den vigtig?</vt:lpstr>
      <vt:lpstr>PowerPoint-præsentation</vt:lpstr>
      <vt:lpstr>Et økosystems opbygning</vt:lpstr>
      <vt:lpstr>Øvelse: Byg dit eget økosystem</vt:lpstr>
      <vt:lpstr>Økosystem: Abiotiske og biotiske faktorer</vt:lpstr>
      <vt:lpstr>Økosystem: Abiotiske og biotiske faktorer</vt:lpstr>
      <vt:lpstr>PowerPoint-præsentation</vt:lpstr>
      <vt:lpstr>PowerPoint-præsentation</vt:lpstr>
      <vt:lpstr>Abiotiske og biotiske faktorer</vt:lpstr>
      <vt:lpstr>Begrænsende faktorer i et økosystem</vt:lpstr>
      <vt:lpstr>Tegn videre</vt:lpstr>
      <vt:lpstr>Primærproducenter – økosystemet igen</vt:lpstr>
      <vt:lpstr>PowerPoint-præsentation</vt:lpstr>
      <vt:lpstr>Primærproducenter</vt:lpstr>
      <vt:lpstr>Fotosyntesen</vt:lpstr>
      <vt:lpstr>PowerPoint-præsentation</vt:lpstr>
      <vt:lpstr>PowerPoint-præsentation</vt:lpstr>
      <vt:lpstr>Respiration</vt:lpstr>
      <vt:lpstr>PowerPoint-præsentation</vt:lpstr>
      <vt:lpstr>PowerPoint-præsentation</vt:lpstr>
      <vt:lpstr>Forsæt jeres tegning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Økologi Økosystemers opbygning</dc:title>
  <dc:creator>Taia Varberg</dc:creator>
  <cp:lastModifiedBy>Taia Varberg</cp:lastModifiedBy>
  <cp:revision>11</cp:revision>
  <dcterms:created xsi:type="dcterms:W3CDTF">2024-04-04T12:08:42Z</dcterms:created>
  <dcterms:modified xsi:type="dcterms:W3CDTF">2025-03-06T11:15:50Z</dcterms:modified>
</cp:coreProperties>
</file>