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3" r:id="rId7"/>
    <p:sldId id="262" r:id="rId8"/>
    <p:sldId id="260" r:id="rId9"/>
    <p:sldId id="264" r:id="rId10"/>
    <p:sldId id="265" r:id="rId11"/>
    <p:sldId id="266" r:id="rId12"/>
    <p:sldId id="267" r:id="rId13"/>
    <p:sldId id="268"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5" d="100"/>
          <a:sy n="75" d="100"/>
        </p:scale>
        <p:origin x="3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FD3162-2D94-F783-4849-03A5BEEDF59D}"/>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0EB06C4-752B-B4A5-2F79-0CF398D684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BE60918C-7B39-729C-6E80-7EA97F7AC0F7}"/>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5" name="Pladsholder til sidefod 4">
            <a:extLst>
              <a:ext uri="{FF2B5EF4-FFF2-40B4-BE49-F238E27FC236}">
                <a16:creationId xmlns:a16="http://schemas.microsoft.com/office/drawing/2014/main" id="{5BE93B5A-0059-B4C8-30A0-D6ACA9915B5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D6AC78F-5A62-D62D-337B-DAF4DCA212B4}"/>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113034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9DC4C7-7BAC-EE51-369E-CC43F77BBC0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39410EE-951A-20DE-9176-CA99375A7F2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25250DA-2C14-E18E-93D3-A4DD0868DBBC}"/>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5" name="Pladsholder til sidefod 4">
            <a:extLst>
              <a:ext uri="{FF2B5EF4-FFF2-40B4-BE49-F238E27FC236}">
                <a16:creationId xmlns:a16="http://schemas.microsoft.com/office/drawing/2014/main" id="{419BBDAC-6356-CB7B-FF45-232A6FE866F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7A10A91-706E-EBED-8AD2-49516A58639A}"/>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1386651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0508C2-F109-ADD3-18B0-3BACFD8C39E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6D8AB76-D455-1F06-158E-EACE49514F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86841DF-E1C8-26A7-1AAC-913185EB0432}"/>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5" name="Pladsholder til sidefod 4">
            <a:extLst>
              <a:ext uri="{FF2B5EF4-FFF2-40B4-BE49-F238E27FC236}">
                <a16:creationId xmlns:a16="http://schemas.microsoft.com/office/drawing/2014/main" id="{D391124A-3007-C98A-598F-61F9D6EDFA2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295AC02-71A2-95F8-E86A-02F2A4E9E4EA}"/>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73679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ACEB17-6212-34A0-0960-98915EB0D94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B3035A2-4213-54A6-3024-EA5CC8279D7B}"/>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24FE7CA1-F782-E116-EF1A-1458F27DD8D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A6E37C6-AE0D-785D-19A8-1EA781E784BB}"/>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6" name="Pladsholder til sidefod 5">
            <a:extLst>
              <a:ext uri="{FF2B5EF4-FFF2-40B4-BE49-F238E27FC236}">
                <a16:creationId xmlns:a16="http://schemas.microsoft.com/office/drawing/2014/main" id="{A6D11F83-EA77-E4E6-41C2-1E58A5D1EBF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052BD49-D79B-B30F-0C8D-472AECB6DC0D}"/>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258451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5EFCE3-B7B4-2D12-E983-AC4F6BC2237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0CA8C08-E4D5-0351-89F2-EC50D5E0A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24A4B2A-7D41-705E-86A0-C44F26E0D47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F07D94C-7C56-DAE7-142E-32BE95C14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85A7D55-C65E-D79E-EA3A-1BB8A752614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FDB8EC2-06B2-88B6-83B1-C8F40F30CB1D}"/>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8" name="Pladsholder til sidefod 7">
            <a:extLst>
              <a:ext uri="{FF2B5EF4-FFF2-40B4-BE49-F238E27FC236}">
                <a16:creationId xmlns:a16="http://schemas.microsoft.com/office/drawing/2014/main" id="{0FED11FA-9A60-132A-D3F4-4FBB93373FE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EF86A5B-8E65-6B62-D1BE-E7D5AE785EDE}"/>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3364854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5E2830-9DE2-F791-0844-AD146ECE934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6366633-E08C-D8C8-E243-6871582B1006}"/>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4" name="Pladsholder til sidefod 3">
            <a:extLst>
              <a:ext uri="{FF2B5EF4-FFF2-40B4-BE49-F238E27FC236}">
                <a16:creationId xmlns:a16="http://schemas.microsoft.com/office/drawing/2014/main" id="{7B4BE7B8-E3DF-D2F1-D64C-7987F7075CA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D225E0B-E50E-BF7F-2713-9CB80E171EFD}"/>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1740920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66A921F-3A47-D39B-79E8-76FC3B778F2C}"/>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3" name="Pladsholder til sidefod 2">
            <a:extLst>
              <a:ext uri="{FF2B5EF4-FFF2-40B4-BE49-F238E27FC236}">
                <a16:creationId xmlns:a16="http://schemas.microsoft.com/office/drawing/2014/main" id="{86E61902-32A8-2CCD-EF36-EDF8521FDB6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2C14EDB-521C-BFBD-EA98-13385EE75006}"/>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7769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DB42FE-A992-855B-F2D1-117108B22CC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79F00A5F-DCBA-FFE2-D340-8AF1671317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3703FE2E-4712-EE8E-F0B8-6D65CE207D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5E501E6-C9E3-63BF-8E32-9B6EAF15DAA6}"/>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6" name="Pladsholder til sidefod 5">
            <a:extLst>
              <a:ext uri="{FF2B5EF4-FFF2-40B4-BE49-F238E27FC236}">
                <a16:creationId xmlns:a16="http://schemas.microsoft.com/office/drawing/2014/main" id="{5366F9A1-43F7-96FA-DDC4-22849B8F346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3408387-3E60-FFB4-7E5F-538B4B16F3DD}"/>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3592137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F2342D-F075-A564-FAFA-83F1F842A04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9749DA7-15A7-5799-6DB8-5F2EA82729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51EC5EA-F649-4B96-B40F-1105D57EF5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7D85B97-21F1-711D-914A-D421BC798D12}"/>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6" name="Pladsholder til sidefod 5">
            <a:extLst>
              <a:ext uri="{FF2B5EF4-FFF2-40B4-BE49-F238E27FC236}">
                <a16:creationId xmlns:a16="http://schemas.microsoft.com/office/drawing/2014/main" id="{943F2C03-49E7-201C-2C38-9DA53B046B8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F9DA43D-D46F-12C1-00F5-E25556C94B6B}"/>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2244950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F84741-A847-18C8-58DF-FFF3C6D477F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FCBEC87-5131-23BB-C3C4-53E6D54B4B3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CCEC33C-BAE2-29C7-39E7-32166B0355A9}"/>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5" name="Pladsholder til sidefod 4">
            <a:extLst>
              <a:ext uri="{FF2B5EF4-FFF2-40B4-BE49-F238E27FC236}">
                <a16:creationId xmlns:a16="http://schemas.microsoft.com/office/drawing/2014/main" id="{566E43A4-15B0-D33A-C7F1-BA9C5C60B5B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4153A01-6804-E6CE-2146-94C40ADE9118}"/>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981396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0E00005-0568-C9C0-5BF9-D436824624B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1A00965-B927-EFAF-7E7F-DC13C5F4D125}"/>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0F76F5A-DE1A-111D-7F0C-6401EBDB58AD}"/>
              </a:ext>
            </a:extLst>
          </p:cNvPr>
          <p:cNvSpPr>
            <a:spLocks noGrp="1"/>
          </p:cNvSpPr>
          <p:nvPr>
            <p:ph type="dt" sz="half" idx="10"/>
          </p:nvPr>
        </p:nvSpPr>
        <p:spPr/>
        <p:txBody>
          <a:bodyPr/>
          <a:lstStyle/>
          <a:p>
            <a:fld id="{4FE58790-C149-4B64-AF4F-2E5DF8E767AC}" type="datetimeFigureOut">
              <a:rPr lang="da-DK" smtClean="0"/>
              <a:t>21-03-2025</a:t>
            </a:fld>
            <a:endParaRPr lang="da-DK"/>
          </a:p>
        </p:txBody>
      </p:sp>
      <p:sp>
        <p:nvSpPr>
          <p:cNvPr id="5" name="Pladsholder til sidefod 4">
            <a:extLst>
              <a:ext uri="{FF2B5EF4-FFF2-40B4-BE49-F238E27FC236}">
                <a16:creationId xmlns:a16="http://schemas.microsoft.com/office/drawing/2014/main" id="{D59048BB-5A5A-5373-4E88-9FEBED64506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7EA2742-6FB5-2B9B-D35A-979489D6F416}"/>
              </a:ext>
            </a:extLst>
          </p:cNvPr>
          <p:cNvSpPr>
            <a:spLocks noGrp="1"/>
          </p:cNvSpPr>
          <p:nvPr>
            <p:ph type="sldNum" sz="quarter" idx="12"/>
          </p:nvPr>
        </p:nvSpPr>
        <p:spPr/>
        <p:txBody>
          <a:bodyPr/>
          <a:lstStyle/>
          <a:p>
            <a:fld id="{8463D718-96E1-47CF-9878-5D0E689DCAFA}" type="slidenum">
              <a:rPr lang="da-DK" smtClean="0"/>
              <a:t>‹nr.›</a:t>
            </a:fld>
            <a:endParaRPr lang="da-DK"/>
          </a:p>
        </p:txBody>
      </p:sp>
    </p:spTree>
    <p:extLst>
      <p:ext uri="{BB962C8B-B14F-4D97-AF65-F5344CB8AC3E}">
        <p14:creationId xmlns:p14="http://schemas.microsoft.com/office/powerpoint/2010/main" val="3419403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2A17D48-6AF6-50E8-0D10-9EE9F1D4FC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8ACEF2D-92F1-A6D5-1EC8-588DF78FF6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DCA916F-0DAB-FB5F-182D-7FBC37D4A4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E58790-C149-4B64-AF4F-2E5DF8E767AC}" type="datetimeFigureOut">
              <a:rPr lang="da-DK" smtClean="0"/>
              <a:t>21-03-2025</a:t>
            </a:fld>
            <a:endParaRPr lang="da-DK"/>
          </a:p>
        </p:txBody>
      </p:sp>
      <p:sp>
        <p:nvSpPr>
          <p:cNvPr id="5" name="Pladsholder til sidefod 4">
            <a:extLst>
              <a:ext uri="{FF2B5EF4-FFF2-40B4-BE49-F238E27FC236}">
                <a16:creationId xmlns:a16="http://schemas.microsoft.com/office/drawing/2014/main" id="{FDA66403-757A-B0BB-C74E-A62F572D4B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99346EBF-4D1B-ED4C-7187-29AFF5A03B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463D718-96E1-47CF-9878-5D0E689DCAFA}" type="slidenum">
              <a:rPr lang="da-DK" smtClean="0"/>
              <a:t>‹nr.›</a:t>
            </a:fld>
            <a:endParaRPr lang="da-DK"/>
          </a:p>
        </p:txBody>
      </p:sp>
    </p:spTree>
    <p:extLst>
      <p:ext uri="{BB962C8B-B14F-4D97-AF65-F5344CB8AC3E}">
        <p14:creationId xmlns:p14="http://schemas.microsoft.com/office/powerpoint/2010/main" val="1341747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biotechacademy.dk/undervisning/gymnasiale-projekter/genetik/mendels-arvelighed/" TargetMode="External"/><Relationship Id="rId2" Type="http://schemas.openxmlformats.org/officeDocument/2006/relationships/hyperlink" Target="https://lex.dk/Gregor_Mende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28C8F4-7E91-BEA5-58D9-CA78393FB77B}"/>
              </a:ext>
            </a:extLst>
          </p:cNvPr>
          <p:cNvSpPr>
            <a:spLocks noGrp="1"/>
          </p:cNvSpPr>
          <p:nvPr>
            <p:ph type="ctrTitle"/>
          </p:nvPr>
        </p:nvSpPr>
        <p:spPr/>
        <p:txBody>
          <a:bodyPr/>
          <a:lstStyle/>
          <a:p>
            <a:r>
              <a:rPr lang="da-DK" dirty="0"/>
              <a:t>Mendels love og nedarvning</a:t>
            </a:r>
          </a:p>
        </p:txBody>
      </p:sp>
      <p:sp>
        <p:nvSpPr>
          <p:cNvPr id="3" name="Undertitel 2">
            <a:extLst>
              <a:ext uri="{FF2B5EF4-FFF2-40B4-BE49-F238E27FC236}">
                <a16:creationId xmlns:a16="http://schemas.microsoft.com/office/drawing/2014/main" id="{A0D751FB-1559-BF18-F1E5-EC78856D0487}"/>
              </a:ext>
            </a:extLst>
          </p:cNvPr>
          <p:cNvSpPr>
            <a:spLocks noGrp="1"/>
          </p:cNvSpPr>
          <p:nvPr>
            <p:ph type="subTitle" idx="1"/>
          </p:nvPr>
        </p:nvSpPr>
        <p:spPr/>
        <p:txBody>
          <a:bodyPr>
            <a:normAutofit fontScale="92500" lnSpcReduction="20000"/>
          </a:bodyPr>
          <a:lstStyle/>
          <a:p>
            <a:r>
              <a:rPr lang="da-DK" dirty="0"/>
              <a:t>En kort gennemgang af Mendels love og hvorfor de er vigtige. </a:t>
            </a:r>
          </a:p>
          <a:p>
            <a:r>
              <a:rPr lang="da-DK" dirty="0"/>
              <a:t>Elevpræsentationer af en genetisk sygdom </a:t>
            </a:r>
          </a:p>
          <a:p>
            <a:r>
              <a:rPr lang="da-DK" dirty="0"/>
              <a:t>Taget fra </a:t>
            </a:r>
            <a:r>
              <a:rPr lang="da-DK" dirty="0">
                <a:hlinkClick r:id="rId2"/>
              </a:rPr>
              <a:t>https://lex.dk/Gregor_Mendel</a:t>
            </a:r>
            <a:r>
              <a:rPr lang="da-DK" dirty="0"/>
              <a:t>, </a:t>
            </a:r>
            <a:r>
              <a:rPr lang="da-DK" dirty="0">
                <a:hlinkClick r:id="rId3"/>
              </a:rPr>
              <a:t>https://www.biotechacademy.dk/undervisning/gymnasiale-projekter/genetik/mendels-arvelighed/</a:t>
            </a:r>
            <a:r>
              <a:rPr lang="da-DK" dirty="0"/>
              <a:t> og Biologi i fokus </a:t>
            </a:r>
          </a:p>
        </p:txBody>
      </p:sp>
    </p:spTree>
    <p:extLst>
      <p:ext uri="{BB962C8B-B14F-4D97-AF65-F5344CB8AC3E}">
        <p14:creationId xmlns:p14="http://schemas.microsoft.com/office/powerpoint/2010/main" val="2063963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42A333-86B2-89A3-73EF-9E95B66ACB6C}"/>
              </a:ext>
            </a:extLst>
          </p:cNvPr>
          <p:cNvSpPr>
            <a:spLocks noGrp="1"/>
          </p:cNvSpPr>
          <p:nvPr>
            <p:ph type="title"/>
          </p:nvPr>
        </p:nvSpPr>
        <p:spPr/>
        <p:txBody>
          <a:bodyPr/>
          <a:lstStyle/>
          <a:p>
            <a:r>
              <a:rPr lang="da-DK" dirty="0"/>
              <a:t>Lektien:</a:t>
            </a:r>
          </a:p>
        </p:txBody>
      </p:sp>
      <p:sp>
        <p:nvSpPr>
          <p:cNvPr id="3" name="Pladsholder til indhold 2">
            <a:extLst>
              <a:ext uri="{FF2B5EF4-FFF2-40B4-BE49-F238E27FC236}">
                <a16:creationId xmlns:a16="http://schemas.microsoft.com/office/drawing/2014/main" id="{1C7CD29B-703C-AEB8-D912-1AC26DFC6E97}"/>
              </a:ext>
            </a:extLst>
          </p:cNvPr>
          <p:cNvSpPr>
            <a:spLocks noGrp="1"/>
          </p:cNvSpPr>
          <p:nvPr>
            <p:ph idx="1"/>
          </p:nvPr>
        </p:nvSpPr>
        <p:spPr/>
        <p:txBody>
          <a:bodyPr/>
          <a:lstStyle/>
          <a:p>
            <a:pPr>
              <a:buNone/>
            </a:pPr>
            <a:r>
              <a:rPr lang="da-DK" dirty="0"/>
              <a:t>1) Hvad er Mendels 1. lov? </a:t>
            </a:r>
          </a:p>
          <a:p>
            <a:pPr>
              <a:buNone/>
            </a:pPr>
            <a:r>
              <a:rPr lang="da-DK" dirty="0"/>
              <a:t>2) Hvad er Mendels 2. lov? </a:t>
            </a:r>
          </a:p>
          <a:p>
            <a:pPr>
              <a:buNone/>
            </a:pPr>
            <a:r>
              <a:rPr lang="da-DK" dirty="0"/>
              <a:t>3) Hvad betyder det, at noget kan nedarves i "rene linjer"? </a:t>
            </a:r>
          </a:p>
          <a:p>
            <a:pPr>
              <a:buNone/>
            </a:pPr>
            <a:r>
              <a:rPr lang="da-DK" dirty="0"/>
              <a:t>4) Hvad er koblede gener? </a:t>
            </a:r>
          </a:p>
          <a:p>
            <a:pPr>
              <a:buNone/>
            </a:pPr>
            <a:r>
              <a:rPr lang="da-DK" dirty="0"/>
              <a:t>5) Hvad betyder det, når man kan nedarve noget kønsbunden? </a:t>
            </a:r>
          </a:p>
          <a:p>
            <a:pPr marL="0" indent="0">
              <a:buNone/>
            </a:pPr>
            <a:r>
              <a:rPr lang="da-DK" dirty="0"/>
              <a:t>6) Forklar hvad det betyder, når vi snakker arv og miljø</a:t>
            </a:r>
          </a:p>
          <a:p>
            <a:pPr marL="0" indent="0">
              <a:buNone/>
            </a:pPr>
            <a:endParaRPr lang="da-DK" dirty="0"/>
          </a:p>
        </p:txBody>
      </p:sp>
    </p:spTree>
    <p:extLst>
      <p:ext uri="{BB962C8B-B14F-4D97-AF65-F5344CB8AC3E}">
        <p14:creationId xmlns:p14="http://schemas.microsoft.com/office/powerpoint/2010/main" val="1534262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9F626D-9195-59C3-8022-50231656B8B9}"/>
              </a:ext>
            </a:extLst>
          </p:cNvPr>
          <p:cNvSpPr>
            <a:spLocks noGrp="1"/>
          </p:cNvSpPr>
          <p:nvPr>
            <p:ph type="title"/>
          </p:nvPr>
        </p:nvSpPr>
        <p:spPr/>
        <p:txBody>
          <a:bodyPr/>
          <a:lstStyle/>
          <a:p>
            <a:r>
              <a:rPr lang="da-DK" dirty="0"/>
              <a:t>Gregor Mendel </a:t>
            </a:r>
          </a:p>
        </p:txBody>
      </p:sp>
      <p:sp>
        <p:nvSpPr>
          <p:cNvPr id="3" name="Pladsholder til indhold 2">
            <a:extLst>
              <a:ext uri="{FF2B5EF4-FFF2-40B4-BE49-F238E27FC236}">
                <a16:creationId xmlns:a16="http://schemas.microsoft.com/office/drawing/2014/main" id="{1E539651-7D4C-85C2-C9DB-28DFA6309CA2}"/>
              </a:ext>
            </a:extLst>
          </p:cNvPr>
          <p:cNvSpPr>
            <a:spLocks noGrp="1"/>
          </p:cNvSpPr>
          <p:nvPr>
            <p:ph idx="1"/>
          </p:nvPr>
        </p:nvSpPr>
        <p:spPr>
          <a:xfrm>
            <a:off x="838200" y="1825625"/>
            <a:ext cx="5621867" cy="4351338"/>
          </a:xfrm>
        </p:spPr>
        <p:txBody>
          <a:bodyPr/>
          <a:lstStyle/>
          <a:p>
            <a:r>
              <a:rPr lang="da-DK" dirty="0"/>
              <a:t>Var fra Østrig og munk, som levede i 1800-tallet. </a:t>
            </a:r>
          </a:p>
          <a:p>
            <a:r>
              <a:rPr lang="da-DK" dirty="0"/>
              <a:t>Man betragter Mendel som den moderne genetiks grundlægger. </a:t>
            </a:r>
          </a:p>
          <a:p>
            <a:r>
              <a:rPr lang="da-DK" dirty="0"/>
              <a:t>Han var planteforsker og matematikker samtidig med, at han underviste gymnasieelever og var munk. </a:t>
            </a:r>
          </a:p>
        </p:txBody>
      </p:sp>
      <p:pic>
        <p:nvPicPr>
          <p:cNvPr id="1026" name="Picture 2" descr="Gregor Mendel - Wikipedia">
            <a:extLst>
              <a:ext uri="{FF2B5EF4-FFF2-40B4-BE49-F238E27FC236}">
                <a16:creationId xmlns:a16="http://schemas.microsoft.com/office/drawing/2014/main" id="{2EB10E4A-B64E-4384-212A-32B4E1A2B3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9154" y="0"/>
            <a:ext cx="5051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822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9C9AFF-2F86-CCBB-E390-0B8D1A8ACAE2}"/>
              </a:ext>
            </a:extLst>
          </p:cNvPr>
          <p:cNvSpPr>
            <a:spLocks noGrp="1"/>
          </p:cNvSpPr>
          <p:nvPr>
            <p:ph type="title"/>
          </p:nvPr>
        </p:nvSpPr>
        <p:spPr/>
        <p:txBody>
          <a:bodyPr/>
          <a:lstStyle/>
          <a:p>
            <a:r>
              <a:rPr lang="da-DK" dirty="0"/>
              <a:t>Hvordan gjorde han det? </a:t>
            </a:r>
          </a:p>
        </p:txBody>
      </p:sp>
      <p:sp>
        <p:nvSpPr>
          <p:cNvPr id="3" name="Pladsholder til indhold 2">
            <a:extLst>
              <a:ext uri="{FF2B5EF4-FFF2-40B4-BE49-F238E27FC236}">
                <a16:creationId xmlns:a16="http://schemas.microsoft.com/office/drawing/2014/main" id="{18F13577-AD2B-C9A6-738A-6397ADCA6F46}"/>
              </a:ext>
            </a:extLst>
          </p:cNvPr>
          <p:cNvSpPr>
            <a:spLocks noGrp="1"/>
          </p:cNvSpPr>
          <p:nvPr>
            <p:ph idx="1"/>
          </p:nvPr>
        </p:nvSpPr>
        <p:spPr/>
        <p:txBody>
          <a:bodyPr/>
          <a:lstStyle/>
          <a:p>
            <a:r>
              <a:rPr lang="da-DK" dirty="0"/>
              <a:t>Mendel gentog sine forsøg mange gange og han kunne dermed analysere sine resultater statistisk samtidig med, at han kunne benytte sandsynlighedsregning. </a:t>
            </a:r>
          </a:p>
          <a:p>
            <a:r>
              <a:rPr lang="da-DK" dirty="0"/>
              <a:t>Derudover gjorde han noget nyt, nemlig kun at bruge et begrænset antal af veldefinerede karaktertræk (i stedet for hele planten). </a:t>
            </a:r>
          </a:p>
          <a:p>
            <a:r>
              <a:rPr lang="da-DK" dirty="0"/>
              <a:t>Hans forsøgsorganisme var haveærten, som normalt er selvbefrugtende (dermed findes der rene linjer), som er forskellige alt efter frøets form, bælgens farve og blomstens placering. </a:t>
            </a:r>
          </a:p>
          <a:p>
            <a:r>
              <a:rPr lang="da-DK" dirty="0"/>
              <a:t>Og Mendel kunne bryde denne indavl eksperimentelt – fx ved at fjerne umodne støvknapper fra blomster. </a:t>
            </a:r>
          </a:p>
        </p:txBody>
      </p:sp>
    </p:spTree>
    <p:extLst>
      <p:ext uri="{BB962C8B-B14F-4D97-AF65-F5344CB8AC3E}">
        <p14:creationId xmlns:p14="http://schemas.microsoft.com/office/powerpoint/2010/main" val="15042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FDE6A5-C00F-9E92-BA5B-FD2FEEB1F2BA}"/>
              </a:ext>
            </a:extLst>
          </p:cNvPr>
          <p:cNvSpPr>
            <a:spLocks noGrp="1"/>
          </p:cNvSpPr>
          <p:nvPr>
            <p:ph type="title"/>
          </p:nvPr>
        </p:nvSpPr>
        <p:spPr/>
        <p:txBody>
          <a:bodyPr/>
          <a:lstStyle/>
          <a:p>
            <a:r>
              <a:rPr lang="da-DK" dirty="0"/>
              <a:t>Mendels 1. arvelov</a:t>
            </a:r>
          </a:p>
        </p:txBody>
      </p:sp>
      <p:sp>
        <p:nvSpPr>
          <p:cNvPr id="3" name="Pladsholder til indhold 2">
            <a:extLst>
              <a:ext uri="{FF2B5EF4-FFF2-40B4-BE49-F238E27FC236}">
                <a16:creationId xmlns:a16="http://schemas.microsoft.com/office/drawing/2014/main" id="{023B9083-026D-9939-1111-6A645998A906}"/>
              </a:ext>
            </a:extLst>
          </p:cNvPr>
          <p:cNvSpPr>
            <a:spLocks noGrp="1"/>
          </p:cNvSpPr>
          <p:nvPr>
            <p:ph idx="1"/>
          </p:nvPr>
        </p:nvSpPr>
        <p:spPr/>
        <p:txBody>
          <a:bodyPr>
            <a:normAutofit lnSpcReduction="10000"/>
          </a:bodyPr>
          <a:lstStyle/>
          <a:p>
            <a:r>
              <a:rPr lang="da-DK" dirty="0"/>
              <a:t>Kaldes også for udspaltningsloven. </a:t>
            </a:r>
          </a:p>
          <a:p>
            <a:endParaRPr lang="da-DK" dirty="0"/>
          </a:p>
          <a:p>
            <a:r>
              <a:rPr lang="da-DK" b="1" dirty="0"/>
              <a:t>Følgende står i jeres bog: </a:t>
            </a:r>
            <a:r>
              <a:rPr lang="da-DK" dirty="0"/>
              <a:t>Ethvert individ har to alleler for hver egenskab som adskilles ved dannelsen af kønsceller. Der dannes lige mange kønsceller med hvert allel, og hunlige og hanlige kønsceller forenes tilfældigt ved befrugtning. </a:t>
            </a:r>
          </a:p>
          <a:p>
            <a:pPr marL="0" indent="0">
              <a:buNone/>
            </a:pPr>
            <a:endParaRPr lang="da-DK" dirty="0"/>
          </a:p>
          <a:p>
            <a:r>
              <a:rPr lang="da-DK" b="1" dirty="0"/>
              <a:t>Sagt på en anden måde: </a:t>
            </a:r>
            <a:r>
              <a:rPr lang="da-DK" dirty="0"/>
              <a:t>Under seksuel reproduktion vil afkommet arve en allel for et gen fra sin mor og en allel for samme gen fra sin far. </a:t>
            </a:r>
          </a:p>
        </p:txBody>
      </p:sp>
    </p:spTree>
    <p:extLst>
      <p:ext uri="{BB962C8B-B14F-4D97-AF65-F5344CB8AC3E}">
        <p14:creationId xmlns:p14="http://schemas.microsoft.com/office/powerpoint/2010/main" val="3996952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3250800-2E3E-4B78-71F1-E21207A733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2075" y="0"/>
            <a:ext cx="43862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B7BBED22-6B91-45F9-3E83-8D201A4C47E3}"/>
              </a:ext>
            </a:extLst>
          </p:cNvPr>
          <p:cNvSpPr txBox="1"/>
          <p:nvPr/>
        </p:nvSpPr>
        <p:spPr>
          <a:xfrm>
            <a:off x="541867" y="321733"/>
            <a:ext cx="3064933" cy="4524315"/>
          </a:xfrm>
          <a:prstGeom prst="rect">
            <a:avLst/>
          </a:prstGeom>
          <a:noFill/>
        </p:spPr>
        <p:txBody>
          <a:bodyPr wrap="square" rtlCol="0">
            <a:spAutoFit/>
          </a:bodyPr>
          <a:lstStyle/>
          <a:p>
            <a:r>
              <a:rPr lang="da-DK" b="1" dirty="0"/>
              <a:t>Første arvelov: </a:t>
            </a:r>
          </a:p>
          <a:p>
            <a:endParaRPr lang="da-DK" dirty="0"/>
          </a:p>
          <a:p>
            <a:r>
              <a:rPr lang="da-DK" dirty="0"/>
              <a:t>Begge forældre bærer begge to på forskellige alleler, men kun det ene af de to alleler bliver overført til den sædcelle og ægcelle, som bliver til baby. </a:t>
            </a:r>
          </a:p>
          <a:p>
            <a:endParaRPr lang="da-DK" b="1" dirty="0"/>
          </a:p>
          <a:p>
            <a:r>
              <a:rPr lang="da-DK" b="1" dirty="0"/>
              <a:t>Anden arvelov: </a:t>
            </a:r>
          </a:p>
          <a:p>
            <a:endParaRPr lang="da-DK" dirty="0"/>
          </a:p>
          <a:p>
            <a:r>
              <a:rPr lang="da-DK" dirty="0"/>
              <a:t>Det er tilfældigt hvilken allel der bliver overført, og den specifikke allel bliver overført uafhængig af, hvilke andre alleler babyen arver. </a:t>
            </a:r>
          </a:p>
        </p:txBody>
      </p:sp>
    </p:spTree>
    <p:extLst>
      <p:ext uri="{BB962C8B-B14F-4D97-AF65-F5344CB8AC3E}">
        <p14:creationId xmlns:p14="http://schemas.microsoft.com/office/powerpoint/2010/main" val="979796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EF8989-BBF9-ADAD-26FC-BE92431141C1}"/>
              </a:ext>
            </a:extLst>
          </p:cNvPr>
          <p:cNvSpPr>
            <a:spLocks noGrp="1"/>
          </p:cNvSpPr>
          <p:nvPr>
            <p:ph type="title"/>
          </p:nvPr>
        </p:nvSpPr>
        <p:spPr/>
        <p:txBody>
          <a:bodyPr/>
          <a:lstStyle/>
          <a:p>
            <a:r>
              <a:rPr lang="da-DK" dirty="0"/>
              <a:t>Mendels 2. arvelov</a:t>
            </a:r>
          </a:p>
        </p:txBody>
      </p:sp>
      <p:sp>
        <p:nvSpPr>
          <p:cNvPr id="3" name="Pladsholder til indhold 2">
            <a:extLst>
              <a:ext uri="{FF2B5EF4-FFF2-40B4-BE49-F238E27FC236}">
                <a16:creationId xmlns:a16="http://schemas.microsoft.com/office/drawing/2014/main" id="{49F5DC5A-2B95-6AA3-5045-D657ED8E0DC5}"/>
              </a:ext>
            </a:extLst>
          </p:cNvPr>
          <p:cNvSpPr>
            <a:spLocks noGrp="1"/>
          </p:cNvSpPr>
          <p:nvPr>
            <p:ph idx="1"/>
          </p:nvPr>
        </p:nvSpPr>
        <p:spPr/>
        <p:txBody>
          <a:bodyPr>
            <a:normAutofit fontScale="92500" lnSpcReduction="20000"/>
          </a:bodyPr>
          <a:lstStyle/>
          <a:p>
            <a:r>
              <a:rPr lang="da-DK" dirty="0"/>
              <a:t>Kaldes også for loven om fri </a:t>
            </a:r>
            <a:r>
              <a:rPr lang="da-DK" dirty="0" err="1"/>
              <a:t>rekombination</a:t>
            </a:r>
            <a:r>
              <a:rPr lang="da-DK" dirty="0"/>
              <a:t>. </a:t>
            </a:r>
          </a:p>
          <a:p>
            <a:endParaRPr lang="da-DK" dirty="0"/>
          </a:p>
          <a:p>
            <a:r>
              <a:rPr lang="da-DK" b="1" dirty="0"/>
              <a:t>I jeres bog står følgende: </a:t>
            </a:r>
            <a:r>
              <a:rPr lang="da-DK" dirty="0"/>
              <a:t>Gener for forskellige egenskaber fordeles uafhængigt af hinanden ved dannelsen af kønsceller. </a:t>
            </a:r>
          </a:p>
          <a:p>
            <a:endParaRPr lang="da-DK" dirty="0"/>
          </a:p>
          <a:p>
            <a:r>
              <a:rPr lang="da-DK" dirty="0"/>
              <a:t>Det kan også skrives på følgende måde: Loven siger, at alleler bliver fordelt tilfældigt og uafhængigt til kønscellerne og dermed også afkommet. </a:t>
            </a:r>
          </a:p>
          <a:p>
            <a:endParaRPr lang="da-DK" dirty="0"/>
          </a:p>
          <a:p>
            <a:r>
              <a:rPr lang="da-DK" dirty="0"/>
              <a:t>Koblede gener bliver overført sammen og derfor bryder disse med Mendels 2. arvelov. </a:t>
            </a:r>
          </a:p>
        </p:txBody>
      </p:sp>
    </p:spTree>
    <p:extLst>
      <p:ext uri="{BB962C8B-B14F-4D97-AF65-F5344CB8AC3E}">
        <p14:creationId xmlns:p14="http://schemas.microsoft.com/office/powerpoint/2010/main" val="2706412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5FAF7F-3B50-9D21-1236-67C41CC3C3BF}"/>
              </a:ext>
            </a:extLst>
          </p:cNvPr>
          <p:cNvSpPr>
            <a:spLocks noGrp="1"/>
          </p:cNvSpPr>
          <p:nvPr>
            <p:ph type="title"/>
          </p:nvPr>
        </p:nvSpPr>
        <p:spPr/>
        <p:txBody>
          <a:bodyPr/>
          <a:lstStyle/>
          <a:p>
            <a:r>
              <a:rPr lang="da-DK" dirty="0"/>
              <a:t>Dominant vs. recessiv</a:t>
            </a:r>
          </a:p>
        </p:txBody>
      </p:sp>
      <p:sp>
        <p:nvSpPr>
          <p:cNvPr id="3" name="Pladsholder til indhold 2">
            <a:extLst>
              <a:ext uri="{FF2B5EF4-FFF2-40B4-BE49-F238E27FC236}">
                <a16:creationId xmlns:a16="http://schemas.microsoft.com/office/drawing/2014/main" id="{F6890BF6-AE1B-E916-3B6E-636B4B306D37}"/>
              </a:ext>
            </a:extLst>
          </p:cNvPr>
          <p:cNvSpPr>
            <a:spLocks noGrp="1"/>
          </p:cNvSpPr>
          <p:nvPr>
            <p:ph idx="1"/>
          </p:nvPr>
        </p:nvSpPr>
        <p:spPr/>
        <p:txBody>
          <a:bodyPr/>
          <a:lstStyle/>
          <a:p>
            <a:r>
              <a:rPr lang="da-DK" dirty="0"/>
              <a:t>Der findes en lov, der handler om, at nogle alleler er recessive, mens andre er dominante. </a:t>
            </a:r>
          </a:p>
          <a:p>
            <a:r>
              <a:rPr lang="da-DK" dirty="0"/>
              <a:t>Dominans og </a:t>
            </a:r>
            <a:r>
              <a:rPr lang="da-DK" dirty="0" err="1"/>
              <a:t>recessivitet</a:t>
            </a:r>
            <a:r>
              <a:rPr lang="da-DK" dirty="0"/>
              <a:t> er sammenhængen mellem, hvilke alleler et individ bærer i deres genotype, og hvilke alleler individet viser i dets fænotype. </a:t>
            </a:r>
          </a:p>
          <a:p>
            <a:r>
              <a:rPr lang="da-DK" dirty="0"/>
              <a:t>En organisme vil altid, hvis der mindst er 1 dominant allel, vil altid fremvise den allels fænotype over den recessive allel. </a:t>
            </a:r>
          </a:p>
        </p:txBody>
      </p:sp>
    </p:spTree>
    <p:extLst>
      <p:ext uri="{BB962C8B-B14F-4D97-AF65-F5344CB8AC3E}">
        <p14:creationId xmlns:p14="http://schemas.microsoft.com/office/powerpoint/2010/main" val="653763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CA4F48-E4EE-93ED-12E3-A8449DB14544}"/>
              </a:ext>
            </a:extLst>
          </p:cNvPr>
          <p:cNvSpPr>
            <a:spLocks noGrp="1"/>
          </p:cNvSpPr>
          <p:nvPr>
            <p:ph type="title"/>
          </p:nvPr>
        </p:nvSpPr>
        <p:spPr/>
        <p:txBody>
          <a:bodyPr/>
          <a:lstStyle/>
          <a:p>
            <a:r>
              <a:rPr lang="da-DK" dirty="0"/>
              <a:t>Flere krydsningsskemaer</a:t>
            </a:r>
          </a:p>
        </p:txBody>
      </p:sp>
      <p:pic>
        <p:nvPicPr>
          <p:cNvPr id="3074" name="Picture 2">
            <a:extLst>
              <a:ext uri="{FF2B5EF4-FFF2-40B4-BE49-F238E27FC236}">
                <a16:creationId xmlns:a16="http://schemas.microsoft.com/office/drawing/2014/main" id="{E174158D-8DFC-6F83-631C-FBA98CFF5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55316"/>
            <a:ext cx="10320867" cy="417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931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19217-29FA-7F13-F811-735A263A3EFA}"/>
              </a:ext>
            </a:extLst>
          </p:cNvPr>
          <p:cNvSpPr>
            <a:spLocks noGrp="1"/>
          </p:cNvSpPr>
          <p:nvPr>
            <p:ph type="title"/>
          </p:nvPr>
        </p:nvSpPr>
        <p:spPr>
          <a:xfrm>
            <a:off x="239486" y="125639"/>
            <a:ext cx="2732314" cy="1325563"/>
          </a:xfrm>
        </p:spPr>
        <p:txBody>
          <a:bodyPr/>
          <a:lstStyle/>
          <a:p>
            <a:r>
              <a:rPr lang="da-DK" dirty="0"/>
              <a:t>Krydsningsskema</a:t>
            </a:r>
          </a:p>
        </p:txBody>
      </p:sp>
      <p:pic>
        <p:nvPicPr>
          <p:cNvPr id="4098" name="Picture 2">
            <a:extLst>
              <a:ext uri="{FF2B5EF4-FFF2-40B4-BE49-F238E27FC236}">
                <a16:creationId xmlns:a16="http://schemas.microsoft.com/office/drawing/2014/main" id="{0DDA4421-9425-3B9E-79FA-7F5D1C058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715" y="628430"/>
            <a:ext cx="8447088" cy="560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110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0ED4DD-29A4-EB29-CFF8-914B5449E117}"/>
              </a:ext>
            </a:extLst>
          </p:cNvPr>
          <p:cNvSpPr>
            <a:spLocks noGrp="1"/>
          </p:cNvSpPr>
          <p:nvPr>
            <p:ph type="title"/>
          </p:nvPr>
        </p:nvSpPr>
        <p:spPr/>
        <p:txBody>
          <a:bodyPr/>
          <a:lstStyle/>
          <a:p>
            <a:r>
              <a:rPr lang="da-DK" dirty="0"/>
              <a:t>Nedarvning af flere gener</a:t>
            </a:r>
          </a:p>
        </p:txBody>
      </p:sp>
      <p:sp>
        <p:nvSpPr>
          <p:cNvPr id="3" name="Pladsholder til indhold 2">
            <a:extLst>
              <a:ext uri="{FF2B5EF4-FFF2-40B4-BE49-F238E27FC236}">
                <a16:creationId xmlns:a16="http://schemas.microsoft.com/office/drawing/2014/main" id="{85505D2F-9D61-3F2D-BF66-9B0AF2E140D5}"/>
              </a:ext>
            </a:extLst>
          </p:cNvPr>
          <p:cNvSpPr>
            <a:spLocks noGrp="1"/>
          </p:cNvSpPr>
          <p:nvPr>
            <p:ph idx="1"/>
          </p:nvPr>
        </p:nvSpPr>
        <p:spPr>
          <a:xfrm>
            <a:off x="838200" y="1303867"/>
            <a:ext cx="10515600" cy="5189008"/>
          </a:xfrm>
        </p:spPr>
        <p:txBody>
          <a:bodyPr>
            <a:normAutofit lnSpcReduction="10000"/>
          </a:bodyPr>
          <a:lstStyle/>
          <a:p>
            <a:r>
              <a:rPr lang="da-DK" dirty="0"/>
              <a:t>Hvordan laver man et nedarvningsskema for to uafhængige gener, der skal nedarves? </a:t>
            </a:r>
          </a:p>
          <a:p>
            <a:r>
              <a:rPr lang="da-DK" dirty="0"/>
              <a:t>To uafhængige gener i en ærteplante (høj eller lav), og farven af ærteplantens blomster (lilla eller hvid). </a:t>
            </a:r>
          </a:p>
          <a:p>
            <a:r>
              <a:rPr lang="da-DK" dirty="0"/>
              <a:t>I dette eksempel er allelen for en høj plante dominant (S)), og allelen for en lav plante er recessiv (s). </a:t>
            </a:r>
          </a:p>
          <a:p>
            <a:r>
              <a:rPr lang="da-DK" dirty="0"/>
              <a:t>Den lille blomsterfarve er dominant (F) og den hvide farve er recessiv (f).</a:t>
            </a:r>
          </a:p>
          <a:p>
            <a:r>
              <a:rPr lang="da-DK" dirty="0" err="1"/>
              <a:t>Rentavlet</a:t>
            </a:r>
            <a:r>
              <a:rPr lang="da-DK" dirty="0"/>
              <a:t> homozygot-plante med dominante alleler for højde og farve har genotypen SSFF. </a:t>
            </a:r>
          </a:p>
          <a:p>
            <a:r>
              <a:rPr lang="da-DK" dirty="0"/>
              <a:t>En </a:t>
            </a:r>
            <a:r>
              <a:rPr lang="da-DK" dirty="0" err="1"/>
              <a:t>rentavlet</a:t>
            </a:r>
            <a:r>
              <a:rPr lang="da-DK" dirty="0"/>
              <a:t> homozygot-plante med recessive alleler for højde og farve har genotypen </a:t>
            </a:r>
            <a:r>
              <a:rPr lang="da-DK" dirty="0" err="1"/>
              <a:t>ssff</a:t>
            </a:r>
            <a:r>
              <a:rPr lang="da-DK" dirty="0"/>
              <a:t>. </a:t>
            </a:r>
          </a:p>
        </p:txBody>
      </p:sp>
    </p:spTree>
    <p:extLst>
      <p:ext uri="{BB962C8B-B14F-4D97-AF65-F5344CB8AC3E}">
        <p14:creationId xmlns:p14="http://schemas.microsoft.com/office/powerpoint/2010/main" val="1400215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345E67E9-EA79-2E10-F0CD-AD06686AE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0"/>
            <a:ext cx="51419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67C586DA-D70B-33FA-E6BC-B316416AA1B5}"/>
              </a:ext>
            </a:extLst>
          </p:cNvPr>
          <p:cNvSpPr txBox="1"/>
          <p:nvPr/>
        </p:nvSpPr>
        <p:spPr>
          <a:xfrm>
            <a:off x="347133" y="110067"/>
            <a:ext cx="2641600" cy="5693866"/>
          </a:xfrm>
          <a:prstGeom prst="rect">
            <a:avLst/>
          </a:prstGeom>
          <a:noFill/>
        </p:spPr>
        <p:txBody>
          <a:bodyPr wrap="square" rtlCol="0">
            <a:spAutoFit/>
          </a:bodyPr>
          <a:lstStyle/>
          <a:p>
            <a:r>
              <a:rPr lang="da-DK" sz="1400" b="1" dirty="0"/>
              <a:t>P-generation: </a:t>
            </a:r>
          </a:p>
          <a:p>
            <a:r>
              <a:rPr lang="da-DK" sz="1400" dirty="0"/>
              <a:t>Forældregenerationen. </a:t>
            </a:r>
          </a:p>
          <a:p>
            <a:r>
              <a:rPr lang="da-DK" sz="1400" dirty="0"/>
              <a:t>Begge planter er </a:t>
            </a:r>
            <a:r>
              <a:rPr lang="da-DK" sz="1400" dirty="0" err="1"/>
              <a:t>homozygote</a:t>
            </a:r>
            <a:r>
              <a:rPr lang="da-DK" sz="1400" dirty="0"/>
              <a:t>. </a:t>
            </a:r>
          </a:p>
          <a:p>
            <a:endParaRPr lang="da-DK" sz="1400" dirty="0"/>
          </a:p>
          <a:p>
            <a:r>
              <a:rPr lang="da-DK" sz="1400" b="1" dirty="0"/>
              <a:t>F1-generationen: </a:t>
            </a:r>
          </a:p>
          <a:p>
            <a:r>
              <a:rPr lang="da-DK" sz="1400" dirty="0"/>
              <a:t>1 generation og her er alle afkom </a:t>
            </a:r>
            <a:r>
              <a:rPr lang="da-DK" sz="1400" dirty="0" err="1"/>
              <a:t>heterozygote</a:t>
            </a:r>
            <a:r>
              <a:rPr lang="da-DK" sz="1400" dirty="0"/>
              <a:t>.</a:t>
            </a:r>
          </a:p>
          <a:p>
            <a:endParaRPr lang="da-DK" sz="1400" b="1" dirty="0"/>
          </a:p>
          <a:p>
            <a:r>
              <a:rPr lang="da-DK" sz="1400" b="1" dirty="0"/>
              <a:t>F2-generationen: </a:t>
            </a:r>
          </a:p>
          <a:p>
            <a:r>
              <a:rPr lang="da-DK" sz="1400" dirty="0"/>
              <a:t>Her er det </a:t>
            </a:r>
            <a:r>
              <a:rPr lang="da-DK" sz="1400" dirty="0" err="1"/>
              <a:t>fænotypiske</a:t>
            </a:r>
            <a:r>
              <a:rPr lang="da-DK" sz="1400" dirty="0"/>
              <a:t> forhold 9:3:3:1</a:t>
            </a:r>
          </a:p>
          <a:p>
            <a:endParaRPr lang="da-DK" sz="1400" dirty="0"/>
          </a:p>
          <a:p>
            <a:r>
              <a:rPr lang="da-DK" sz="1400" dirty="0"/>
              <a:t>9 = Har minimum 1 dominant allel for højde og farve. </a:t>
            </a:r>
          </a:p>
          <a:p>
            <a:endParaRPr lang="da-DK" sz="1400" dirty="0"/>
          </a:p>
          <a:p>
            <a:r>
              <a:rPr lang="da-DK" sz="1400" dirty="0"/>
              <a:t>3= Har minimum 1 dominant allel for højde, og 2 recessive alleler for farve. </a:t>
            </a:r>
          </a:p>
          <a:p>
            <a:endParaRPr lang="da-DK" sz="1400" dirty="0"/>
          </a:p>
          <a:p>
            <a:r>
              <a:rPr lang="da-DK" sz="1400" dirty="0"/>
              <a:t>3= Har minimum 1 dominant allel for farve, og 2 recessive alleler for højde. </a:t>
            </a:r>
          </a:p>
          <a:p>
            <a:endParaRPr lang="da-DK" sz="1400" dirty="0"/>
          </a:p>
          <a:p>
            <a:r>
              <a:rPr lang="da-DK" sz="1400" dirty="0"/>
              <a:t>1=  Har 2 recessive alleler for højde og 2 recessive alleler for farve. </a:t>
            </a:r>
          </a:p>
        </p:txBody>
      </p:sp>
    </p:spTree>
    <p:extLst>
      <p:ext uri="{BB962C8B-B14F-4D97-AF65-F5344CB8AC3E}">
        <p14:creationId xmlns:p14="http://schemas.microsoft.com/office/powerpoint/2010/main" val="136540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751FB3-069E-DCA7-06B0-1809EBFE96E0}"/>
              </a:ext>
            </a:extLst>
          </p:cNvPr>
          <p:cNvSpPr>
            <a:spLocks noGrp="1"/>
          </p:cNvSpPr>
          <p:nvPr>
            <p:ph type="title"/>
          </p:nvPr>
        </p:nvSpPr>
        <p:spPr/>
        <p:txBody>
          <a:bodyPr/>
          <a:lstStyle/>
          <a:p>
            <a:r>
              <a:rPr lang="da-DK" dirty="0"/>
              <a:t>Vælg en genetisk, arvelig sygdom </a:t>
            </a:r>
          </a:p>
        </p:txBody>
      </p:sp>
      <p:sp>
        <p:nvSpPr>
          <p:cNvPr id="3" name="Pladsholder til indhold 2">
            <a:extLst>
              <a:ext uri="{FF2B5EF4-FFF2-40B4-BE49-F238E27FC236}">
                <a16:creationId xmlns:a16="http://schemas.microsoft.com/office/drawing/2014/main" id="{897E10E7-855D-EBB0-3209-58DBF93C47AD}"/>
              </a:ext>
            </a:extLst>
          </p:cNvPr>
          <p:cNvSpPr>
            <a:spLocks noGrp="1"/>
          </p:cNvSpPr>
          <p:nvPr>
            <p:ph idx="1"/>
          </p:nvPr>
        </p:nvSpPr>
        <p:spPr/>
        <p:txBody>
          <a:bodyPr/>
          <a:lstStyle/>
          <a:p>
            <a:r>
              <a:rPr lang="da-DK" dirty="0"/>
              <a:t>I har enten allerede valgt en sygdom ellers skal I gøre det nu.</a:t>
            </a:r>
          </a:p>
          <a:p>
            <a:r>
              <a:rPr lang="da-DK" dirty="0"/>
              <a:t>Vælg hvilken I synes lyder mest spændende og så skal I arbejde med gruppe præsentationer af sygdommen. </a:t>
            </a:r>
          </a:p>
          <a:p>
            <a:r>
              <a:rPr lang="da-DK" dirty="0"/>
              <a:t>På </a:t>
            </a:r>
            <a:r>
              <a:rPr lang="da-DK" dirty="0" err="1"/>
              <a:t>classroom</a:t>
            </a:r>
            <a:r>
              <a:rPr lang="da-DK" dirty="0"/>
              <a:t> står der de formelle krav, som I skal komme ind på undervejs.</a:t>
            </a:r>
          </a:p>
          <a:p>
            <a:r>
              <a:rPr lang="da-DK" dirty="0"/>
              <a:t>Hvordan vil i fremlægge: Foran hele klassen eller som vi gjorde på studiegangen? Det skal laves </a:t>
            </a:r>
            <a:r>
              <a:rPr lang="da-DK"/>
              <a:t>i hånden. </a:t>
            </a:r>
          </a:p>
        </p:txBody>
      </p:sp>
    </p:spTree>
    <p:extLst>
      <p:ext uri="{BB962C8B-B14F-4D97-AF65-F5344CB8AC3E}">
        <p14:creationId xmlns:p14="http://schemas.microsoft.com/office/powerpoint/2010/main" val="14977833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TotalTime>
  <Words>814</Words>
  <Application>Microsoft Office PowerPoint</Application>
  <PresentationFormat>Widescreen</PresentationFormat>
  <Paragraphs>76</Paragraphs>
  <Slides>13</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Aptos</vt:lpstr>
      <vt:lpstr>Aptos Display</vt:lpstr>
      <vt:lpstr>Arial</vt:lpstr>
      <vt:lpstr>Office-tema</vt:lpstr>
      <vt:lpstr>Mendels love og nedarvning</vt:lpstr>
      <vt:lpstr>Lektien:</vt:lpstr>
      <vt:lpstr>Gregor Mendel </vt:lpstr>
      <vt:lpstr>Hvordan gjorde han det? </vt:lpstr>
      <vt:lpstr>Mendels 1. arvelov</vt:lpstr>
      <vt:lpstr>PowerPoint-præsentation</vt:lpstr>
      <vt:lpstr>Mendels 2. arvelov</vt:lpstr>
      <vt:lpstr>Dominant vs. recessiv</vt:lpstr>
      <vt:lpstr>Flere krydsningsskemaer</vt:lpstr>
      <vt:lpstr>Krydsningsskema</vt:lpstr>
      <vt:lpstr>Nedarvning af flere gener</vt:lpstr>
      <vt:lpstr>PowerPoint-præsentation</vt:lpstr>
      <vt:lpstr>Vælg en genetisk, arvelig sygdom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Taia Varberg</dc:creator>
  <cp:lastModifiedBy>Taia Varberg</cp:lastModifiedBy>
  <cp:revision>2</cp:revision>
  <dcterms:created xsi:type="dcterms:W3CDTF">2025-03-20T12:40:18Z</dcterms:created>
  <dcterms:modified xsi:type="dcterms:W3CDTF">2025-03-21T10:02:49Z</dcterms:modified>
</cp:coreProperties>
</file>