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2" r:id="rId5"/>
    <p:sldId id="259" r:id="rId6"/>
    <p:sldId id="263" r:id="rId7"/>
    <p:sldId id="265" r:id="rId8"/>
    <p:sldId id="264" r:id="rId9"/>
    <p:sldId id="268" r:id="rId10"/>
    <p:sldId id="261" r:id="rId11"/>
    <p:sldId id="272" r:id="rId12"/>
    <p:sldId id="269" r:id="rId13"/>
  </p:sldIdLst>
  <p:sldSz cx="12192000" cy="6858000"/>
  <p:notesSz cx="6735763" cy="986948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45" autoAdjust="0"/>
    <p:restoredTop sz="94660"/>
  </p:normalViewPr>
  <p:slideViewPr>
    <p:cSldViewPr snapToGrid="0">
      <p:cViewPr varScale="1">
        <p:scale>
          <a:sx n="69" d="100"/>
          <a:sy n="69" d="100"/>
        </p:scale>
        <p:origin x="4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1FC7CF-BCE3-4ED1-AEFB-5D0CFF283E2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F6C8737-20BF-4A4A-B2F3-02F768C9B4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01E15E0-1AFE-4907-B819-22B139EF2683}"/>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5" name="Pladsholder til sidefod 4">
            <a:extLst>
              <a:ext uri="{FF2B5EF4-FFF2-40B4-BE49-F238E27FC236}">
                <a16:creationId xmlns:a16="http://schemas.microsoft.com/office/drawing/2014/main" id="{28148992-EC9B-4511-B5EB-0778B817FF4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28EC871-49D5-4A5E-8ABB-4528F1C5DDDB}"/>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1885544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172308-9D93-4F42-A620-1C91B92E0F8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30793F8-16D2-402F-B72F-8BFF61806A6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7E36309-C214-4930-B4D6-A40D7827D5A4}"/>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5" name="Pladsholder til sidefod 4">
            <a:extLst>
              <a:ext uri="{FF2B5EF4-FFF2-40B4-BE49-F238E27FC236}">
                <a16:creationId xmlns:a16="http://schemas.microsoft.com/office/drawing/2014/main" id="{D06A44A6-A884-4CCF-B984-1E0783D974A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A803305-0264-4A04-A1FE-75387DA808A4}"/>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2232519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DE5C62-11B2-4303-BE12-B76EB2327F8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A732318-393C-4BB2-9922-1EDFB280E2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3EEC909-EFD3-4E0B-925E-E47DA877DF5B}"/>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5" name="Pladsholder til sidefod 4">
            <a:extLst>
              <a:ext uri="{FF2B5EF4-FFF2-40B4-BE49-F238E27FC236}">
                <a16:creationId xmlns:a16="http://schemas.microsoft.com/office/drawing/2014/main" id="{DFC57847-7CEE-4F9B-A3C4-E80359CDBA8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BB3724A-868D-4521-AFBE-90440C318DD6}"/>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2766415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95816C-7B6A-4370-A231-0CA6F66BCAC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3CAE573-B397-41FE-928E-2EDC47E6D5C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452BADF-DC6B-4341-8357-3CFAE6EDA73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068474A-EE73-4CBC-9597-0ABFE6E5B494}"/>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6" name="Pladsholder til sidefod 5">
            <a:extLst>
              <a:ext uri="{FF2B5EF4-FFF2-40B4-BE49-F238E27FC236}">
                <a16:creationId xmlns:a16="http://schemas.microsoft.com/office/drawing/2014/main" id="{38B92A7D-3DE2-406E-9766-A8557CD071E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C9877AD-E0DA-4F53-9252-6E92B2CE0273}"/>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66519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B100A-FEF1-4BDD-B914-433A4A40145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5703CA-0A0F-41E1-985F-089DE1FF8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8A5C1DD-9316-4720-B766-41C9B80EBB4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F168083-E51F-4BB5-87AE-D0BC908C87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7715170-6AD6-415E-AE77-6AFD2C71304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C8F8EA5-A1A8-4A64-AD41-0FF8A5DAC3FC}"/>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8" name="Pladsholder til sidefod 7">
            <a:extLst>
              <a:ext uri="{FF2B5EF4-FFF2-40B4-BE49-F238E27FC236}">
                <a16:creationId xmlns:a16="http://schemas.microsoft.com/office/drawing/2014/main" id="{E0C7576A-6C6D-4066-9E08-6EC41E2C319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1F3CA8A-DAAE-4F2E-BC91-5451E33B95D5}"/>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2385127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D0904-567C-4676-BB0E-2FD6920D5C0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92D65D3-2019-431E-951B-54AAF9326765}"/>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4" name="Pladsholder til sidefod 3">
            <a:extLst>
              <a:ext uri="{FF2B5EF4-FFF2-40B4-BE49-F238E27FC236}">
                <a16:creationId xmlns:a16="http://schemas.microsoft.com/office/drawing/2014/main" id="{E6D0FAFE-4930-41C2-8228-BAD890A5A00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3D5A95B-5ECA-4B47-88D8-9B5DA0B6C831}"/>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2704610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A794ECD-F78E-4C3E-AC82-CE58E5F135F5}"/>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3" name="Pladsholder til sidefod 2">
            <a:extLst>
              <a:ext uri="{FF2B5EF4-FFF2-40B4-BE49-F238E27FC236}">
                <a16:creationId xmlns:a16="http://schemas.microsoft.com/office/drawing/2014/main" id="{60FDFD36-B3B2-42AC-AC98-2BE9E03EA6E7}"/>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FD6BABE-C6C7-4D71-AB00-6D2EA00FC1CC}"/>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394057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57BB6-1DCD-4E86-BEA2-1229746E983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D99ED09-DC40-40B0-B29B-5CFC1204B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AE31422-3F2E-4953-ACA0-82524E641B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F1281C8-36B7-45B4-B80D-64D4FC5703F9}"/>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6" name="Pladsholder til sidefod 5">
            <a:extLst>
              <a:ext uri="{FF2B5EF4-FFF2-40B4-BE49-F238E27FC236}">
                <a16:creationId xmlns:a16="http://schemas.microsoft.com/office/drawing/2014/main" id="{6B38B3F7-B40D-48C9-AABD-756BE0A3B8D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996F3F0-CD6A-4F2C-80C4-1175316C1591}"/>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3195088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6A6F00-D2D4-4C09-8683-F96F3A74A4E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438B9B9-4303-4335-94E2-874E420175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39B55DB-723E-4901-B3C4-84046C4C9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3EB3CFC-F5C5-4785-A3CF-46C4D95880F8}"/>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6" name="Pladsholder til sidefod 5">
            <a:extLst>
              <a:ext uri="{FF2B5EF4-FFF2-40B4-BE49-F238E27FC236}">
                <a16:creationId xmlns:a16="http://schemas.microsoft.com/office/drawing/2014/main" id="{7B52E1B1-E4A3-495B-B87F-271BCB86FCC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3960CC2-F8BE-47C7-A5EA-45459B23E87D}"/>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1768465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9C8D79-D00E-4759-9309-5D5A755298E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6034A6B-5768-4407-AF82-4CE6A78DA6D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5E3E0D0-B515-4792-98A9-7114BCE2A905}"/>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5" name="Pladsholder til sidefod 4">
            <a:extLst>
              <a:ext uri="{FF2B5EF4-FFF2-40B4-BE49-F238E27FC236}">
                <a16:creationId xmlns:a16="http://schemas.microsoft.com/office/drawing/2014/main" id="{04AE4FED-72ED-47B6-9902-11F42001512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98A20B8-E523-42B3-AB02-87F170E4457F}"/>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3813810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F7ED254-C950-41C3-BDBF-01252CDDCDC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979E06D-C3F0-4309-BC50-5694CB84619F}"/>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DD4F21E-85C5-4C08-BDCE-2AA8F308A50C}"/>
              </a:ext>
            </a:extLst>
          </p:cNvPr>
          <p:cNvSpPr>
            <a:spLocks noGrp="1"/>
          </p:cNvSpPr>
          <p:nvPr>
            <p:ph type="dt" sz="half" idx="10"/>
          </p:nvPr>
        </p:nvSpPr>
        <p:spPr/>
        <p:txBody>
          <a:bodyPr/>
          <a:lstStyle/>
          <a:p>
            <a:fld id="{C4C20A80-38DD-418A-B819-5EE8D205A3F0}" type="datetimeFigureOut">
              <a:rPr lang="da-DK" smtClean="0"/>
              <a:t>16-11-2021</a:t>
            </a:fld>
            <a:endParaRPr lang="da-DK"/>
          </a:p>
        </p:txBody>
      </p:sp>
      <p:sp>
        <p:nvSpPr>
          <p:cNvPr id="5" name="Pladsholder til sidefod 4">
            <a:extLst>
              <a:ext uri="{FF2B5EF4-FFF2-40B4-BE49-F238E27FC236}">
                <a16:creationId xmlns:a16="http://schemas.microsoft.com/office/drawing/2014/main" id="{49F0524C-1AA6-4337-982C-9AEDA9388F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4C76D0E-8AA5-4181-AD04-DA7E7AA61913}"/>
              </a:ext>
            </a:extLst>
          </p:cNvPr>
          <p:cNvSpPr>
            <a:spLocks noGrp="1"/>
          </p:cNvSpPr>
          <p:nvPr>
            <p:ph type="sldNum" sz="quarter" idx="12"/>
          </p:nvPr>
        </p:nvSpPr>
        <p:spPr/>
        <p:txBody>
          <a:bodyPr/>
          <a:lstStyle/>
          <a:p>
            <a:fld id="{B8F748F8-5A22-4223-960B-901898421026}" type="slidenum">
              <a:rPr lang="da-DK" smtClean="0"/>
              <a:t>‹nr.›</a:t>
            </a:fld>
            <a:endParaRPr lang="da-DK"/>
          </a:p>
        </p:txBody>
      </p:sp>
    </p:spTree>
    <p:extLst>
      <p:ext uri="{BB962C8B-B14F-4D97-AF65-F5344CB8AC3E}">
        <p14:creationId xmlns:p14="http://schemas.microsoft.com/office/powerpoint/2010/main" val="1982523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1787443-8613-4277-846E-1A7AA0FCEC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0A67B2E-1655-4EDF-B4E7-55F32760FA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BB825A-ACAB-4D8C-9179-63A1B1890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20A80-38DD-418A-B819-5EE8D205A3F0}" type="datetimeFigureOut">
              <a:rPr lang="da-DK" smtClean="0"/>
              <a:t>16-11-2021</a:t>
            </a:fld>
            <a:endParaRPr lang="da-DK"/>
          </a:p>
        </p:txBody>
      </p:sp>
      <p:sp>
        <p:nvSpPr>
          <p:cNvPr id="5" name="Pladsholder til sidefod 4">
            <a:extLst>
              <a:ext uri="{FF2B5EF4-FFF2-40B4-BE49-F238E27FC236}">
                <a16:creationId xmlns:a16="http://schemas.microsoft.com/office/drawing/2014/main" id="{DB34B0D6-13A0-465F-AA8D-6A5FDDC43C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4EF4899-9C1D-4E84-B121-2ED7995128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748F8-5A22-4223-960B-901898421026}" type="slidenum">
              <a:rPr lang="da-DK" smtClean="0"/>
              <a:t>‹nr.›</a:t>
            </a:fld>
            <a:endParaRPr lang="da-DK"/>
          </a:p>
        </p:txBody>
      </p:sp>
    </p:spTree>
    <p:extLst>
      <p:ext uri="{BB962C8B-B14F-4D97-AF65-F5344CB8AC3E}">
        <p14:creationId xmlns:p14="http://schemas.microsoft.com/office/powerpoint/2010/main" val="2055968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67DF9C3-78F5-4526-BD24-5FF2ACC8CFE1}"/>
              </a:ext>
            </a:extLst>
          </p:cNvPr>
          <p:cNvSpPr>
            <a:spLocks noGrp="1"/>
          </p:cNvSpPr>
          <p:nvPr>
            <p:ph type="title"/>
          </p:nvPr>
        </p:nvSpPr>
        <p:spPr>
          <a:xfrm>
            <a:off x="838200" y="474562"/>
            <a:ext cx="10515600" cy="717630"/>
          </a:xfrm>
        </p:spPr>
        <p:txBody>
          <a:bodyPr>
            <a:normAutofit fontScale="90000"/>
          </a:bodyPr>
          <a:lstStyle/>
          <a:p>
            <a:r>
              <a:rPr lang="da-DK" dirty="0">
                <a:solidFill>
                  <a:schemeClr val="accent5"/>
                </a:solidFill>
              </a:rPr>
              <a:t/>
            </a:r>
            <a:br>
              <a:rPr lang="da-DK" dirty="0">
                <a:solidFill>
                  <a:schemeClr val="accent5"/>
                </a:solidFill>
              </a:rPr>
            </a:br>
            <a:r>
              <a:rPr lang="da-DK" dirty="0">
                <a:solidFill>
                  <a:schemeClr val="accent5"/>
                </a:solidFill>
              </a:rPr>
              <a:t>KK1 – Figurer og foto fra bogen</a:t>
            </a:r>
            <a:r>
              <a:rPr lang="da-DK" dirty="0"/>
              <a:t/>
            </a:r>
            <a:br>
              <a:rPr lang="da-DK" dirty="0"/>
            </a:br>
            <a:endParaRPr lang="da-DK" dirty="0"/>
          </a:p>
        </p:txBody>
      </p:sp>
      <p:sp>
        <p:nvSpPr>
          <p:cNvPr id="12" name="Pladsholder til indhold 11">
            <a:extLst>
              <a:ext uri="{FF2B5EF4-FFF2-40B4-BE49-F238E27FC236}">
                <a16:creationId xmlns:a16="http://schemas.microsoft.com/office/drawing/2014/main" id="{216BC892-951E-4CDE-8854-71EF9B92EA6E}"/>
              </a:ext>
            </a:extLst>
          </p:cNvPr>
          <p:cNvSpPr>
            <a:spLocks noGrp="1"/>
          </p:cNvSpPr>
          <p:nvPr>
            <p:ph idx="1"/>
          </p:nvPr>
        </p:nvSpPr>
        <p:spPr>
          <a:xfrm>
            <a:off x="838200" y="1192192"/>
            <a:ext cx="10515600" cy="4984771"/>
          </a:xfrm>
        </p:spPr>
        <p:txBody>
          <a:bodyPr/>
          <a:lstStyle/>
          <a:p>
            <a:r>
              <a:rPr lang="da-DK" sz="2400" dirty="0"/>
              <a:t>I det interstellare rum har forskere påvist mange forskellige molekyler. De dannes, når atomer støder sammen og binder sig til hinanden. Nogle små molekyler kan reagere med hinanden og blive til aminosyrer, mens andre kan danne </a:t>
            </a:r>
            <a:r>
              <a:rPr lang="da-DK" sz="2400" dirty="0" err="1"/>
              <a:t>byggestene</a:t>
            </a:r>
            <a:r>
              <a:rPr lang="da-DK" sz="2400" dirty="0"/>
              <a:t> for DNA. Formodningerne om, at livet på jorden har sin oprindelse i molekyler fra det ydre rum, styrkes af sådanne opdagelser</a:t>
            </a:r>
          </a:p>
          <a:p>
            <a:endParaRPr lang="da-DK" sz="2400" dirty="0"/>
          </a:p>
          <a:p>
            <a:endParaRPr lang="da-DK" dirty="0"/>
          </a:p>
        </p:txBody>
      </p:sp>
      <p:pic>
        <p:nvPicPr>
          <p:cNvPr id="14" name="Pladsholder til indhold 6" descr="Et billede, der indeholder natur, regn, nattehimmel&#10;&#10;Automatisk genereret beskrivelse">
            <a:extLst>
              <a:ext uri="{FF2B5EF4-FFF2-40B4-BE49-F238E27FC236}">
                <a16:creationId xmlns:a16="http://schemas.microsoft.com/office/drawing/2014/main" id="{AA1C2133-5DAE-4C86-AEA0-8343D4CE3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697" y="2963903"/>
            <a:ext cx="4572000" cy="3048000"/>
          </a:xfrm>
          <a:prstGeom prst="rect">
            <a:avLst/>
          </a:prstGeom>
        </p:spPr>
      </p:pic>
    </p:spTree>
    <p:extLst>
      <p:ext uri="{BB962C8B-B14F-4D97-AF65-F5344CB8AC3E}">
        <p14:creationId xmlns:p14="http://schemas.microsoft.com/office/powerpoint/2010/main" val="2954037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D95659D-D129-427F-B0CB-E9C7F7F846D0}"/>
              </a:ext>
            </a:extLst>
          </p:cNvPr>
          <p:cNvSpPr>
            <a:spLocks noGrp="1"/>
          </p:cNvSpPr>
          <p:nvPr>
            <p:ph type="title"/>
          </p:nvPr>
        </p:nvSpPr>
        <p:spPr/>
        <p:txBody>
          <a:bodyPr>
            <a:normAutofit/>
          </a:bodyPr>
          <a:lstStyle/>
          <a:p>
            <a:r>
              <a:rPr lang="da-DK" sz="3200" dirty="0">
                <a:solidFill>
                  <a:schemeClr val="accent5"/>
                </a:solidFill>
              </a:rPr>
              <a:t>Ved elektrolyse kan vand spaltes i dets bestanddele: </a:t>
            </a:r>
            <a:r>
              <a:rPr lang="da-DK" sz="3200" dirty="0" err="1">
                <a:solidFill>
                  <a:schemeClr val="accent5"/>
                </a:solidFill>
              </a:rPr>
              <a:t>dihydrogen</a:t>
            </a:r>
            <a:r>
              <a:rPr lang="da-DK" sz="3200" dirty="0">
                <a:solidFill>
                  <a:schemeClr val="accent5"/>
                </a:solidFill>
              </a:rPr>
              <a:t> og </a:t>
            </a:r>
            <a:r>
              <a:rPr lang="da-DK" sz="3200" dirty="0" err="1">
                <a:solidFill>
                  <a:schemeClr val="accent5"/>
                </a:solidFill>
              </a:rPr>
              <a:t>dioxygen</a:t>
            </a:r>
            <a:r>
              <a:rPr lang="da-DK" sz="3200" dirty="0">
                <a:solidFill>
                  <a:schemeClr val="accent5"/>
                </a:solidFill>
              </a:rPr>
              <a:t> i forholdet 2:1.</a:t>
            </a:r>
          </a:p>
        </p:txBody>
      </p:sp>
      <p:pic>
        <p:nvPicPr>
          <p:cNvPr id="5" name="Pladsholder til indhold 4">
            <a:extLst>
              <a:ext uri="{FF2B5EF4-FFF2-40B4-BE49-F238E27FC236}">
                <a16:creationId xmlns:a16="http://schemas.microsoft.com/office/drawing/2014/main" id="{9E2BDF85-913D-456E-AA9D-61C21C2192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8539" y="1825625"/>
            <a:ext cx="7674921" cy="4351338"/>
          </a:xfrm>
        </p:spPr>
      </p:pic>
    </p:spTree>
    <p:extLst>
      <p:ext uri="{BB962C8B-B14F-4D97-AF65-F5344CB8AC3E}">
        <p14:creationId xmlns:p14="http://schemas.microsoft.com/office/powerpoint/2010/main" val="3425894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8F271E-C072-4FB3-B419-BE80D836F4FB}"/>
              </a:ext>
            </a:extLst>
          </p:cNvPr>
          <p:cNvSpPr>
            <a:spLocks noGrp="1"/>
          </p:cNvSpPr>
          <p:nvPr>
            <p:ph type="title"/>
          </p:nvPr>
        </p:nvSpPr>
        <p:spPr/>
        <p:txBody>
          <a:bodyPr>
            <a:normAutofit/>
          </a:bodyPr>
          <a:lstStyle/>
          <a:p>
            <a:r>
              <a:rPr lang="da-DK" sz="2800" dirty="0">
                <a:solidFill>
                  <a:schemeClr val="accent5"/>
                </a:solidFill>
              </a:rPr>
              <a:t>De tre tilstandsformer for stof. 1. Et fast stof med dets egen form og eget rumfang. 2. En væske med form efter glasset. 3. En gas, der udfylder hele glassets rumfang.</a:t>
            </a:r>
          </a:p>
        </p:txBody>
      </p:sp>
      <p:pic>
        <p:nvPicPr>
          <p:cNvPr id="5" name="Pladsholder til indhold 4" descr="Et billede, der indeholder flaske&#10;&#10;Automatisk genereret beskrivelse">
            <a:extLst>
              <a:ext uri="{FF2B5EF4-FFF2-40B4-BE49-F238E27FC236}">
                <a16:creationId xmlns:a16="http://schemas.microsoft.com/office/drawing/2014/main" id="{6843C3B6-54D5-471A-853E-46370FD0B4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2282" y="1983949"/>
            <a:ext cx="7541941" cy="3574880"/>
          </a:xfrm>
        </p:spPr>
      </p:pic>
    </p:spTree>
    <p:extLst>
      <p:ext uri="{BB962C8B-B14F-4D97-AF65-F5344CB8AC3E}">
        <p14:creationId xmlns:p14="http://schemas.microsoft.com/office/powerpoint/2010/main" val="290163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7ACF72-1B06-41D2-9A0B-365952F8F0D6}"/>
              </a:ext>
            </a:extLst>
          </p:cNvPr>
          <p:cNvSpPr>
            <a:spLocks noGrp="1"/>
          </p:cNvSpPr>
          <p:nvPr>
            <p:ph type="title"/>
          </p:nvPr>
        </p:nvSpPr>
        <p:spPr/>
        <p:txBody>
          <a:bodyPr>
            <a:noAutofit/>
          </a:bodyPr>
          <a:lstStyle/>
          <a:p>
            <a:r>
              <a:rPr lang="da-DK" sz="3200" dirty="0">
                <a:solidFill>
                  <a:schemeClr val="accent5"/>
                </a:solidFill>
              </a:rPr>
              <a:t>Figur 1-2   Ændring af tilstandsform og molekylernes orden ved temperaturstigning.</a:t>
            </a:r>
            <a:br>
              <a:rPr lang="da-DK" sz="3200" dirty="0">
                <a:solidFill>
                  <a:schemeClr val="accent5"/>
                </a:solidFill>
              </a:rPr>
            </a:br>
            <a:endParaRPr lang="da-DK" sz="3200" dirty="0">
              <a:solidFill>
                <a:schemeClr val="accent5"/>
              </a:solidFill>
            </a:endParaRPr>
          </a:p>
        </p:txBody>
      </p:sp>
      <p:pic>
        <p:nvPicPr>
          <p:cNvPr id="5" name="Pladsholder til indhold 4">
            <a:extLst>
              <a:ext uri="{FF2B5EF4-FFF2-40B4-BE49-F238E27FC236}">
                <a16:creationId xmlns:a16="http://schemas.microsoft.com/office/drawing/2014/main" id="{A1EFAD64-175B-43B5-A6A0-75AF7685A6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8315" y="1825625"/>
            <a:ext cx="7955369" cy="4351338"/>
          </a:xfrm>
        </p:spPr>
      </p:pic>
    </p:spTree>
    <p:extLst>
      <p:ext uri="{BB962C8B-B14F-4D97-AF65-F5344CB8AC3E}">
        <p14:creationId xmlns:p14="http://schemas.microsoft.com/office/powerpoint/2010/main" val="3900891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F719F1A1-3876-42DB-AD4C-B21CF34A330D}"/>
                  </a:ext>
                </a:extLst>
              </p:cNvPr>
              <p:cNvSpPr>
                <a:spLocks noGrp="1"/>
              </p:cNvSpPr>
              <p:nvPr>
                <p:ph type="title"/>
              </p:nvPr>
            </p:nvSpPr>
            <p:spPr/>
            <p:txBody>
              <a:bodyPr/>
              <a:lstStyle/>
              <a:p>
                <a:r>
                  <a:rPr lang="da-DK" dirty="0">
                    <a:solidFill>
                      <a:schemeClr val="accent5"/>
                    </a:solidFill>
                  </a:rPr>
                  <a:t>Sublimation af </a:t>
                </a:r>
                <a:r>
                  <a:rPr lang="da-DK" dirty="0" err="1">
                    <a:solidFill>
                      <a:schemeClr val="accent5"/>
                    </a:solidFill>
                  </a:rPr>
                  <a:t>diiod</a:t>
                </a:r>
                <a:r>
                  <a:rPr lang="da-DK" dirty="0">
                    <a:solidFill>
                      <a:schemeClr val="accent5"/>
                    </a:solidFill>
                  </a:rPr>
                  <a:t>    </a:t>
                </a:r>
                <a14:m>
                  <m:oMath xmlns:m="http://schemas.openxmlformats.org/officeDocument/2006/math">
                    <m:sSub>
                      <m:sSubPr>
                        <m:ctrlPr>
                          <a:rPr lang="da-DK" i="1" smtClean="0">
                            <a:solidFill>
                              <a:schemeClr val="accent5"/>
                            </a:solidFill>
                            <a:latin typeface="Cambria Math" panose="02040503050406030204" pitchFamily="18" charset="0"/>
                          </a:rPr>
                        </m:ctrlPr>
                      </m:sSubPr>
                      <m:e>
                        <m:r>
                          <a:rPr lang="da-DK" b="0" i="1" smtClean="0">
                            <a:solidFill>
                              <a:schemeClr val="accent5"/>
                            </a:solidFill>
                            <a:latin typeface="Cambria Math" panose="02040503050406030204" pitchFamily="18" charset="0"/>
                          </a:rPr>
                          <m:t>𝐼</m:t>
                        </m:r>
                      </m:e>
                      <m:sub>
                        <m:r>
                          <a:rPr lang="da-DK" b="0" i="1" smtClean="0">
                            <a:solidFill>
                              <a:schemeClr val="accent5"/>
                            </a:solidFill>
                            <a:latin typeface="Cambria Math" panose="02040503050406030204" pitchFamily="18" charset="0"/>
                          </a:rPr>
                          <m:t>2</m:t>
                        </m:r>
                      </m:sub>
                    </m:sSub>
                    <m:r>
                      <a:rPr lang="da-DK" b="0" i="1" smtClean="0">
                        <a:solidFill>
                          <a:schemeClr val="accent5"/>
                        </a:solidFill>
                        <a:latin typeface="Cambria Math" panose="02040503050406030204" pitchFamily="18" charset="0"/>
                      </a:rPr>
                      <m:t>(</m:t>
                    </m:r>
                    <m:r>
                      <a:rPr lang="da-DK" b="0" i="1" smtClean="0">
                        <a:solidFill>
                          <a:schemeClr val="accent5"/>
                        </a:solidFill>
                        <a:latin typeface="Cambria Math" panose="02040503050406030204" pitchFamily="18" charset="0"/>
                      </a:rPr>
                      <m:t>𝑠</m:t>
                    </m:r>
                    <m:r>
                      <a:rPr lang="da-DK" b="0" i="1" smtClean="0">
                        <a:solidFill>
                          <a:schemeClr val="accent5"/>
                        </a:solidFill>
                        <a:latin typeface="Cambria Math" panose="02040503050406030204" pitchFamily="18" charset="0"/>
                      </a:rPr>
                      <m:t>)</m:t>
                    </m:r>
                    <m:groupChr>
                      <m:groupChrPr>
                        <m:chr m:val="→"/>
                        <m:vertJc m:val="bot"/>
                        <m:ctrlPr>
                          <a:rPr lang="da-DK" b="0" i="1" smtClean="0">
                            <a:solidFill>
                              <a:schemeClr val="accent5"/>
                            </a:solidFill>
                            <a:latin typeface="Cambria Math" panose="02040503050406030204" pitchFamily="18" charset="0"/>
                          </a:rPr>
                        </m:ctrlPr>
                      </m:groupChrPr>
                      <m:e/>
                    </m:groupChr>
                  </m:oMath>
                </a14:m>
                <a:r>
                  <a:rPr lang="da-DK" dirty="0">
                    <a:solidFill>
                      <a:schemeClr val="accent5"/>
                    </a:solidFill>
                  </a:rPr>
                  <a:t> </a:t>
                </a:r>
                <a14:m>
                  <m:oMath xmlns:m="http://schemas.openxmlformats.org/officeDocument/2006/math">
                    <m:sSub>
                      <m:sSubPr>
                        <m:ctrlPr>
                          <a:rPr lang="da-DK" i="1" smtClean="0">
                            <a:solidFill>
                              <a:schemeClr val="accent5"/>
                            </a:solidFill>
                            <a:latin typeface="Cambria Math" panose="02040503050406030204" pitchFamily="18" charset="0"/>
                          </a:rPr>
                        </m:ctrlPr>
                      </m:sSubPr>
                      <m:e>
                        <m:r>
                          <a:rPr lang="da-DK" b="0" i="1" smtClean="0">
                            <a:solidFill>
                              <a:schemeClr val="accent5"/>
                            </a:solidFill>
                            <a:latin typeface="Cambria Math" panose="02040503050406030204" pitchFamily="18" charset="0"/>
                          </a:rPr>
                          <m:t>𝐼</m:t>
                        </m:r>
                      </m:e>
                      <m:sub>
                        <m:r>
                          <a:rPr lang="da-DK" b="0" i="1" smtClean="0">
                            <a:solidFill>
                              <a:schemeClr val="accent5"/>
                            </a:solidFill>
                            <a:latin typeface="Cambria Math" panose="02040503050406030204" pitchFamily="18" charset="0"/>
                          </a:rPr>
                          <m:t>2</m:t>
                        </m:r>
                      </m:sub>
                    </m:sSub>
                    <m:r>
                      <a:rPr lang="da-DK" b="0" i="1" smtClean="0">
                        <a:solidFill>
                          <a:schemeClr val="accent5"/>
                        </a:solidFill>
                        <a:latin typeface="Cambria Math" panose="02040503050406030204" pitchFamily="18" charset="0"/>
                      </a:rPr>
                      <m:t>(</m:t>
                    </m:r>
                    <m:r>
                      <a:rPr lang="da-DK" b="0" i="1" smtClean="0">
                        <a:solidFill>
                          <a:schemeClr val="accent5"/>
                        </a:solidFill>
                        <a:latin typeface="Cambria Math" panose="02040503050406030204" pitchFamily="18" charset="0"/>
                      </a:rPr>
                      <m:t>𝑔</m:t>
                    </m:r>
                    <m:r>
                      <a:rPr lang="da-DK" b="0" i="1" smtClean="0">
                        <a:solidFill>
                          <a:schemeClr val="accent5"/>
                        </a:solidFill>
                        <a:latin typeface="Cambria Math" panose="02040503050406030204" pitchFamily="18" charset="0"/>
                      </a:rPr>
                      <m:t>)</m:t>
                    </m:r>
                  </m:oMath>
                </a14:m>
                <a:endParaRPr lang="da-DK" dirty="0">
                  <a:solidFill>
                    <a:schemeClr val="accent5"/>
                  </a:solidFill>
                </a:endParaRPr>
              </a:p>
            </p:txBody>
          </p:sp>
        </mc:Choice>
        <mc:Fallback xmlns="">
          <p:sp>
            <p:nvSpPr>
              <p:cNvPr id="2" name="Titel 1">
                <a:extLst>
                  <a:ext uri="{FF2B5EF4-FFF2-40B4-BE49-F238E27FC236}">
                    <a16:creationId xmlns:a16="http://schemas.microsoft.com/office/drawing/2014/main" id="{F719F1A1-3876-42DB-AD4C-B21CF34A330D}"/>
                  </a:ext>
                </a:extLst>
              </p:cNvPr>
              <p:cNvSpPr>
                <a:spLocks noGrp="1" noRot="1" noChangeAspect="1" noMove="1" noResize="1" noEditPoints="1" noAdjustHandles="1" noChangeArrowheads="1" noChangeShapeType="1" noTextEdit="1"/>
              </p:cNvSpPr>
              <p:nvPr>
                <p:ph type="title"/>
              </p:nvPr>
            </p:nvSpPr>
            <p:spPr>
              <a:blipFill>
                <a:blip r:embed="rId2"/>
                <a:stretch>
                  <a:fillRect l="-2377" b="-8295"/>
                </a:stretch>
              </a:blipFill>
            </p:spPr>
            <p:txBody>
              <a:bodyPr/>
              <a:lstStyle/>
              <a:p>
                <a:r>
                  <a:rPr lang="da-DK">
                    <a:noFill/>
                  </a:rPr>
                  <a:t> </a:t>
                </a:r>
              </a:p>
            </p:txBody>
          </p:sp>
        </mc:Fallback>
      </mc:AlternateContent>
      <p:pic>
        <p:nvPicPr>
          <p:cNvPr id="5" name="Pladsholder til indhold 4" descr="Et billede, der indeholder mørk&#10;&#10;Automatisk genereret beskrivelse">
            <a:extLst>
              <a:ext uri="{FF2B5EF4-FFF2-40B4-BE49-F238E27FC236}">
                <a16:creationId xmlns:a16="http://schemas.microsoft.com/office/drawing/2014/main" id="{A6505B53-4C9E-4D04-A626-4344CF46151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32496" y="1825625"/>
            <a:ext cx="6527007" cy="4351338"/>
          </a:xfrm>
        </p:spPr>
      </p:pic>
    </p:spTree>
    <p:extLst>
      <p:ext uri="{BB962C8B-B14F-4D97-AF65-F5344CB8AC3E}">
        <p14:creationId xmlns:p14="http://schemas.microsoft.com/office/powerpoint/2010/main" val="1383336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DE2A19-A67D-4091-9239-DE5A7F97DF48}"/>
              </a:ext>
            </a:extLst>
          </p:cNvPr>
          <p:cNvSpPr>
            <a:spLocks noGrp="1"/>
          </p:cNvSpPr>
          <p:nvPr>
            <p:ph type="title"/>
          </p:nvPr>
        </p:nvSpPr>
        <p:spPr/>
        <p:txBody>
          <a:bodyPr/>
          <a:lstStyle/>
          <a:p>
            <a:r>
              <a:rPr lang="da-DK" dirty="0">
                <a:solidFill>
                  <a:schemeClr val="accent5"/>
                </a:solidFill>
              </a:rPr>
              <a:t>Smeltepunkter og kogepunkter</a:t>
            </a:r>
          </a:p>
        </p:txBody>
      </p:sp>
      <p:pic>
        <p:nvPicPr>
          <p:cNvPr id="5" name="Pladsholder til indhold 4">
            <a:extLst>
              <a:ext uri="{FF2B5EF4-FFF2-40B4-BE49-F238E27FC236}">
                <a16:creationId xmlns:a16="http://schemas.microsoft.com/office/drawing/2014/main" id="{B4BFEF10-19FD-4B3B-BAF4-8B34A7AB06CB}"/>
              </a:ext>
            </a:extLst>
          </p:cNvPr>
          <p:cNvPicPr>
            <a:picLocks noGrp="1" noChangeAspect="1"/>
          </p:cNvPicPr>
          <p:nvPr>
            <p:ph idx="1"/>
          </p:nvPr>
        </p:nvPicPr>
        <p:blipFill>
          <a:blip r:embed="rId2"/>
          <a:stretch>
            <a:fillRect/>
          </a:stretch>
        </p:blipFill>
        <p:spPr>
          <a:xfrm>
            <a:off x="2335483" y="1823670"/>
            <a:ext cx="7210165" cy="3673882"/>
          </a:xfrm>
        </p:spPr>
      </p:pic>
    </p:spTree>
    <p:extLst>
      <p:ext uri="{BB962C8B-B14F-4D97-AF65-F5344CB8AC3E}">
        <p14:creationId xmlns:p14="http://schemas.microsoft.com/office/powerpoint/2010/main" val="2626817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1A4424-D8EF-442C-92F9-5E984BAD4A71}"/>
              </a:ext>
            </a:extLst>
          </p:cNvPr>
          <p:cNvSpPr>
            <a:spLocks noGrp="1"/>
          </p:cNvSpPr>
          <p:nvPr>
            <p:ph type="title"/>
          </p:nvPr>
        </p:nvSpPr>
        <p:spPr/>
        <p:txBody>
          <a:bodyPr/>
          <a:lstStyle/>
          <a:p>
            <a:r>
              <a:rPr lang="da-DK" dirty="0"/>
              <a:t>Ionforbindelser </a:t>
            </a:r>
          </a:p>
        </p:txBody>
      </p:sp>
      <p:pic>
        <p:nvPicPr>
          <p:cNvPr id="5" name="Pladsholder til indhold 4" descr="Et billede, der indeholder stor, tændt, lys, mørk&#10;&#10;Automatisk genereret beskrivelse">
            <a:extLst>
              <a:ext uri="{FF2B5EF4-FFF2-40B4-BE49-F238E27FC236}">
                <a16:creationId xmlns:a16="http://schemas.microsoft.com/office/drawing/2014/main" id="{0F36FB50-AEA8-47A3-8054-4310B3846E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2058" y="1825625"/>
            <a:ext cx="6867884" cy="4351338"/>
          </a:xfrm>
        </p:spPr>
      </p:pic>
    </p:spTree>
    <p:extLst>
      <p:ext uri="{BB962C8B-B14F-4D97-AF65-F5344CB8AC3E}">
        <p14:creationId xmlns:p14="http://schemas.microsoft.com/office/powerpoint/2010/main" val="3505177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A83BD-751C-48BD-A816-67C5E48583FB}"/>
              </a:ext>
            </a:extLst>
          </p:cNvPr>
          <p:cNvSpPr>
            <a:spLocks noGrp="1"/>
          </p:cNvSpPr>
          <p:nvPr>
            <p:ph type="title"/>
          </p:nvPr>
        </p:nvSpPr>
        <p:spPr>
          <a:xfrm>
            <a:off x="762000" y="396728"/>
            <a:ext cx="10515600" cy="1424470"/>
          </a:xfrm>
        </p:spPr>
        <p:txBody>
          <a:bodyPr>
            <a:normAutofit fontScale="90000"/>
          </a:bodyPr>
          <a:lstStyle/>
          <a:p>
            <a:r>
              <a:rPr lang="da-DK" sz="3100" dirty="0">
                <a:solidFill>
                  <a:schemeClr val="accent5"/>
                </a:solidFill>
              </a:rPr>
              <a:t/>
            </a:r>
            <a:br>
              <a:rPr lang="da-DK" sz="3100" dirty="0">
                <a:solidFill>
                  <a:schemeClr val="accent5"/>
                </a:solidFill>
              </a:rPr>
            </a:br>
            <a:r>
              <a:rPr lang="da-DK" sz="3100" dirty="0">
                <a:solidFill>
                  <a:schemeClr val="accent5"/>
                </a:solidFill>
              </a:rPr>
              <a:t>Polære molekyler har usymmetrisk ladningsfordeling, men </a:t>
            </a:r>
            <a:r>
              <a:rPr lang="da-DK" sz="3100" dirty="0" err="1">
                <a:solidFill>
                  <a:schemeClr val="accent5"/>
                </a:solidFill>
              </a:rPr>
              <a:t>upolære</a:t>
            </a:r>
            <a:r>
              <a:rPr lang="da-DK" sz="3100" dirty="0">
                <a:solidFill>
                  <a:schemeClr val="accent5"/>
                </a:solidFill>
              </a:rPr>
              <a:t> har symmetrisk. </a:t>
            </a:r>
            <a:r>
              <a:rPr lang="da-DK" sz="3100" dirty="0" err="1">
                <a:solidFill>
                  <a:schemeClr val="accent5"/>
                </a:solidFill>
              </a:rPr>
              <a:t>Upolære</a:t>
            </a:r>
            <a:r>
              <a:rPr lang="da-DK" sz="3100" dirty="0">
                <a:solidFill>
                  <a:schemeClr val="accent5"/>
                </a:solidFill>
              </a:rPr>
              <a:t> molekyler (</a:t>
            </a:r>
            <a:r>
              <a:rPr lang="da-DK" sz="3100" dirty="0" err="1">
                <a:solidFill>
                  <a:schemeClr val="accent5"/>
                </a:solidFill>
              </a:rPr>
              <a:t>dihydrogen</a:t>
            </a:r>
            <a:r>
              <a:rPr lang="da-DK" sz="3100" dirty="0">
                <a:solidFill>
                  <a:schemeClr val="accent5"/>
                </a:solidFill>
              </a:rPr>
              <a:t/>
            </a:r>
            <a:br>
              <a:rPr lang="da-DK" sz="3100" dirty="0">
                <a:solidFill>
                  <a:schemeClr val="accent5"/>
                </a:solidFill>
              </a:rPr>
            </a:br>
            <a:r>
              <a:rPr lang="da-DK" sz="3100" dirty="0">
                <a:solidFill>
                  <a:schemeClr val="accent5"/>
                </a:solidFill>
              </a:rPr>
              <a:t>kan danne en midlertidig dipol og påvirke et nabomolekyle.</a:t>
            </a:r>
            <a:r>
              <a:rPr lang="da-DK" sz="3600" dirty="0">
                <a:solidFill>
                  <a:schemeClr val="accent5"/>
                </a:solidFill>
              </a:rPr>
              <a:t/>
            </a:r>
            <a:br>
              <a:rPr lang="da-DK" sz="3600" dirty="0">
                <a:solidFill>
                  <a:schemeClr val="accent5"/>
                </a:solidFill>
              </a:rPr>
            </a:br>
            <a:endParaRPr lang="da-DK" sz="3600" dirty="0">
              <a:solidFill>
                <a:schemeClr val="accent5"/>
              </a:solidFill>
            </a:endParaRPr>
          </a:p>
        </p:txBody>
      </p:sp>
      <p:pic>
        <p:nvPicPr>
          <p:cNvPr id="10" name="Pladsholder til indhold 4">
            <a:extLst>
              <a:ext uri="{FF2B5EF4-FFF2-40B4-BE49-F238E27FC236}">
                <a16:creationId xmlns:a16="http://schemas.microsoft.com/office/drawing/2014/main" id="{BA822853-98E6-4970-93BA-C869C07537E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434526"/>
            <a:ext cx="5181600" cy="3133536"/>
          </a:xfrm>
        </p:spPr>
      </p:pic>
      <p:pic>
        <p:nvPicPr>
          <p:cNvPr id="11" name="Pladsholder til indhold 4">
            <a:extLst>
              <a:ext uri="{FF2B5EF4-FFF2-40B4-BE49-F238E27FC236}">
                <a16:creationId xmlns:a16="http://schemas.microsoft.com/office/drawing/2014/main" id="{64527BA8-5DA2-462C-8206-1733F12EAE3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946541"/>
            <a:ext cx="5181600" cy="2109505"/>
          </a:xfrm>
        </p:spPr>
      </p:pic>
      <p:pic>
        <p:nvPicPr>
          <p:cNvPr id="17" name="Billede 16">
            <a:extLst>
              <a:ext uri="{FF2B5EF4-FFF2-40B4-BE49-F238E27FC236}">
                <a16:creationId xmlns:a16="http://schemas.microsoft.com/office/drawing/2014/main" id="{2E85920B-B733-43B1-B10E-591D57DB56C4}"/>
              </a:ext>
            </a:extLst>
          </p:cNvPr>
          <p:cNvPicPr>
            <a:picLocks noChangeAspect="1"/>
          </p:cNvPicPr>
          <p:nvPr/>
        </p:nvPicPr>
        <p:blipFill>
          <a:blip r:embed="rId4"/>
          <a:stretch>
            <a:fillRect/>
          </a:stretch>
        </p:blipFill>
        <p:spPr>
          <a:xfrm>
            <a:off x="10343940" y="851262"/>
            <a:ext cx="1192179" cy="743838"/>
          </a:xfrm>
          <a:prstGeom prst="rect">
            <a:avLst/>
          </a:prstGeom>
        </p:spPr>
      </p:pic>
    </p:spTree>
    <p:extLst>
      <p:ext uri="{BB962C8B-B14F-4D97-AF65-F5344CB8AC3E}">
        <p14:creationId xmlns:p14="http://schemas.microsoft.com/office/powerpoint/2010/main" val="2389812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15464F-3F65-4804-BCA5-760AD988BB72}"/>
              </a:ext>
            </a:extLst>
          </p:cNvPr>
          <p:cNvSpPr>
            <a:spLocks noGrp="1"/>
          </p:cNvSpPr>
          <p:nvPr>
            <p:ph type="title"/>
          </p:nvPr>
        </p:nvSpPr>
        <p:spPr/>
        <p:txBody>
          <a:bodyPr/>
          <a:lstStyle/>
          <a:p>
            <a:r>
              <a:rPr lang="da-DK" dirty="0">
                <a:solidFill>
                  <a:schemeClr val="accent5"/>
                </a:solidFill>
              </a:rPr>
              <a:t>Blandinger fx atmosfærisk luft</a:t>
            </a:r>
            <a:br>
              <a:rPr lang="da-DK" dirty="0">
                <a:solidFill>
                  <a:schemeClr val="accent5"/>
                </a:solidFill>
              </a:rPr>
            </a:br>
            <a:r>
              <a:rPr lang="da-DK" dirty="0">
                <a:solidFill>
                  <a:schemeClr val="accent5"/>
                </a:solidFill>
              </a:rPr>
              <a:t>og danskvand</a:t>
            </a:r>
          </a:p>
        </p:txBody>
      </p:sp>
      <p:pic>
        <p:nvPicPr>
          <p:cNvPr id="5" name="Pladsholder til indhold 4" descr="Et billede, der indeholder kop, glas, beholder, plast&#10;&#10;Automatisk genereret beskrivelse">
            <a:extLst>
              <a:ext uri="{FF2B5EF4-FFF2-40B4-BE49-F238E27FC236}">
                <a16:creationId xmlns:a16="http://schemas.microsoft.com/office/drawing/2014/main" id="{8DB4AB3A-3011-4766-9FB4-22A0B46FA4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84324" y="791666"/>
            <a:ext cx="2815315" cy="4351338"/>
          </a:xfrm>
        </p:spPr>
      </p:pic>
      <p:sp>
        <p:nvSpPr>
          <p:cNvPr id="7" name="Tekstfelt 6">
            <a:extLst>
              <a:ext uri="{FF2B5EF4-FFF2-40B4-BE49-F238E27FC236}">
                <a16:creationId xmlns:a16="http://schemas.microsoft.com/office/drawing/2014/main" id="{E9DB7F6C-9220-4A98-BCD9-28BB21061D76}"/>
              </a:ext>
            </a:extLst>
          </p:cNvPr>
          <p:cNvSpPr txBox="1"/>
          <p:nvPr/>
        </p:nvSpPr>
        <p:spPr>
          <a:xfrm>
            <a:off x="1851102" y="2967335"/>
            <a:ext cx="7289326" cy="923330"/>
          </a:xfrm>
          <a:prstGeom prst="rect">
            <a:avLst/>
          </a:prstGeom>
          <a:noFill/>
        </p:spPr>
        <p:txBody>
          <a:bodyPr wrap="square">
            <a:spAutoFit/>
          </a:bodyPr>
          <a:lstStyle/>
          <a:p>
            <a:r>
              <a:rPr lang="da-DK" dirty="0" err="1"/>
              <a:t>Carbon</a:t>
            </a:r>
            <a:r>
              <a:rPr lang="da-DK" dirty="0"/>
              <a:t> i vand</a:t>
            </a:r>
          </a:p>
          <a:p>
            <a:r>
              <a:rPr lang="da-DK" dirty="0"/>
              <a:t>Forfriskende gasbobler af carbondioxid gør mineralvand til en heterogen blanding.</a:t>
            </a:r>
          </a:p>
        </p:txBody>
      </p:sp>
    </p:spTree>
    <p:extLst>
      <p:ext uri="{BB962C8B-B14F-4D97-AF65-F5344CB8AC3E}">
        <p14:creationId xmlns:p14="http://schemas.microsoft.com/office/powerpoint/2010/main" val="3843151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A2EDCAC-6B86-466F-9C5B-860D4A0577CE}"/>
              </a:ext>
            </a:extLst>
          </p:cNvPr>
          <p:cNvSpPr>
            <a:spLocks noGrp="1"/>
          </p:cNvSpPr>
          <p:nvPr>
            <p:ph type="title"/>
          </p:nvPr>
        </p:nvSpPr>
        <p:spPr>
          <a:xfrm>
            <a:off x="838200" y="365126"/>
            <a:ext cx="10515600" cy="582728"/>
          </a:xfrm>
        </p:spPr>
        <p:txBody>
          <a:bodyPr>
            <a:normAutofit fontScale="90000"/>
          </a:bodyPr>
          <a:lstStyle/>
          <a:p>
            <a:r>
              <a:rPr lang="da-DK" dirty="0"/>
              <a:t>Inddeling af stof</a:t>
            </a:r>
          </a:p>
        </p:txBody>
      </p:sp>
      <p:pic>
        <p:nvPicPr>
          <p:cNvPr id="4" name="Pladsholder til indhold 3">
            <a:extLst>
              <a:ext uri="{FF2B5EF4-FFF2-40B4-BE49-F238E27FC236}">
                <a16:creationId xmlns:a16="http://schemas.microsoft.com/office/drawing/2014/main" id="{6F874030-1DA3-4CA6-A217-F55CA8B7310A}"/>
              </a:ext>
            </a:extLst>
          </p:cNvPr>
          <p:cNvPicPr>
            <a:picLocks noGrp="1" noChangeAspect="1"/>
          </p:cNvPicPr>
          <p:nvPr>
            <p:ph idx="1"/>
          </p:nvPr>
        </p:nvPicPr>
        <p:blipFill>
          <a:blip r:embed="rId2"/>
          <a:stretch>
            <a:fillRect/>
          </a:stretch>
        </p:blipFill>
        <p:spPr>
          <a:xfrm>
            <a:off x="3047736" y="2286645"/>
            <a:ext cx="6096528" cy="3429297"/>
          </a:xfrm>
          <a:prstGeom prst="rect">
            <a:avLst/>
          </a:prstGeom>
        </p:spPr>
      </p:pic>
      <p:pic>
        <p:nvPicPr>
          <p:cNvPr id="6" name="Billede 5">
            <a:extLst>
              <a:ext uri="{FF2B5EF4-FFF2-40B4-BE49-F238E27FC236}">
                <a16:creationId xmlns:a16="http://schemas.microsoft.com/office/drawing/2014/main" id="{3BA3EA6D-1862-4A0E-8229-6F026EA74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1553" y="1246127"/>
            <a:ext cx="7591378" cy="3292463"/>
          </a:xfrm>
          <a:prstGeom prst="rect">
            <a:avLst/>
          </a:prstGeom>
        </p:spPr>
      </p:pic>
    </p:spTree>
    <p:extLst>
      <p:ext uri="{BB962C8B-B14F-4D97-AF65-F5344CB8AC3E}">
        <p14:creationId xmlns:p14="http://schemas.microsoft.com/office/powerpoint/2010/main" val="1490408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E180C-8DAE-4816-BF7A-E33E34F7B60A}"/>
              </a:ext>
            </a:extLst>
          </p:cNvPr>
          <p:cNvSpPr>
            <a:spLocks noGrp="1"/>
          </p:cNvSpPr>
          <p:nvPr>
            <p:ph type="title"/>
          </p:nvPr>
        </p:nvSpPr>
        <p:spPr/>
        <p:txBody>
          <a:bodyPr>
            <a:normAutofit fontScale="90000"/>
          </a:bodyPr>
          <a:lstStyle/>
          <a:p>
            <a:r>
              <a:rPr lang="da-DK" dirty="0">
                <a:solidFill>
                  <a:schemeClr val="accent5"/>
                </a:solidFill>
              </a:rPr>
              <a:t>Fællesforsøg – Opløseligheden af faste stoffer i vand og organiske opløsningsmidler (se vejledning)</a:t>
            </a:r>
          </a:p>
        </p:txBody>
      </p:sp>
      <p:pic>
        <p:nvPicPr>
          <p:cNvPr id="6" name="Pladsholder til indhold 5" descr="Et billede, der indeholder kop, plast, glas, drikkevarer&#10;&#10;Automatisk genereret beskrivelse">
            <a:extLst>
              <a:ext uri="{FF2B5EF4-FFF2-40B4-BE49-F238E27FC236}">
                <a16:creationId xmlns:a16="http://schemas.microsoft.com/office/drawing/2014/main" id="{09025A26-0E8E-4C3F-969D-68DD083B0E5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537" y="2074174"/>
            <a:ext cx="5181600" cy="3454400"/>
          </a:xfrm>
        </p:spPr>
      </p:pic>
      <p:pic>
        <p:nvPicPr>
          <p:cNvPr id="8" name="Pladsholder til indhold 7">
            <a:extLst>
              <a:ext uri="{FF2B5EF4-FFF2-40B4-BE49-F238E27FC236}">
                <a16:creationId xmlns:a16="http://schemas.microsoft.com/office/drawing/2014/main" id="{51C48094-77D8-48BE-A3DF-8940EB4906A6}"/>
              </a:ext>
            </a:extLst>
          </p:cNvPr>
          <p:cNvPicPr>
            <a:picLocks noGrp="1" noChangeAspect="1"/>
          </p:cNvPicPr>
          <p:nvPr>
            <p:ph sz="half" idx="2"/>
          </p:nvPr>
        </p:nvPicPr>
        <p:blipFill>
          <a:blip r:embed="rId3"/>
          <a:stretch>
            <a:fillRect/>
          </a:stretch>
        </p:blipFill>
        <p:spPr>
          <a:xfrm>
            <a:off x="4357688" y="2088462"/>
            <a:ext cx="6938962" cy="3012970"/>
          </a:xfrm>
        </p:spPr>
      </p:pic>
    </p:spTree>
    <p:extLst>
      <p:ext uri="{BB962C8B-B14F-4D97-AF65-F5344CB8AC3E}">
        <p14:creationId xmlns:p14="http://schemas.microsoft.com/office/powerpoint/2010/main" val="3718366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B27EF63E-81FA-4147-B553-F848D442E128}"/>
              </a:ext>
            </a:extLst>
          </p:cNvPr>
          <p:cNvSpPr>
            <a:spLocks noGrp="1"/>
          </p:cNvSpPr>
          <p:nvPr>
            <p:ph type="title"/>
          </p:nvPr>
        </p:nvSpPr>
        <p:spPr/>
        <p:txBody>
          <a:bodyPr/>
          <a:lstStyle/>
          <a:p>
            <a:r>
              <a:rPr lang="da-DK" dirty="0"/>
              <a:t>Hydrofil og hydrofob – emulsion</a:t>
            </a:r>
          </a:p>
        </p:txBody>
      </p:sp>
      <p:pic>
        <p:nvPicPr>
          <p:cNvPr id="5" name="Pladsholder til indhold 4" descr="Et billede, der indeholder tekst, ur, skærmbillede&#10;&#10;Automatisk genereret beskrivelse">
            <a:extLst>
              <a:ext uri="{FF2B5EF4-FFF2-40B4-BE49-F238E27FC236}">
                <a16:creationId xmlns:a16="http://schemas.microsoft.com/office/drawing/2014/main" id="{7D1C7CDA-C5F2-42F1-B885-CB168B06935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08247" y="2436876"/>
            <a:ext cx="4384393" cy="2606612"/>
          </a:xfrm>
        </p:spPr>
      </p:pic>
      <p:pic>
        <p:nvPicPr>
          <p:cNvPr id="11" name="Pladsholder til indhold 10" descr="Et billede, der indeholder tekst, enhed, måler&#10;&#10;Automatisk genereret beskrivelse">
            <a:extLst>
              <a:ext uri="{FF2B5EF4-FFF2-40B4-BE49-F238E27FC236}">
                <a16:creationId xmlns:a16="http://schemas.microsoft.com/office/drawing/2014/main" id="{0CD26763-28B2-4EF9-A795-DE39DFDC6A1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76802" y="2919160"/>
            <a:ext cx="4572396" cy="2164268"/>
          </a:xfrm>
        </p:spPr>
      </p:pic>
    </p:spTree>
    <p:extLst>
      <p:ext uri="{BB962C8B-B14F-4D97-AF65-F5344CB8AC3E}">
        <p14:creationId xmlns:p14="http://schemas.microsoft.com/office/powerpoint/2010/main" val="47430052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239</Words>
  <Application>Microsoft Office PowerPoint</Application>
  <PresentationFormat>Widescreen</PresentationFormat>
  <Paragraphs>15</Paragraphs>
  <Slides>12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12</vt:i4>
      </vt:variant>
    </vt:vector>
  </HeadingPairs>
  <TitlesOfParts>
    <vt:vector size="17" baseType="lpstr">
      <vt:lpstr>Arial</vt:lpstr>
      <vt:lpstr>Calibri</vt:lpstr>
      <vt:lpstr>Calibri Light</vt:lpstr>
      <vt:lpstr>Cambria Math</vt:lpstr>
      <vt:lpstr>Office-tema</vt:lpstr>
      <vt:lpstr> KK1 – Figurer og foto fra bogen </vt:lpstr>
      <vt:lpstr>Ved elektrolyse kan vand spaltes i dets bestanddele: dihydrogen og dioxygen i forholdet 2:1.</vt:lpstr>
      <vt:lpstr>De tre tilstandsformer for stof. 1. Et fast stof med dets egen form og eget rumfang. 2. En væske med form efter glasset. 3. En gas, der udfylder hele glassets rumfang.</vt:lpstr>
      <vt:lpstr>Figur 1-2   Ændring af tilstandsform og molekylernes orden ved temperaturstigning. </vt:lpstr>
      <vt:lpstr>Sublimation af diiod    I_2 (s)→┴ I_2 (g)</vt:lpstr>
      <vt:lpstr>Smeltepunkter og kogepunkter</vt:lpstr>
      <vt:lpstr>Ionforbindelser </vt:lpstr>
      <vt:lpstr> Polære molekyler har usymmetrisk ladningsfordeling, men upolære har symmetrisk. Upolære molekyler (dihydrogen kan danne en midlertidig dipol og påvirke et nabomolekyle. </vt:lpstr>
      <vt:lpstr>Blandinger fx atmosfærisk luft og danskvand</vt:lpstr>
      <vt:lpstr>Inddeling af stof</vt:lpstr>
      <vt:lpstr>Fællesforsøg – Opløseligheden af faste stoffer i vand og organiske opløsningsmidler (se vejledning)</vt:lpstr>
      <vt:lpstr>Hydrofil og hydrofob – emulsion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KK1 – Figurer og foto fra bogen</dc:title>
  <dc:creator>hanne.busk@gmail.com</dc:creator>
  <cp:lastModifiedBy>Hanne Busk</cp:lastModifiedBy>
  <cp:revision>7</cp:revision>
  <cp:lastPrinted>2020-11-09T21:51:37Z</cp:lastPrinted>
  <dcterms:created xsi:type="dcterms:W3CDTF">2020-11-09T20:49:41Z</dcterms:created>
  <dcterms:modified xsi:type="dcterms:W3CDTF">2021-11-16T20:22:30Z</dcterms:modified>
</cp:coreProperties>
</file>