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2" r:id="rId7"/>
    <p:sldId id="261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000F6D-A93B-481E-A010-088FBB26C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D504AF8-630E-4C14-918F-67C71D3A2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3CE4C2-5C5D-43B8-933F-54D6C7AE2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BC0F9A-FA9E-49A1-820C-3A5EC7C3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AFDB1D2-36F1-472A-B21F-7260F20D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3872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BA60B6-01A5-47AC-B243-ED0566DDE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750AB0-5953-4398-A29F-D6EA5BD2F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88B239-6463-40E9-BC86-BCF99CD5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AB3110-9BB1-4035-8F96-225687A17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1B0878-645E-470E-B23E-14616A5E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385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FC9A5-BD11-4707-A436-91F2D20D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FF6FC9-0FC4-417D-AD28-4FF2D83A4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4F5B43-51E3-4516-99A9-98B448AC5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06E5FE-85E7-4998-95EF-1188A6ECC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36D473-5F13-446E-A07C-0B85B1FF5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0212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501DD-DB8C-4C96-AAD7-8C773A6B6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2C5FA6-D69E-4937-BB27-ED3A78B94E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D2FD278-D7E8-4BB9-9F9C-554DC93C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D36375A-8397-47EF-94E8-02F5D6DF5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4DEFC6-939D-4203-8260-ED8CABD4B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9F3439C-0D05-4E86-8026-FAD35C1F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8319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18B42-9B54-4222-845D-C3FC2AF9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614FD60-AFA0-4BA3-AA93-E2740C0AF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888A7C1-0DDF-48A8-808C-67328DEBF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E2341ED-CE21-47BE-AB5C-69D1FD551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CB84BA6-E93B-439C-AE23-C792579FF5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CFE300D-1C3C-4630-BFF6-8A10CE1EC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A048724-48BA-4E33-A646-264252EFF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1D733DF-E68D-4FDA-A6BC-5BAD5D309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689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A4EBF9-B997-43C8-90D2-07A58ACB6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6694649-F169-421B-B181-36834A0CD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157700F-FD25-4453-80B1-B45F3FB7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31DD8DF-6E97-4250-8E25-8E3E235E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3924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2E0806A-52D5-4080-A371-AEF46E64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1655C13-1B5C-4EDA-A47F-345EAFB1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0009D76-04BB-4080-9EA0-CD0365C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3151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9B7835-B077-474B-8A13-4110B2557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16DCEE-4DE8-4926-8AF9-E61D90C17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A10AB6D-6C7A-4551-8F68-2B571EE3B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395E0FD-31B1-4F57-992D-F3F126D65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8D167FA-48ED-48E5-9497-33E94AB13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488CECF-CAD4-487C-8AA4-B650924F7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15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A2C37D-5FB4-4899-9D3A-5628D4BA3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B138FBA-B2A1-43FC-9CA9-64A7F826F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15A0543-AB3C-4557-815B-9C77DD71D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E7A5AC-3AC2-495D-8FB7-EC7DEC0B7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0B7B1B1-D003-49A1-AC92-74BFA84C9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DEBEDD2-7EFB-4283-97AE-FBB29BA18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1327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243397-CE68-4781-B767-13C767196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EE58CD7-BAAA-4A56-B117-4E3BAA210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350D9D-196E-41C8-A813-6CBF489A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18DAB0-0FA1-4299-9E28-34A5F07FC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D635F6-F983-441B-ABA9-251377CF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5570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A7B31E8-D2C5-4855-BE82-E495631E70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73EDF17-E8F8-4560-92F7-F1A958C5F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E0B6E7-FB4A-4895-B6E1-F9B71ADF2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E26CE31-DF16-46F9-B6B1-442F835D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ADBF24-AB5A-4F11-B2DC-148C6322E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9698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81B7E66-7C34-4056-A8C8-178E6C71E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63812E5-3A31-47F4-8D8C-C49813544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0265C1-9764-4AD0-9F8B-ADA3911039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85698-4B1F-4891-91AD-1610544E899D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14B747-044C-458A-95DE-9324D2CC0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0963E3-6614-491C-B61F-9E901F0CB0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A9ADD-0B06-4E0D-AA95-CACD43A728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5688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v6zalb_33Q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nT2OzaNOvg" TargetMode="External"/><Relationship Id="rId2" Type="http://schemas.openxmlformats.org/officeDocument/2006/relationships/hyperlink" Target="https://www.youtube.com/watch?v=zv6zalb_33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E232F0E-9EAE-45E6-A785-46639031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3228"/>
          </a:xfrm>
        </p:spPr>
        <p:txBody>
          <a:bodyPr>
            <a:normAutofit fontScale="90000"/>
          </a:bodyPr>
          <a:lstStyle/>
          <a:p>
            <a:r>
              <a:rPr lang="da-DK" dirty="0"/>
              <a:t>Parallelle vektorer og areal af parallelogram.</a:t>
            </a:r>
            <a:br>
              <a:rPr lang="da-DK" dirty="0"/>
            </a:br>
            <a:r>
              <a:rPr lang="da-DK" dirty="0"/>
              <a:t>Hvad ved vi fra noterne ”Geometri i planen” s. 25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99A94EB2-218E-48FC-A782-44C0E30E4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6778" y="1398354"/>
            <a:ext cx="6283597" cy="486945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D2143F0-C7D0-4F41-9B2E-7D402AD12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885" y="1958041"/>
            <a:ext cx="3398915" cy="2941918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9753DCA-173F-4F52-9B38-FC083AB72D80}"/>
              </a:ext>
            </a:extLst>
          </p:cNvPr>
          <p:cNvSpPr txBox="1"/>
          <p:nvPr/>
        </p:nvSpPr>
        <p:spPr>
          <a:xfrm>
            <a:off x="8151541" y="5229922"/>
            <a:ext cx="37611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/>
              <a:t>De 2 lodrette streger betyder</a:t>
            </a:r>
          </a:p>
          <a:p>
            <a:r>
              <a:rPr lang="da-DK" sz="1600" dirty="0"/>
              <a:t> ”den numeriske værdi”. Fx |-7|=7</a:t>
            </a:r>
          </a:p>
          <a:p>
            <a:r>
              <a:rPr lang="da-DK" sz="1600" dirty="0"/>
              <a:t>Eller |3|=3 (så den positive værdi af tallet).</a:t>
            </a:r>
          </a:p>
          <a:p>
            <a:r>
              <a:rPr lang="da-DK" sz="1600" dirty="0"/>
              <a:t>A=P=arealet 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38894CA7-8EA3-429F-86C6-31590DAF58BF}"/>
              </a:ext>
            </a:extLst>
          </p:cNvPr>
          <p:cNvSpPr txBox="1"/>
          <p:nvPr/>
        </p:nvSpPr>
        <p:spPr>
          <a:xfrm>
            <a:off x="3328416" y="557784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A  =</a:t>
            </a:r>
          </a:p>
        </p:txBody>
      </p:sp>
    </p:spTree>
    <p:extLst>
      <p:ext uri="{BB962C8B-B14F-4D97-AF65-F5344CB8AC3E}">
        <p14:creationId xmlns:p14="http://schemas.microsoft.com/office/powerpoint/2010/main" val="291894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accent1"/>
                </a:solidFill>
              </a:rPr>
              <a:t>Film om beregning af arealet af et parallelogram</a:t>
            </a:r>
            <a:endParaRPr lang="da-DK" dirty="0">
              <a:solidFill>
                <a:schemeClr val="accent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er en lille film, der anvender begrebet areal af et parallelogram.</a:t>
            </a:r>
            <a:r>
              <a:rPr lang="da-DK" u="sng" dirty="0"/>
              <a:t>  </a:t>
            </a:r>
            <a:r>
              <a:rPr lang="da-DK" dirty="0"/>
              <a:t>Følg godt med og se den igen. </a:t>
            </a:r>
          </a:p>
          <a:p>
            <a:r>
              <a:rPr lang="da-DK" u="sng" dirty="0">
                <a:hlinkClick r:id="rId2"/>
              </a:rPr>
              <a:t>https</a:t>
            </a:r>
            <a:r>
              <a:rPr lang="da-DK" u="sng" dirty="0" smtClean="0">
                <a:hlinkClick r:id="rId2"/>
              </a:rPr>
              <a:t>://www.youtube.com/watch?v=zv6zalb_33Q</a:t>
            </a:r>
            <a:endParaRPr lang="da-DK" u="sng" dirty="0" smtClean="0"/>
          </a:p>
          <a:p>
            <a:endParaRPr lang="da-DK" u="sng" dirty="0"/>
          </a:p>
          <a:p>
            <a:r>
              <a:rPr lang="da-DK" dirty="0" smtClean="0"/>
              <a:t>Vi skal se på eksempler fra vores noter ”Geometri i planen : </a:t>
            </a:r>
            <a:r>
              <a:rPr lang="da-DK" dirty="0" err="1" smtClean="0"/>
              <a:t>Matematicus</a:t>
            </a:r>
            <a:r>
              <a:rPr lang="da-DK" dirty="0" smtClean="0"/>
              <a:t> s. 25-26”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6000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1FAD18-3E90-48C7-9F92-9BD89F72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>
                <a:solidFill>
                  <a:schemeClr val="accent1">
                    <a:lumMod val="75000"/>
                  </a:schemeClr>
                </a:solidFill>
              </a:rPr>
              <a:t>Eksempel 3.19 ”Geometri i planen” s. 25. Standardopgave.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17BF553-785F-477E-9861-99F34DCCD9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8337" y="1690688"/>
            <a:ext cx="6672968" cy="2900669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67E1F4F-BBCE-4A52-B417-8E86C4BBB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215" y="2299126"/>
            <a:ext cx="2838450" cy="1590675"/>
          </a:xfrm>
          <a:prstGeom prst="rect">
            <a:avLst/>
          </a:prstGeom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7F2BADA6-EF8F-4C23-B27A-D73592EE6CBB}"/>
              </a:ext>
            </a:extLst>
          </p:cNvPr>
          <p:cNvCxnSpPr/>
          <p:nvPr/>
        </p:nvCxnSpPr>
        <p:spPr>
          <a:xfrm>
            <a:off x="4672361" y="4047893"/>
            <a:ext cx="2018371" cy="836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felt 7">
            <a:extLst>
              <a:ext uri="{FF2B5EF4-FFF2-40B4-BE49-F238E27FC236}">
                <a16:creationId xmlns:a16="http://schemas.microsoft.com/office/drawing/2014/main" id="{4E60837F-4D03-46D1-BF01-08B98B6D7FD0}"/>
              </a:ext>
            </a:extLst>
          </p:cNvPr>
          <p:cNvSpPr txBox="1"/>
          <p:nvPr/>
        </p:nvSpPr>
        <p:spPr>
          <a:xfrm>
            <a:off x="6096000" y="4772722"/>
            <a:ext cx="5840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Den ene lodrette streg betyder ”numerisk værdi” den </a:t>
            </a:r>
          </a:p>
          <a:p>
            <a:r>
              <a:rPr lang="da-DK" dirty="0"/>
              <a:t>anden er symbol for beregning af determinanten.</a:t>
            </a:r>
          </a:p>
        </p:txBody>
      </p:sp>
    </p:spTree>
    <p:extLst>
      <p:ext uri="{BB962C8B-B14F-4D97-AF65-F5344CB8AC3E}">
        <p14:creationId xmlns:p14="http://schemas.microsoft.com/office/powerpoint/2010/main" val="154004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0DC87-D948-4334-9D4D-C15DE0A46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4984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da-DK" sz="3600" dirty="0">
                <a:solidFill>
                  <a:schemeClr val="accent1">
                    <a:lumMod val="75000"/>
                  </a:schemeClr>
                </a:solidFill>
              </a:rPr>
              <a:t>Eksempel 3.20 ”Geometri i planen” s. 26</a:t>
            </a:r>
            <a:r>
              <a:rPr lang="da-DK" sz="3600" dirty="0"/>
              <a:t>. Typeopgave med: </a:t>
            </a:r>
            <a:r>
              <a:rPr lang="da-DK" altLang="da-DK" sz="2700" dirty="0">
                <a:latin typeface="Arial" panose="020B0604020202020204" pitchFamily="34" charset="0"/>
              </a:rPr>
              <a:t>Bestem </a:t>
            </a:r>
            <a:r>
              <a:rPr kumimoji="0" lang="da-DK" altLang="da-DK" sz="27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athJax_Math"/>
              </a:rPr>
              <a:t>t </a:t>
            </a:r>
            <a:r>
              <a:rPr lang="da-DK" altLang="da-DK" sz="2700" dirty="0">
                <a:latin typeface="Arial" panose="020B0604020202020204" pitchFamily="34" charset="0"/>
              </a:rPr>
              <a:t>så et areal udspændt af vektorer bliver som angivet.</a:t>
            </a:r>
            <a:r>
              <a:rPr lang="da-DK" altLang="da-DK" sz="2700" b="1" dirty="0">
                <a:latin typeface="Arial" panose="020B0604020202020204" pitchFamily="34" charset="0"/>
              </a:rPr>
              <a:t/>
            </a:r>
            <a:br>
              <a:rPr lang="da-DK" altLang="da-DK" sz="2700" b="1" dirty="0">
                <a:latin typeface="Arial" panose="020B0604020202020204" pitchFamily="34" charset="0"/>
              </a:rPr>
            </a:br>
            <a:endParaRPr lang="da-DK" sz="2700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4C36A6C-8EB5-4E67-B075-554386284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5790" y="1331134"/>
            <a:ext cx="5507663" cy="490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0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1E053-0AB7-4F46-B88C-565AB53E3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/>
              <a:t>Nedenstående formel kan man også få brug for (bevises ikke)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036AEB7-C2C5-4D91-A1FD-C3D9E3DCA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1936" y="1790487"/>
            <a:ext cx="6707597" cy="292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969C88-732C-4828-8DA7-7CE9759B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>
                <a:solidFill>
                  <a:schemeClr val="accent1">
                    <a:lumMod val="75000"/>
                  </a:schemeClr>
                </a:solidFill>
              </a:rPr>
              <a:t>Sammenhæng mellem areal (A) af et </a:t>
            </a:r>
            <a:r>
              <a:rPr lang="da-DK" sz="3600" dirty="0" err="1">
                <a:solidFill>
                  <a:schemeClr val="accent1">
                    <a:lumMod val="75000"/>
                  </a:schemeClr>
                </a:solidFill>
              </a:rPr>
              <a:t>parallellogram</a:t>
            </a:r>
            <a:r>
              <a:rPr lang="da-DK" sz="3600" dirty="0">
                <a:solidFill>
                  <a:schemeClr val="accent1">
                    <a:lumMod val="75000"/>
                  </a:schemeClr>
                </a:solidFill>
              </a:rPr>
              <a:t> og en trekants areal (T)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517D5BB-6DA4-43A3-895A-F22DF1160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2810" y="1690688"/>
            <a:ext cx="9696450" cy="37719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B4EA812E-43FF-4A67-A826-EBFC9EC9E3EE}"/>
              </a:ext>
            </a:extLst>
          </p:cNvPr>
          <p:cNvSpPr txBox="1"/>
          <p:nvPr/>
        </p:nvSpPr>
        <p:spPr>
          <a:xfrm>
            <a:off x="1226634" y="5820937"/>
            <a:ext cx="8711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Tegner man diagonalen i </a:t>
            </a:r>
            <a:r>
              <a:rPr lang="da-DK" dirty="0" err="1"/>
              <a:t>parallellogrammet</a:t>
            </a:r>
            <a:r>
              <a:rPr lang="da-DK" dirty="0"/>
              <a:t> ser man at så udspændes arealet af trekanten. </a:t>
            </a:r>
          </a:p>
          <a:p>
            <a:r>
              <a:rPr lang="da-DK" dirty="0"/>
              <a:t>Det bruger man til opgaveløsning for trekanter.</a:t>
            </a:r>
          </a:p>
        </p:txBody>
      </p:sp>
    </p:spTree>
    <p:extLst>
      <p:ext uri="{BB962C8B-B14F-4D97-AF65-F5344CB8AC3E}">
        <p14:creationId xmlns:p14="http://schemas.microsoft.com/office/powerpoint/2010/main" val="412648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FE443-2203-4724-8E48-F02083F28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9315"/>
          </a:xfrm>
        </p:spPr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Nyttige film om areal og determinant: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C1DEC0-E0D8-4F15-B01A-87E4FAAD4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472"/>
            <a:ext cx="10515600" cy="4686491"/>
          </a:xfrm>
        </p:spPr>
        <p:txBody>
          <a:bodyPr>
            <a:normAutofit lnSpcReduction="10000"/>
          </a:bodyPr>
          <a:lstStyle/>
          <a:p>
            <a:r>
              <a:rPr lang="da-DK" dirty="0" smtClean="0"/>
              <a:t>Se evt. igen d</a:t>
            </a:r>
            <a:r>
              <a:rPr lang="da-DK" dirty="0" smtClean="0"/>
              <a:t>en </a:t>
            </a:r>
            <a:r>
              <a:rPr lang="da-DK" dirty="0"/>
              <a:t>lille </a:t>
            </a:r>
            <a:r>
              <a:rPr lang="da-DK" dirty="0" smtClean="0"/>
              <a:t>film vi så til start, </a:t>
            </a:r>
            <a:r>
              <a:rPr lang="da-DK" dirty="0"/>
              <a:t>der anvender begrebet areal af et parallelogram</a:t>
            </a:r>
            <a:r>
              <a:rPr lang="da-DK" dirty="0" smtClean="0"/>
              <a:t>. </a:t>
            </a:r>
            <a:endParaRPr lang="da-DK" dirty="0"/>
          </a:p>
          <a:p>
            <a:r>
              <a:rPr lang="da-DK" u="sng" dirty="0">
                <a:hlinkClick r:id="rId2"/>
              </a:rPr>
              <a:t>https://www.youtube.com/watch?v=zv6zalb_33Q</a:t>
            </a:r>
            <a:endParaRPr lang="da-DK" u="sng" dirty="0"/>
          </a:p>
          <a:p>
            <a:r>
              <a:rPr lang="da-DK" u="sng" dirty="0"/>
              <a:t>Lav bagefter opgaveark:</a:t>
            </a:r>
          </a:p>
          <a:p>
            <a:r>
              <a:rPr lang="da-DK" dirty="0"/>
              <a:t>1) Plangeometri areal udspændt af vektorer nr. 1-4</a:t>
            </a:r>
          </a:p>
          <a:p>
            <a:r>
              <a:rPr lang="da-DK" dirty="0"/>
              <a:t>2) Plan </a:t>
            </a:r>
            <a:r>
              <a:rPr lang="da-DK" dirty="0" err="1"/>
              <a:t>arealt</a:t>
            </a:r>
            <a:r>
              <a:rPr lang="da-DK" dirty="0"/>
              <a:t> side 1 nr. 1-2.</a:t>
            </a:r>
          </a:p>
          <a:p>
            <a:r>
              <a:rPr lang="da-DK" dirty="0" smtClean="0"/>
              <a:t>Til </a:t>
            </a:r>
            <a:r>
              <a:rPr lang="da-DK" dirty="0"/>
              <a:t>de hurtige er endnu en film (se fra 3.42-5:46 ) (0-3:42 er beviset = ekstra)</a:t>
            </a:r>
          </a:p>
          <a:p>
            <a:r>
              <a:rPr lang="da-DK" u="sng" dirty="0">
                <a:hlinkClick r:id="rId3"/>
              </a:rPr>
              <a:t>https://www.youtube.com/watch?v=tnT2OzaNOvg</a:t>
            </a:r>
            <a:endParaRPr lang="da-DK" dirty="0"/>
          </a:p>
          <a:p>
            <a:r>
              <a:rPr lang="da-DK" dirty="0"/>
              <a:t>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73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289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MathJax_Math</vt:lpstr>
      <vt:lpstr>Office-tema</vt:lpstr>
      <vt:lpstr>Parallelle vektorer og areal af parallelogram. Hvad ved vi fra noterne ”Geometri i planen” s. 25</vt:lpstr>
      <vt:lpstr>Film om beregning af arealet af et parallelogram</vt:lpstr>
      <vt:lpstr>Eksempel 3.19 ”Geometri i planen” s. 25. Standardopgave.</vt:lpstr>
      <vt:lpstr>Eksempel 3.20 ”Geometri i planen” s. 26. Typeopgave med: Bestem t så et areal udspændt af vektorer bliver som angivet. </vt:lpstr>
      <vt:lpstr>Nedenstående formel kan man også få brug for (bevises ikke)</vt:lpstr>
      <vt:lpstr>Sammenhæng mellem areal (A) af et parallellogram og en trekants areal (T)</vt:lpstr>
      <vt:lpstr>Nyttige film om areal og determinant: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Parallelle vektorer og areal af parallelogram</dc:title>
  <dc:creator>hanne.busk@gmail.com</dc:creator>
  <cp:lastModifiedBy>Hanne Busk</cp:lastModifiedBy>
  <cp:revision>15</cp:revision>
  <dcterms:created xsi:type="dcterms:W3CDTF">2020-02-05T21:39:46Z</dcterms:created>
  <dcterms:modified xsi:type="dcterms:W3CDTF">2022-02-10T16:04:49Z</dcterms:modified>
</cp:coreProperties>
</file>