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8" r:id="rId4"/>
    <p:sldId id="259" r:id="rId5"/>
    <p:sldId id="260" r:id="rId6"/>
    <p:sldId id="261" r:id="rId7"/>
    <p:sldId id="262" r:id="rId8"/>
    <p:sldId id="263" r:id="rId9"/>
    <p:sldId id="269" r:id="rId10"/>
    <p:sldId id="266" r:id="rId11"/>
    <p:sldId id="264" r:id="rId12"/>
    <p:sldId id="267" r:id="rId13"/>
    <p:sldId id="265" r:id="rId14"/>
    <p:sldId id="268" r:id="rId15"/>
    <p:sldId id="270" r:id="rId16"/>
    <p:sldId id="273" r:id="rId17"/>
    <p:sldId id="274" r:id="rId18"/>
    <p:sldId id="271" r:id="rId19"/>
    <p:sldId id="272"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5" d="100"/>
          <a:sy n="75" d="100"/>
        </p:scale>
        <p:origin x="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3B8FBB-B4D4-5921-D244-2B3F70158AB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FA02ED0-B17C-EA1D-7C38-100A08C8D0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780E4FE-9B60-8DC0-36C6-D3CF936E0C9E}"/>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5" name="Pladsholder til sidefod 4">
            <a:extLst>
              <a:ext uri="{FF2B5EF4-FFF2-40B4-BE49-F238E27FC236}">
                <a16:creationId xmlns:a16="http://schemas.microsoft.com/office/drawing/2014/main" id="{4268E791-540C-2383-791F-853F8C47F8F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F9C43B0-21A9-96C2-8728-19C4963B1094}"/>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3527034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070DD3-D5D2-5FCE-658F-E459880164F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6F04E59-4E8B-7A0B-E02C-362B640B6D5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72E0869-D8EE-D9E6-E640-E7D3912E08A2}"/>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5" name="Pladsholder til sidefod 4">
            <a:extLst>
              <a:ext uri="{FF2B5EF4-FFF2-40B4-BE49-F238E27FC236}">
                <a16:creationId xmlns:a16="http://schemas.microsoft.com/office/drawing/2014/main" id="{61D9E9C5-D3C7-258F-78B2-5F1051A68F0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BFC0A58-5D6D-281C-8042-3FCAC90F8FF8}"/>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293796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65558-2D1E-CD01-99B6-8F7D54990586}"/>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EC10369-DAE2-2B17-25FA-42169E3BDD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3375DD1-417A-20D4-729F-498BCAB0F193}"/>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5" name="Pladsholder til sidefod 4">
            <a:extLst>
              <a:ext uri="{FF2B5EF4-FFF2-40B4-BE49-F238E27FC236}">
                <a16:creationId xmlns:a16="http://schemas.microsoft.com/office/drawing/2014/main" id="{86D4E0C6-D598-EB0F-AF01-F79EBFE8551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6B16CED-566E-62CA-B989-8F5B5505C815}"/>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605024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B8788-ABF6-6EE6-83C2-7BA48A16E6A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B622437-BFEF-8ED2-9B24-1178E992574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48C3CF15-AE5D-BBF0-8DD0-609365BD6FB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ACE89B8-397D-569F-6CD2-9966CC73994A}"/>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6" name="Pladsholder til sidefod 5">
            <a:extLst>
              <a:ext uri="{FF2B5EF4-FFF2-40B4-BE49-F238E27FC236}">
                <a16:creationId xmlns:a16="http://schemas.microsoft.com/office/drawing/2014/main" id="{23FD8813-5B0A-97E2-CA78-5A7039B8C88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4D6EA9F-A85E-7F80-3F36-518C512923B1}"/>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106340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7C5F8-A9DF-99AA-022D-92CC2F10476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33F2A6A-39B5-E550-E231-58BF535E6D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D633404-F4F0-A723-54C8-97E581E88B1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EFAD8AE-E792-4026-0483-134D6C8DA5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0129D65-F4A7-F829-5B69-8940CE339A3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6EF55B3-7016-34F9-2CB4-A522CF2DF938}"/>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8" name="Pladsholder til sidefod 7">
            <a:extLst>
              <a:ext uri="{FF2B5EF4-FFF2-40B4-BE49-F238E27FC236}">
                <a16:creationId xmlns:a16="http://schemas.microsoft.com/office/drawing/2014/main" id="{00078080-2F1E-5075-3EFC-19B36E7523D7}"/>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75841B74-3A2D-F46E-633B-14794404989E}"/>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2489533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5F63AC-8034-916C-A541-43BB655908F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9DC877B-40FC-98E9-FF12-FD6C51AF12AC}"/>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4" name="Pladsholder til sidefod 3">
            <a:extLst>
              <a:ext uri="{FF2B5EF4-FFF2-40B4-BE49-F238E27FC236}">
                <a16:creationId xmlns:a16="http://schemas.microsoft.com/office/drawing/2014/main" id="{16EA16C8-1F8E-873E-1B30-912E5928A3A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A290900-4E09-A620-2205-3C8AD0075B00}"/>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2713493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7A61392-3EC3-438B-43DD-740BC41739A2}"/>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3" name="Pladsholder til sidefod 2">
            <a:extLst>
              <a:ext uri="{FF2B5EF4-FFF2-40B4-BE49-F238E27FC236}">
                <a16:creationId xmlns:a16="http://schemas.microsoft.com/office/drawing/2014/main" id="{EB6DBB26-FCD9-BF0A-ADDC-781B06E48CF7}"/>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365EAD8-6CAC-A093-D70E-2F5B53D836EA}"/>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501440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EEDF86-1234-4DA6-2C06-CEE0B4CF130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8BB21D9-276D-1616-D479-AE792F3B31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AA75C00-991D-8B3D-207C-300F5BC05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6AA3528-8E55-397F-9C55-08C58D64D0FB}"/>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6" name="Pladsholder til sidefod 5">
            <a:extLst>
              <a:ext uri="{FF2B5EF4-FFF2-40B4-BE49-F238E27FC236}">
                <a16:creationId xmlns:a16="http://schemas.microsoft.com/office/drawing/2014/main" id="{55CB88F9-4383-909B-E874-0ABFBF93214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7E3C653-FCDF-83F3-CCEB-F277B1549FEA}"/>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3526875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C4DA30-B576-EC5C-A915-4CA11E53EF7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5BC4090-5939-C475-A172-87417A07DC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1846BE1-8BB3-6E1F-22C5-93554999C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1CD182D-57D1-8676-3639-802A73B2FDD3}"/>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6" name="Pladsholder til sidefod 5">
            <a:extLst>
              <a:ext uri="{FF2B5EF4-FFF2-40B4-BE49-F238E27FC236}">
                <a16:creationId xmlns:a16="http://schemas.microsoft.com/office/drawing/2014/main" id="{EBC04D2A-EBFB-81FA-95E0-DAE7C349952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4EFDD23-0B13-10E1-9BD2-516C5A6BAAC4}"/>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2483719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28E4A-44A4-A22E-2AFE-424A41F2A7B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8FD7BE8-E968-6F0A-D9E6-7DE5BDD5BA9E}"/>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BA2759-1E67-C7B5-FD61-2010E7318CF2}"/>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5" name="Pladsholder til sidefod 4">
            <a:extLst>
              <a:ext uri="{FF2B5EF4-FFF2-40B4-BE49-F238E27FC236}">
                <a16:creationId xmlns:a16="http://schemas.microsoft.com/office/drawing/2014/main" id="{6AEA51B4-1DEB-0FA6-8253-A743FCF2B7B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6FF282E-8066-0E3A-FFF2-6AAA6343A3F2}"/>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2452520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FCF8BBE-E439-D517-09AB-9A7E9EC98DA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3549E34-CE29-156D-7589-8C3575B9F67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7671C17-C97D-F188-7534-825C75831A5D}"/>
              </a:ext>
            </a:extLst>
          </p:cNvPr>
          <p:cNvSpPr>
            <a:spLocks noGrp="1"/>
          </p:cNvSpPr>
          <p:nvPr>
            <p:ph type="dt" sz="half" idx="10"/>
          </p:nvPr>
        </p:nvSpPr>
        <p:spPr/>
        <p:txBody>
          <a:bodyPr/>
          <a:lstStyle/>
          <a:p>
            <a:fld id="{AB4354D6-CB2F-4C83-9ED8-33D198D63B3F}" type="datetimeFigureOut">
              <a:rPr lang="da-DK" smtClean="0"/>
              <a:t>04-02-2025</a:t>
            </a:fld>
            <a:endParaRPr lang="da-DK"/>
          </a:p>
        </p:txBody>
      </p:sp>
      <p:sp>
        <p:nvSpPr>
          <p:cNvPr id="5" name="Pladsholder til sidefod 4">
            <a:extLst>
              <a:ext uri="{FF2B5EF4-FFF2-40B4-BE49-F238E27FC236}">
                <a16:creationId xmlns:a16="http://schemas.microsoft.com/office/drawing/2014/main" id="{612EBAD7-7CF5-CD6D-3180-4D4C3A47B31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1F2E69A-EE7D-7E0D-9310-69CAC70536C8}"/>
              </a:ext>
            </a:extLst>
          </p:cNvPr>
          <p:cNvSpPr>
            <a:spLocks noGrp="1"/>
          </p:cNvSpPr>
          <p:nvPr>
            <p:ph type="sldNum" sz="quarter" idx="12"/>
          </p:nvPr>
        </p:nvSpPr>
        <p:spPr/>
        <p:txBody>
          <a:bodyPr/>
          <a:lstStyle/>
          <a:p>
            <a:fld id="{902436A5-7A5E-43B1-8A81-05F6F3A49DCA}" type="slidenum">
              <a:rPr lang="da-DK" smtClean="0"/>
              <a:t>‹nr.›</a:t>
            </a:fld>
            <a:endParaRPr lang="da-DK"/>
          </a:p>
        </p:txBody>
      </p:sp>
    </p:spTree>
    <p:extLst>
      <p:ext uri="{BB962C8B-B14F-4D97-AF65-F5344CB8AC3E}">
        <p14:creationId xmlns:p14="http://schemas.microsoft.com/office/powerpoint/2010/main" val="2552783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A36D8EF-C393-D6C2-B687-EEB2E6795213}"/>
              </a:ext>
            </a:extLst>
          </p:cNvPr>
          <p:cNvSpPr>
            <a:spLocks noGrp="1"/>
          </p:cNvSpPr>
          <p:nvPr>
            <p:ph type="dt" sz="half" idx="10"/>
          </p:nvPr>
        </p:nvSpPr>
        <p:spPr/>
        <p:txBody>
          <a:bodyPr/>
          <a:lstStyle/>
          <a:p>
            <a:fld id="{81792659-E91E-49CF-AE88-55D06E51A274}" type="datetimeFigureOut">
              <a:rPr lang="da-DK" smtClean="0"/>
              <a:t>04-02-2025</a:t>
            </a:fld>
            <a:endParaRPr lang="da-DK"/>
          </a:p>
        </p:txBody>
      </p:sp>
      <p:sp>
        <p:nvSpPr>
          <p:cNvPr id="3" name="Pladsholder til sidefod 2">
            <a:extLst>
              <a:ext uri="{FF2B5EF4-FFF2-40B4-BE49-F238E27FC236}">
                <a16:creationId xmlns:a16="http://schemas.microsoft.com/office/drawing/2014/main" id="{1E3711A5-9DEA-C430-031C-DD7A83D0CC99}"/>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2C57898-CEBE-E9AE-FE7C-AC6F73CA4798}"/>
              </a:ext>
            </a:extLst>
          </p:cNvPr>
          <p:cNvSpPr>
            <a:spLocks noGrp="1"/>
          </p:cNvSpPr>
          <p:nvPr>
            <p:ph type="sldNum" sz="quarter" idx="12"/>
          </p:nvPr>
        </p:nvSpPr>
        <p:spPr/>
        <p:txBody>
          <a:bodyPr/>
          <a:lstStyle/>
          <a:p>
            <a:fld id="{45F39E16-44D3-4BDD-938E-B9AFD4007050}" type="slidenum">
              <a:rPr lang="da-DK" smtClean="0"/>
              <a:t>‹nr.›</a:t>
            </a:fld>
            <a:endParaRPr lang="da-DK"/>
          </a:p>
        </p:txBody>
      </p:sp>
    </p:spTree>
    <p:extLst>
      <p:ext uri="{BB962C8B-B14F-4D97-AF65-F5344CB8AC3E}">
        <p14:creationId xmlns:p14="http://schemas.microsoft.com/office/powerpoint/2010/main" val="185785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F2F8C95-E73E-36BA-5917-C0F0FCC3A6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4011146-1200-C17A-83B4-19B2C6CCDC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CC89A5B-D103-1038-1FD4-8BEF18DB3C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4354D6-CB2F-4C83-9ED8-33D198D63B3F}" type="datetimeFigureOut">
              <a:rPr lang="da-DK" smtClean="0"/>
              <a:t>04-02-2025</a:t>
            </a:fld>
            <a:endParaRPr lang="da-DK"/>
          </a:p>
        </p:txBody>
      </p:sp>
      <p:sp>
        <p:nvSpPr>
          <p:cNvPr id="5" name="Pladsholder til sidefod 4">
            <a:extLst>
              <a:ext uri="{FF2B5EF4-FFF2-40B4-BE49-F238E27FC236}">
                <a16:creationId xmlns:a16="http://schemas.microsoft.com/office/drawing/2014/main" id="{F3626F02-0083-4FCD-092E-6E374948DF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1F04DBD0-9156-5892-7139-923001AE85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2436A5-7A5E-43B1-8A81-05F6F3A49DCA}" type="slidenum">
              <a:rPr lang="da-DK" smtClean="0"/>
              <a:t>‹nr.›</a:t>
            </a:fld>
            <a:endParaRPr lang="da-DK"/>
          </a:p>
        </p:txBody>
      </p:sp>
    </p:spTree>
    <p:extLst>
      <p:ext uri="{BB962C8B-B14F-4D97-AF65-F5344CB8AC3E}">
        <p14:creationId xmlns:p14="http://schemas.microsoft.com/office/powerpoint/2010/main" val="1694003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A7CB87E-9879-6A04-1324-43DC39227C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55517E6-090B-BD61-490E-87091D01C7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8F47F35-2EFF-BE2F-D3CB-685CA4189F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792659-E91E-49CF-AE88-55D06E51A274}" type="datetimeFigureOut">
              <a:rPr lang="da-DK" smtClean="0"/>
              <a:t>04-02-2025</a:t>
            </a:fld>
            <a:endParaRPr lang="da-DK"/>
          </a:p>
        </p:txBody>
      </p:sp>
      <p:sp>
        <p:nvSpPr>
          <p:cNvPr id="5" name="Pladsholder til sidefod 4">
            <a:extLst>
              <a:ext uri="{FF2B5EF4-FFF2-40B4-BE49-F238E27FC236}">
                <a16:creationId xmlns:a16="http://schemas.microsoft.com/office/drawing/2014/main" id="{8B30AC6A-6C3A-6DA1-8F8A-DE44274B87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C5951B0-A61E-EDA9-7AFD-02EDB93DB7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39E16-44D3-4BDD-938E-B9AFD4007050}" type="slidenum">
              <a:rPr lang="da-DK" smtClean="0"/>
              <a:t>‹nr.›</a:t>
            </a:fld>
            <a:endParaRPr lang="da-DK"/>
          </a:p>
        </p:txBody>
      </p:sp>
    </p:spTree>
    <p:extLst>
      <p:ext uri="{BB962C8B-B14F-4D97-AF65-F5344CB8AC3E}">
        <p14:creationId xmlns:p14="http://schemas.microsoft.com/office/powerpoint/2010/main" val="1161017461"/>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sundhed.dk/borger/patienthaandbogen/kvindesygdomme/sygdomme/seksuelle-tema/hvad-sker-der-ved-befrugtningen/"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_5OvgQW6FG4&amp;t=226s&amp;ab_channel=NucleusMedicalMedi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YWrgyHn0VSY&amp;ab_channel=BBCEarthScienc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10 vigtigste ting at vide om kunstig befrugtning - Etik.dk">
            <a:extLst>
              <a:ext uri="{FF2B5EF4-FFF2-40B4-BE49-F238E27FC236}">
                <a16:creationId xmlns:a16="http://schemas.microsoft.com/office/drawing/2014/main" id="{1831AC96-530B-5ED5-84A3-F22BFD0E9D2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r="1779" b="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4DA8CC9C-8E9D-0F39-85E0-3962787F0426}"/>
              </a:ext>
            </a:extLst>
          </p:cNvPr>
          <p:cNvSpPr>
            <a:spLocks noGrp="1"/>
          </p:cNvSpPr>
          <p:nvPr>
            <p:ph type="ctrTitle"/>
          </p:nvPr>
        </p:nvSpPr>
        <p:spPr>
          <a:xfrm>
            <a:off x="1524000" y="1122362"/>
            <a:ext cx="9144000" cy="2900518"/>
          </a:xfrm>
        </p:spPr>
        <p:txBody>
          <a:bodyPr>
            <a:normAutofit/>
          </a:bodyPr>
          <a:lstStyle/>
          <a:p>
            <a:r>
              <a:rPr lang="da-DK">
                <a:solidFill>
                  <a:srgbClr val="FFFFFF"/>
                </a:solidFill>
              </a:rPr>
              <a:t>Hvornår er et liv et liv?</a:t>
            </a:r>
          </a:p>
        </p:txBody>
      </p:sp>
      <p:sp>
        <p:nvSpPr>
          <p:cNvPr id="3" name="Undertitel 2">
            <a:extLst>
              <a:ext uri="{FF2B5EF4-FFF2-40B4-BE49-F238E27FC236}">
                <a16:creationId xmlns:a16="http://schemas.microsoft.com/office/drawing/2014/main" id="{E8F72B67-91BA-46C8-1D41-A91FF0ABA5BE}"/>
              </a:ext>
            </a:extLst>
          </p:cNvPr>
          <p:cNvSpPr>
            <a:spLocks noGrp="1"/>
          </p:cNvSpPr>
          <p:nvPr>
            <p:ph type="subTitle" idx="1"/>
          </p:nvPr>
        </p:nvSpPr>
        <p:spPr>
          <a:xfrm>
            <a:off x="1524000" y="4159404"/>
            <a:ext cx="9144000" cy="1098395"/>
          </a:xfrm>
        </p:spPr>
        <p:txBody>
          <a:bodyPr>
            <a:normAutofit/>
          </a:bodyPr>
          <a:lstStyle/>
          <a:p>
            <a:r>
              <a:rPr lang="da-DK" sz="1100">
                <a:solidFill>
                  <a:srgbClr val="FFFFFF"/>
                </a:solidFill>
              </a:rPr>
              <a:t>Befrugtning, abort, fosterdiagnostik og etiske dilemmaer</a:t>
            </a:r>
          </a:p>
          <a:p>
            <a:endParaRPr lang="da-DK" sz="1100">
              <a:solidFill>
                <a:srgbClr val="FFFFFF"/>
              </a:solidFill>
            </a:endParaRPr>
          </a:p>
          <a:p>
            <a:r>
              <a:rPr lang="da-DK" sz="1100">
                <a:solidFill>
                  <a:srgbClr val="FFFFFF"/>
                </a:solidFill>
              </a:rPr>
              <a:t>Viden er taget fra ”Biologi i Udvikling – 2. udgave”, </a:t>
            </a:r>
            <a:r>
              <a:rPr lang="da-DK" sz="1100">
                <a:solidFill>
                  <a:srgbClr val="FFFFFF"/>
                </a:solidFill>
                <a:hlinkClick r:id="rId3"/>
              </a:rPr>
              <a:t>https://www.sundhed.dk/borger/patienthaandbogen/kvindesygdomme/sygdomme/seksuelle-tema/hvad-sker-der-ved-befrugtningen/</a:t>
            </a:r>
            <a:r>
              <a:rPr lang="da-DK" sz="1100">
                <a:solidFill>
                  <a:srgbClr val="FFFFFF"/>
                </a:solidFill>
              </a:rPr>
              <a:t> og XX</a:t>
            </a:r>
          </a:p>
        </p:txBody>
      </p:sp>
    </p:spTree>
    <p:extLst>
      <p:ext uri="{BB962C8B-B14F-4D97-AF65-F5344CB8AC3E}">
        <p14:creationId xmlns:p14="http://schemas.microsoft.com/office/powerpoint/2010/main" val="300959022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E551C-822A-AC90-49AF-3625F7250653}"/>
              </a:ext>
            </a:extLst>
          </p:cNvPr>
          <p:cNvSpPr>
            <a:spLocks noGrp="1"/>
          </p:cNvSpPr>
          <p:nvPr>
            <p:ph type="title"/>
          </p:nvPr>
        </p:nvSpPr>
        <p:spPr/>
        <p:txBody>
          <a:bodyPr/>
          <a:lstStyle/>
          <a:p>
            <a:r>
              <a:rPr lang="da-DK" dirty="0"/>
              <a:t>Diskussion i mindre grupper</a:t>
            </a:r>
          </a:p>
        </p:txBody>
      </p:sp>
      <p:sp>
        <p:nvSpPr>
          <p:cNvPr id="3" name="Pladsholder til indhold 2">
            <a:extLst>
              <a:ext uri="{FF2B5EF4-FFF2-40B4-BE49-F238E27FC236}">
                <a16:creationId xmlns:a16="http://schemas.microsoft.com/office/drawing/2014/main" id="{80456929-AE56-50F4-165A-6428E7226F05}"/>
              </a:ext>
            </a:extLst>
          </p:cNvPr>
          <p:cNvSpPr>
            <a:spLocks noGrp="1"/>
          </p:cNvSpPr>
          <p:nvPr>
            <p:ph idx="1"/>
          </p:nvPr>
        </p:nvSpPr>
        <p:spPr/>
        <p:txBody>
          <a:bodyPr>
            <a:normAutofit fontScale="92500" lnSpcReduction="10000"/>
          </a:bodyPr>
          <a:lstStyle/>
          <a:p>
            <a:r>
              <a:rPr lang="da-DK" dirty="0"/>
              <a:t>Find sammen med et par stykker og diskutér følgende spørgsmål: </a:t>
            </a:r>
          </a:p>
          <a:p>
            <a:pPr lvl="1"/>
            <a:r>
              <a:rPr lang="da-DK" dirty="0"/>
              <a:t>Hvornår er et liv et liv? </a:t>
            </a:r>
          </a:p>
          <a:p>
            <a:pPr lvl="1"/>
            <a:r>
              <a:rPr lang="da-DK" dirty="0"/>
              <a:t>Hvad ville du/i gøre, hvis der viste sig noget på en evt. nakkefoldsscanning? </a:t>
            </a:r>
          </a:p>
          <a:p>
            <a:pPr lvl="1"/>
            <a:r>
              <a:rPr lang="da-DK" dirty="0"/>
              <a:t>Hvis I vidste I havde en arvelig sygdom (bærer) og jeres partner også var bærer af samme sygdom, ville I så få et barn? </a:t>
            </a:r>
          </a:p>
          <a:p>
            <a:pPr lvl="1"/>
            <a:r>
              <a:rPr lang="da-DK" dirty="0"/>
              <a:t>Er abort en menneskeret? </a:t>
            </a:r>
          </a:p>
          <a:p>
            <a:r>
              <a:rPr lang="da-DK" dirty="0"/>
              <a:t>Nogle af spørgsmålene er hypotetiske, mens andre er nogle, som I måske kan relatere til. </a:t>
            </a:r>
          </a:p>
          <a:p>
            <a:r>
              <a:rPr lang="da-DK" dirty="0"/>
              <a:t>Hvis man ikke har lyst til at svare på et eller flere af dem af personlige årsager, så er det helt i orden. </a:t>
            </a:r>
          </a:p>
          <a:p>
            <a:r>
              <a:rPr lang="da-DK" dirty="0"/>
              <a:t>Jeres diskussion må gerne inddrage andre etiske dilemmaer fx ønskebørn og designerbabyer. </a:t>
            </a:r>
          </a:p>
        </p:txBody>
      </p:sp>
    </p:spTree>
    <p:extLst>
      <p:ext uri="{BB962C8B-B14F-4D97-AF65-F5344CB8AC3E}">
        <p14:creationId xmlns:p14="http://schemas.microsoft.com/office/powerpoint/2010/main" val="3346979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F0D0C4-40D5-CEDF-72DD-1C7DC180038D}"/>
              </a:ext>
            </a:extLst>
          </p:cNvPr>
          <p:cNvSpPr>
            <a:spLocks noGrp="1"/>
          </p:cNvSpPr>
          <p:nvPr>
            <p:ph type="title"/>
          </p:nvPr>
        </p:nvSpPr>
        <p:spPr/>
        <p:txBody>
          <a:bodyPr/>
          <a:lstStyle/>
          <a:p>
            <a:r>
              <a:rPr lang="da-DK" dirty="0"/>
              <a:t>Befrugtningen af et </a:t>
            </a:r>
            <a:r>
              <a:rPr lang="da-DK"/>
              <a:t>æg  </a:t>
            </a:r>
            <a:endParaRPr lang="da-DK" dirty="0"/>
          </a:p>
        </p:txBody>
      </p:sp>
      <p:sp>
        <p:nvSpPr>
          <p:cNvPr id="3" name="Pladsholder til indhold 2">
            <a:extLst>
              <a:ext uri="{FF2B5EF4-FFF2-40B4-BE49-F238E27FC236}">
                <a16:creationId xmlns:a16="http://schemas.microsoft.com/office/drawing/2014/main" id="{9839FDEC-EA0E-CF8C-AE89-4FC8457A980C}"/>
              </a:ext>
            </a:extLst>
          </p:cNvPr>
          <p:cNvSpPr>
            <a:spLocks noGrp="1"/>
          </p:cNvSpPr>
          <p:nvPr>
            <p:ph idx="1"/>
          </p:nvPr>
        </p:nvSpPr>
        <p:spPr/>
        <p:txBody>
          <a:bodyPr>
            <a:normAutofit fontScale="92500" lnSpcReduction="10000"/>
          </a:bodyPr>
          <a:lstStyle/>
          <a:p>
            <a:r>
              <a:rPr lang="da-DK" dirty="0"/>
              <a:t>Når et æg skal befrugtes, så skal sædcellerne på en længere rejse fra testiklerne hos manden, via sædlederen og urinrøret ud i skeden hos kvinden. </a:t>
            </a:r>
          </a:p>
          <a:p>
            <a:r>
              <a:rPr lang="da-DK" dirty="0"/>
              <a:t>Her frigives sædcellerne, hvorefter de svømmer mod livmoderen, igennem livmoderkanalen og ud i æggelederne. </a:t>
            </a:r>
          </a:p>
          <a:p>
            <a:r>
              <a:rPr lang="da-DK" dirty="0"/>
              <a:t>Det er ude i æggelederne, at sædcellerne vil opdage om de har taget den rigtige æggeleder. Hvis de har taget den korrekte, så vil de møde et æg (hvis de ikke er døde undervejs). </a:t>
            </a:r>
          </a:p>
          <a:p>
            <a:r>
              <a:rPr lang="da-DK" dirty="0"/>
              <a:t>Når én af sædcellerne (kaldet spermierne) er trængt ind i ægget, så er befrugtningen sket. Det betyder, at der udløses en kemisk reaktion i æggets omgivende hinde, som sørger for at resten af sædcellerne ikke kan trænge ind. Disse dør hurtigt. </a:t>
            </a:r>
          </a:p>
        </p:txBody>
      </p:sp>
    </p:spTree>
    <p:extLst>
      <p:ext uri="{BB962C8B-B14F-4D97-AF65-F5344CB8AC3E}">
        <p14:creationId xmlns:p14="http://schemas.microsoft.com/office/powerpoint/2010/main" val="605609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undefined">
            <a:extLst>
              <a:ext uri="{FF2B5EF4-FFF2-40B4-BE49-F238E27FC236}">
                <a16:creationId xmlns:a16="http://schemas.microsoft.com/office/drawing/2014/main" id="{8B971AF3-D0EC-01A6-9A49-434754949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0688" y="0"/>
            <a:ext cx="3730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04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1F2A4F-9322-47B6-B158-4A52745EEB16}"/>
              </a:ext>
            </a:extLst>
          </p:cNvPr>
          <p:cNvSpPr>
            <a:spLocks noGrp="1"/>
          </p:cNvSpPr>
          <p:nvPr>
            <p:ph type="title"/>
          </p:nvPr>
        </p:nvSpPr>
        <p:spPr/>
        <p:txBody>
          <a:bodyPr/>
          <a:lstStyle/>
          <a:p>
            <a:r>
              <a:rPr lang="da-DK" dirty="0"/>
              <a:t>Befrugtningen af et æg</a:t>
            </a:r>
          </a:p>
        </p:txBody>
      </p:sp>
      <p:sp>
        <p:nvSpPr>
          <p:cNvPr id="3" name="Pladsholder til indhold 2">
            <a:extLst>
              <a:ext uri="{FF2B5EF4-FFF2-40B4-BE49-F238E27FC236}">
                <a16:creationId xmlns:a16="http://schemas.microsoft.com/office/drawing/2014/main" id="{FC1A6647-04B2-658E-44A1-2F5C924D347A}"/>
              </a:ext>
            </a:extLst>
          </p:cNvPr>
          <p:cNvSpPr>
            <a:spLocks noGrp="1"/>
          </p:cNvSpPr>
          <p:nvPr>
            <p:ph idx="1"/>
          </p:nvPr>
        </p:nvSpPr>
        <p:spPr/>
        <p:txBody>
          <a:bodyPr/>
          <a:lstStyle/>
          <a:p>
            <a:r>
              <a:rPr lang="da-DK" dirty="0"/>
              <a:t>Et æg er normalt befrugtningsdygtigt i ca. 1 døgn efter ægløsning og det her i dette tidsrum, at en sædcelle skal finde ægget i æggelederens første tredjedel. </a:t>
            </a:r>
          </a:p>
          <a:p>
            <a:r>
              <a:rPr lang="da-DK" dirty="0"/>
              <a:t>Det befrugtede æg kaldes en</a:t>
            </a:r>
            <a:r>
              <a:rPr lang="da-DK" b="1" dirty="0">
                <a:highlight>
                  <a:srgbClr val="FFFF00"/>
                </a:highlight>
              </a:rPr>
              <a:t> zygote </a:t>
            </a:r>
            <a:r>
              <a:rPr lang="da-DK" dirty="0"/>
              <a:t>– altså den første celle i begyndelsen til et nyt individ. </a:t>
            </a:r>
          </a:p>
          <a:p>
            <a:r>
              <a:rPr lang="da-DK" dirty="0"/>
              <a:t>Indenfor 1 døgn begynder cellen at dele sig og bevæge sig mod livmoderen (tager 2-7 døgn) og i denne periode deler cellen sig ved mitose (genetisk ens celler) </a:t>
            </a:r>
          </a:p>
          <a:p>
            <a:endParaRPr lang="da-DK" dirty="0"/>
          </a:p>
        </p:txBody>
      </p:sp>
    </p:spTree>
    <p:extLst>
      <p:ext uri="{BB962C8B-B14F-4D97-AF65-F5344CB8AC3E}">
        <p14:creationId xmlns:p14="http://schemas.microsoft.com/office/powerpoint/2010/main" val="1813430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201156-B0B9-63F4-CA51-92CC86F2B803}"/>
              </a:ext>
            </a:extLst>
          </p:cNvPr>
          <p:cNvSpPr>
            <a:spLocks noGrp="1"/>
          </p:cNvSpPr>
          <p:nvPr>
            <p:ph type="title"/>
          </p:nvPr>
        </p:nvSpPr>
        <p:spPr/>
        <p:txBody>
          <a:bodyPr/>
          <a:lstStyle/>
          <a:p>
            <a:r>
              <a:rPr lang="da-DK" dirty="0"/>
              <a:t>Cellerne i et befrugtet æg</a:t>
            </a:r>
          </a:p>
        </p:txBody>
      </p:sp>
      <p:sp>
        <p:nvSpPr>
          <p:cNvPr id="3" name="Pladsholder til indhold 2">
            <a:extLst>
              <a:ext uri="{FF2B5EF4-FFF2-40B4-BE49-F238E27FC236}">
                <a16:creationId xmlns:a16="http://schemas.microsoft.com/office/drawing/2014/main" id="{7B257CAE-A46D-F6AA-E35F-30AA1B8DFB45}"/>
              </a:ext>
            </a:extLst>
          </p:cNvPr>
          <p:cNvSpPr>
            <a:spLocks noGrp="1"/>
          </p:cNvSpPr>
          <p:nvPr>
            <p:ph idx="1"/>
          </p:nvPr>
        </p:nvSpPr>
        <p:spPr/>
        <p:txBody>
          <a:bodyPr/>
          <a:lstStyle/>
          <a:p>
            <a:r>
              <a:rPr lang="da-DK" dirty="0"/>
              <a:t>De første 16 celler i et befrugtet æg (zygote) kan blive til alle slags celler (blodceller, hudceller eller nerveceller) </a:t>
            </a:r>
          </a:p>
          <a:p>
            <a:pPr lvl="1"/>
            <a:r>
              <a:rPr lang="da-DK" dirty="0"/>
              <a:t>Dette kaldes også at cellerne er udifferentierede eller embryonale stamceller. </a:t>
            </a:r>
          </a:p>
          <a:p>
            <a:r>
              <a:rPr lang="da-DK" b="1" dirty="0" err="1">
                <a:highlight>
                  <a:srgbClr val="FFFF00"/>
                </a:highlight>
              </a:rPr>
              <a:t>Blastocyst</a:t>
            </a:r>
            <a:r>
              <a:rPr lang="da-DK" b="1" dirty="0">
                <a:highlight>
                  <a:srgbClr val="FFFF00"/>
                </a:highlight>
              </a:rPr>
              <a:t>: </a:t>
            </a:r>
            <a:r>
              <a:rPr lang="da-DK" dirty="0"/>
              <a:t>når cellerne har delt sig mange gange, så skabes der et hulrum fyldt med væske i midten. </a:t>
            </a:r>
          </a:p>
          <a:p>
            <a:pPr lvl="1"/>
            <a:r>
              <a:rPr lang="da-DK" dirty="0"/>
              <a:t>De inderste celler i en </a:t>
            </a:r>
            <a:r>
              <a:rPr lang="da-DK" dirty="0" err="1"/>
              <a:t>blastocyst</a:t>
            </a:r>
            <a:r>
              <a:rPr lang="da-DK" dirty="0"/>
              <a:t> vil udvikle sig til selve fosteret, mens de yderste celler bliver til moderkagen og fosterhinden. </a:t>
            </a:r>
          </a:p>
          <a:p>
            <a:pPr lvl="1"/>
            <a:endParaRPr lang="da-DK" dirty="0"/>
          </a:p>
        </p:txBody>
      </p:sp>
    </p:spTree>
    <p:extLst>
      <p:ext uri="{BB962C8B-B14F-4D97-AF65-F5344CB8AC3E}">
        <p14:creationId xmlns:p14="http://schemas.microsoft.com/office/powerpoint/2010/main" val="45573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6D9D1C-F0F3-2100-586C-7978299EC000}"/>
              </a:ext>
            </a:extLst>
          </p:cNvPr>
          <p:cNvSpPr>
            <a:spLocks noGrp="1"/>
          </p:cNvSpPr>
          <p:nvPr>
            <p:ph type="title"/>
          </p:nvPr>
        </p:nvSpPr>
        <p:spPr/>
        <p:txBody>
          <a:bodyPr/>
          <a:lstStyle/>
          <a:p>
            <a:r>
              <a:rPr lang="da-DK" dirty="0"/>
              <a:t>Implantation </a:t>
            </a:r>
          </a:p>
        </p:txBody>
      </p:sp>
      <p:sp>
        <p:nvSpPr>
          <p:cNvPr id="3" name="Pladsholder til indhold 2">
            <a:extLst>
              <a:ext uri="{FF2B5EF4-FFF2-40B4-BE49-F238E27FC236}">
                <a16:creationId xmlns:a16="http://schemas.microsoft.com/office/drawing/2014/main" id="{BD6C655A-871F-4633-78A4-EB4BA5946DD2}"/>
              </a:ext>
            </a:extLst>
          </p:cNvPr>
          <p:cNvSpPr>
            <a:spLocks noGrp="1"/>
          </p:cNvSpPr>
          <p:nvPr>
            <p:ph idx="1"/>
          </p:nvPr>
        </p:nvSpPr>
        <p:spPr/>
        <p:txBody>
          <a:bodyPr/>
          <a:lstStyle/>
          <a:p>
            <a:r>
              <a:rPr lang="da-DK" dirty="0"/>
              <a:t>Efter ca. 7 døgn og når </a:t>
            </a:r>
            <a:r>
              <a:rPr lang="da-DK" dirty="0" err="1"/>
              <a:t>blastocysten</a:t>
            </a:r>
            <a:r>
              <a:rPr lang="da-DK" dirty="0"/>
              <a:t> er kommet til livmoderen, så går der hul på den. </a:t>
            </a:r>
          </a:p>
          <a:p>
            <a:r>
              <a:rPr lang="da-DK" dirty="0"/>
              <a:t>Dernæst udskilles der en masse stoffer (enzymer), som hjælper til at nedbryde nogle af de celler, som findes i livmoderslimhinden = zygoten kan synke ned i livmoderslimhinden. </a:t>
            </a:r>
          </a:p>
          <a:p>
            <a:r>
              <a:rPr lang="da-DK" b="1" dirty="0">
                <a:highlight>
                  <a:srgbClr val="FFFF00"/>
                </a:highlight>
              </a:rPr>
              <a:t>Implantation: </a:t>
            </a:r>
            <a:r>
              <a:rPr lang="da-DK" dirty="0"/>
              <a:t>når zygoten er begravet i livmoderslimhinden og nye celler er vokser henover den. </a:t>
            </a:r>
          </a:p>
          <a:p>
            <a:pPr lvl="1"/>
            <a:r>
              <a:rPr lang="da-DK" dirty="0"/>
              <a:t>I den forbindelse dannes der af nogle af </a:t>
            </a:r>
            <a:r>
              <a:rPr lang="da-DK" dirty="0" err="1"/>
              <a:t>blastocystens</a:t>
            </a:r>
            <a:r>
              <a:rPr lang="da-DK" dirty="0"/>
              <a:t> celler en kontakt med kvindens blodsystem, så zygoten kan få næring. Dette område bliver til moderkagen. </a:t>
            </a:r>
          </a:p>
        </p:txBody>
      </p:sp>
    </p:spTree>
    <p:extLst>
      <p:ext uri="{BB962C8B-B14F-4D97-AF65-F5344CB8AC3E}">
        <p14:creationId xmlns:p14="http://schemas.microsoft.com/office/powerpoint/2010/main" val="3036087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FBDAE7-338C-B066-AE3A-EF41DE908D24}"/>
              </a:ext>
            </a:extLst>
          </p:cNvPr>
          <p:cNvSpPr>
            <a:spLocks noGrp="1"/>
          </p:cNvSpPr>
          <p:nvPr>
            <p:ph type="title"/>
          </p:nvPr>
        </p:nvSpPr>
        <p:spPr/>
        <p:txBody>
          <a:bodyPr/>
          <a:lstStyle/>
          <a:p>
            <a:r>
              <a:rPr lang="da-DK" dirty="0"/>
              <a:t>Video af en befrugtning</a:t>
            </a:r>
          </a:p>
        </p:txBody>
      </p:sp>
      <p:sp>
        <p:nvSpPr>
          <p:cNvPr id="3" name="Pladsholder til indhold 2">
            <a:extLst>
              <a:ext uri="{FF2B5EF4-FFF2-40B4-BE49-F238E27FC236}">
                <a16:creationId xmlns:a16="http://schemas.microsoft.com/office/drawing/2014/main" id="{206B41D5-83F7-294A-62FD-8978A9BE1C1F}"/>
              </a:ext>
            </a:extLst>
          </p:cNvPr>
          <p:cNvSpPr>
            <a:spLocks noGrp="1"/>
          </p:cNvSpPr>
          <p:nvPr>
            <p:ph idx="1"/>
          </p:nvPr>
        </p:nvSpPr>
        <p:spPr/>
        <p:txBody>
          <a:bodyPr/>
          <a:lstStyle/>
          <a:p>
            <a:r>
              <a:rPr lang="da-DK" dirty="0">
                <a:hlinkClick r:id="rId2"/>
              </a:rPr>
              <a:t>https://www.youtube.com/watch?v=_5OvgQW6FG4&amp;t=226s&amp;ab_channel=NucleusMedicalMedia</a:t>
            </a:r>
            <a:r>
              <a:rPr lang="da-DK" dirty="0"/>
              <a:t> </a:t>
            </a:r>
          </a:p>
        </p:txBody>
      </p:sp>
    </p:spTree>
    <p:extLst>
      <p:ext uri="{BB962C8B-B14F-4D97-AF65-F5344CB8AC3E}">
        <p14:creationId xmlns:p14="http://schemas.microsoft.com/office/powerpoint/2010/main" val="3059726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98EA5D-8E94-9344-C4DA-BACC71E7E2A0}"/>
              </a:ext>
            </a:extLst>
          </p:cNvPr>
          <p:cNvSpPr>
            <a:spLocks noGrp="1"/>
          </p:cNvSpPr>
          <p:nvPr>
            <p:ph type="title"/>
          </p:nvPr>
        </p:nvSpPr>
        <p:spPr/>
        <p:txBody>
          <a:bodyPr/>
          <a:lstStyle/>
          <a:p>
            <a:r>
              <a:rPr lang="da-DK" dirty="0"/>
              <a:t>Øvelse: Tegn på en livmoder</a:t>
            </a:r>
          </a:p>
        </p:txBody>
      </p:sp>
      <p:sp>
        <p:nvSpPr>
          <p:cNvPr id="3" name="Pladsholder til indhold 2">
            <a:extLst>
              <a:ext uri="{FF2B5EF4-FFF2-40B4-BE49-F238E27FC236}">
                <a16:creationId xmlns:a16="http://schemas.microsoft.com/office/drawing/2014/main" id="{CBFEA6DE-E206-A521-86D2-B4243F9BCC37}"/>
              </a:ext>
            </a:extLst>
          </p:cNvPr>
          <p:cNvSpPr>
            <a:spLocks noGrp="1"/>
          </p:cNvSpPr>
          <p:nvPr>
            <p:ph idx="1"/>
          </p:nvPr>
        </p:nvSpPr>
        <p:spPr/>
        <p:txBody>
          <a:bodyPr/>
          <a:lstStyle/>
          <a:p>
            <a:r>
              <a:rPr lang="da-DK" dirty="0"/>
              <a:t>I skal i mindre grupper tegne befrugtningens vej fra follikelstadie til implantationen i livmoderen. </a:t>
            </a:r>
          </a:p>
          <a:p>
            <a:r>
              <a:rPr lang="da-DK" dirty="0"/>
              <a:t>Det vil sige, at på jeres tegning skal være: </a:t>
            </a:r>
          </a:p>
          <a:p>
            <a:pPr lvl="1"/>
            <a:r>
              <a:rPr lang="da-DK" dirty="0"/>
              <a:t>Follikler i forskellige stadier. </a:t>
            </a:r>
          </a:p>
          <a:p>
            <a:pPr lvl="1"/>
            <a:r>
              <a:rPr lang="da-DK" dirty="0"/>
              <a:t>Det gule legeme. </a:t>
            </a:r>
          </a:p>
          <a:p>
            <a:pPr lvl="1"/>
            <a:r>
              <a:rPr lang="da-DK" dirty="0"/>
              <a:t>Mødet mellem ægcelle og sædcelle i den rigtige del af æggelederen. </a:t>
            </a:r>
          </a:p>
          <a:p>
            <a:pPr lvl="1"/>
            <a:r>
              <a:rPr lang="da-DK" dirty="0"/>
              <a:t>Zygotens deling på vej mod livmoderen samt hvornår den bliver til en </a:t>
            </a:r>
            <a:r>
              <a:rPr lang="da-DK" dirty="0" err="1"/>
              <a:t>blastocyst</a:t>
            </a:r>
            <a:r>
              <a:rPr lang="da-DK" dirty="0"/>
              <a:t>. </a:t>
            </a:r>
          </a:p>
          <a:p>
            <a:pPr lvl="1"/>
            <a:r>
              <a:rPr lang="da-DK" dirty="0"/>
              <a:t>Implantationen i livmoderslimhinden. </a:t>
            </a:r>
          </a:p>
          <a:p>
            <a:r>
              <a:rPr lang="da-DK" dirty="0"/>
              <a:t>Vi tegner fælles på tavlen som opsamling. </a:t>
            </a:r>
          </a:p>
        </p:txBody>
      </p:sp>
    </p:spTree>
    <p:extLst>
      <p:ext uri="{BB962C8B-B14F-4D97-AF65-F5344CB8AC3E}">
        <p14:creationId xmlns:p14="http://schemas.microsoft.com/office/powerpoint/2010/main" val="3403488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360CC9-D9FE-2A9C-223C-02B796C2EF79}"/>
              </a:ext>
            </a:extLst>
          </p:cNvPr>
          <p:cNvSpPr>
            <a:spLocks noGrp="1"/>
          </p:cNvSpPr>
          <p:nvPr>
            <p:ph type="title"/>
          </p:nvPr>
        </p:nvSpPr>
        <p:spPr/>
        <p:txBody>
          <a:bodyPr/>
          <a:lstStyle/>
          <a:p>
            <a:r>
              <a:rPr lang="da-DK" dirty="0"/>
              <a:t>Graviditet - hormoner</a:t>
            </a:r>
          </a:p>
        </p:txBody>
      </p:sp>
      <p:sp>
        <p:nvSpPr>
          <p:cNvPr id="3" name="Pladsholder til indhold 2">
            <a:extLst>
              <a:ext uri="{FF2B5EF4-FFF2-40B4-BE49-F238E27FC236}">
                <a16:creationId xmlns:a16="http://schemas.microsoft.com/office/drawing/2014/main" id="{6D40B9B1-EFE1-9073-AF16-451F45B5DBA2}"/>
              </a:ext>
            </a:extLst>
          </p:cNvPr>
          <p:cNvSpPr>
            <a:spLocks noGrp="1"/>
          </p:cNvSpPr>
          <p:nvPr>
            <p:ph idx="1"/>
          </p:nvPr>
        </p:nvSpPr>
        <p:spPr/>
        <p:txBody>
          <a:bodyPr>
            <a:normAutofit lnSpcReduction="10000"/>
          </a:bodyPr>
          <a:lstStyle/>
          <a:p>
            <a:r>
              <a:rPr lang="da-DK" dirty="0"/>
              <a:t>Når man skal teste om en kvinde er gravid, så tester man for hormonet HCG (Humant </a:t>
            </a:r>
            <a:r>
              <a:rPr lang="da-DK" dirty="0" err="1"/>
              <a:t>Chorion</a:t>
            </a:r>
            <a:r>
              <a:rPr lang="da-DK" dirty="0"/>
              <a:t> </a:t>
            </a:r>
            <a:r>
              <a:rPr lang="da-DK" dirty="0" err="1"/>
              <a:t>Gonadotropin</a:t>
            </a:r>
            <a:r>
              <a:rPr lang="da-DK" dirty="0"/>
              <a:t>) i urinen. </a:t>
            </a:r>
          </a:p>
          <a:p>
            <a:r>
              <a:rPr lang="da-DK" b="1" dirty="0"/>
              <a:t>HCG: </a:t>
            </a:r>
            <a:r>
              <a:rPr lang="da-DK" dirty="0"/>
              <a:t>Bliver allerede produceret, når zygoten er på vej mod livmoderen. </a:t>
            </a:r>
          </a:p>
          <a:p>
            <a:pPr lvl="1"/>
            <a:r>
              <a:rPr lang="da-DK" dirty="0"/>
              <a:t>Hormonet sørger for, at det gule legeme ikke går til grunde og dermed at man ikke får sin menstruation (den afstødte livmoderslimhinde) </a:t>
            </a:r>
          </a:p>
          <a:p>
            <a:pPr lvl="1"/>
            <a:r>
              <a:rPr lang="da-DK" dirty="0"/>
              <a:t>Koncentrationen af østrogen og progesteron forbliver dermed høj og livmoderslimhinden er klar til zygoten. </a:t>
            </a:r>
          </a:p>
          <a:p>
            <a:pPr lvl="1"/>
            <a:r>
              <a:rPr lang="da-DK" dirty="0"/>
              <a:t>Moderkagen bliver ved med at producere HCG, så slimhinden kan bevares. </a:t>
            </a:r>
          </a:p>
          <a:p>
            <a:r>
              <a:rPr lang="da-DK" dirty="0"/>
              <a:t>En graviditet varer fra befrugtning til fødsel ca. 270 dage, hvilket er ca. 38,5 uge. </a:t>
            </a:r>
          </a:p>
        </p:txBody>
      </p:sp>
    </p:spTree>
    <p:extLst>
      <p:ext uri="{BB962C8B-B14F-4D97-AF65-F5344CB8AC3E}">
        <p14:creationId xmlns:p14="http://schemas.microsoft.com/office/powerpoint/2010/main" val="955006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A5150C-AAE5-AF64-C51C-745077D3CDF1}"/>
              </a:ext>
            </a:extLst>
          </p:cNvPr>
          <p:cNvSpPr>
            <a:spLocks noGrp="1"/>
          </p:cNvSpPr>
          <p:nvPr>
            <p:ph type="title"/>
          </p:nvPr>
        </p:nvSpPr>
        <p:spPr/>
        <p:txBody>
          <a:bodyPr/>
          <a:lstStyle/>
          <a:p>
            <a:r>
              <a:rPr lang="da-DK" dirty="0"/>
              <a:t>Fosterudvikling:</a:t>
            </a:r>
          </a:p>
        </p:txBody>
      </p:sp>
      <p:sp>
        <p:nvSpPr>
          <p:cNvPr id="3" name="Pladsholder til indhold 2">
            <a:extLst>
              <a:ext uri="{FF2B5EF4-FFF2-40B4-BE49-F238E27FC236}">
                <a16:creationId xmlns:a16="http://schemas.microsoft.com/office/drawing/2014/main" id="{E1F21984-9C95-CA68-1844-8DE75995FF30}"/>
              </a:ext>
            </a:extLst>
          </p:cNvPr>
          <p:cNvSpPr>
            <a:spLocks noGrp="1"/>
          </p:cNvSpPr>
          <p:nvPr>
            <p:ph idx="1"/>
          </p:nvPr>
        </p:nvSpPr>
        <p:spPr/>
        <p:txBody>
          <a:bodyPr/>
          <a:lstStyle/>
          <a:p>
            <a:r>
              <a:rPr lang="da-DK" dirty="0"/>
              <a:t>Fra 6-8. graviditetsuge udvikler zygoten arme, ben, fingre, tæer, øjne, ører og næse. </a:t>
            </a:r>
          </a:p>
          <a:p>
            <a:pPr lvl="1"/>
            <a:r>
              <a:rPr lang="da-DK" dirty="0"/>
              <a:t>Når alt dette er udviklet til en vis grad, så kaldes zygoten for et foster. </a:t>
            </a:r>
          </a:p>
          <a:p>
            <a:pPr lvl="1"/>
            <a:r>
              <a:rPr lang="da-DK" dirty="0"/>
              <a:t>På det tidspunkt vejer det ca. 2 g. og måler 3 cm. </a:t>
            </a:r>
          </a:p>
          <a:p>
            <a:r>
              <a:rPr lang="da-DK" dirty="0"/>
              <a:t>Frem til og med 12. uge udvikler fosteret alle sine indre organer og derefter skal de vokse og modne. </a:t>
            </a:r>
          </a:p>
          <a:p>
            <a:r>
              <a:rPr lang="da-DK" dirty="0"/>
              <a:t>Ved 12. uge er abortgrænsen (endnu) i DK og her vejer fosteret 25 gram og er 9 cm lang (+/-) </a:t>
            </a:r>
          </a:p>
          <a:p>
            <a:endParaRPr lang="da-DK" dirty="0"/>
          </a:p>
        </p:txBody>
      </p:sp>
    </p:spTree>
    <p:extLst>
      <p:ext uri="{BB962C8B-B14F-4D97-AF65-F5344CB8AC3E}">
        <p14:creationId xmlns:p14="http://schemas.microsoft.com/office/powerpoint/2010/main" val="3710614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undefined">
            <a:extLst>
              <a:ext uri="{FF2B5EF4-FFF2-40B4-BE49-F238E27FC236}">
                <a16:creationId xmlns:a16="http://schemas.microsoft.com/office/drawing/2014/main" id="{B3020B3F-CDF4-4A5E-B61B-42C583B364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9350" y="0"/>
            <a:ext cx="4813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31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88621-F50C-F5C0-0BE9-BF87AE84F318}"/>
              </a:ext>
            </a:extLst>
          </p:cNvPr>
          <p:cNvSpPr>
            <a:spLocks noGrp="1"/>
          </p:cNvSpPr>
          <p:nvPr>
            <p:ph type="title"/>
          </p:nvPr>
        </p:nvSpPr>
        <p:spPr/>
        <p:txBody>
          <a:bodyPr/>
          <a:lstStyle/>
          <a:p>
            <a:r>
              <a:rPr lang="da-DK" dirty="0"/>
              <a:t>Hvornår er et foster levedygtigt?</a:t>
            </a:r>
          </a:p>
        </p:txBody>
      </p:sp>
      <p:sp>
        <p:nvSpPr>
          <p:cNvPr id="3" name="Pladsholder til indhold 2">
            <a:extLst>
              <a:ext uri="{FF2B5EF4-FFF2-40B4-BE49-F238E27FC236}">
                <a16:creationId xmlns:a16="http://schemas.microsoft.com/office/drawing/2014/main" id="{3370DE2B-9906-CEBC-E0B9-5C3D2610DC9E}"/>
              </a:ext>
            </a:extLst>
          </p:cNvPr>
          <p:cNvSpPr>
            <a:spLocks noGrp="1"/>
          </p:cNvSpPr>
          <p:nvPr>
            <p:ph idx="1"/>
          </p:nvPr>
        </p:nvSpPr>
        <p:spPr/>
        <p:txBody>
          <a:bodyPr/>
          <a:lstStyle/>
          <a:p>
            <a:r>
              <a:rPr lang="da-DK" dirty="0"/>
              <a:t>Ifølge sundhed. Dk (som administreres af Sundhedsstyrelsen), så er en for tidlig fødsel karakteriseret ved: </a:t>
            </a:r>
          </a:p>
          <a:p>
            <a:pPr lvl="1"/>
            <a:r>
              <a:rPr lang="da-DK" dirty="0"/>
              <a:t>Den skal finde sted efter 22 fulde svangerskabsuger (154 dage) og før 37 fulde uger (259 dage). </a:t>
            </a:r>
          </a:p>
          <a:p>
            <a:pPr lvl="1"/>
            <a:r>
              <a:rPr lang="da-DK" dirty="0"/>
              <a:t>Den nedre grænse for, hvornår et nyfødt barn er levedygtigt, angives at være ca. 24 uger eller ved en vægt på 500 g. </a:t>
            </a:r>
          </a:p>
          <a:p>
            <a:pPr lvl="1"/>
            <a:r>
              <a:rPr lang="da-DK" dirty="0"/>
              <a:t>Mere end 50% af børn med en fødselsvægt på mellem 750 og 1000 g (25-27 fulde uger) vil overleve. </a:t>
            </a:r>
          </a:p>
        </p:txBody>
      </p:sp>
    </p:spTree>
    <p:extLst>
      <p:ext uri="{BB962C8B-B14F-4D97-AF65-F5344CB8AC3E}">
        <p14:creationId xmlns:p14="http://schemas.microsoft.com/office/powerpoint/2010/main" val="1943879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90914-4808-F153-411C-47292C9ACB75}"/>
              </a:ext>
            </a:extLst>
          </p:cNvPr>
          <p:cNvSpPr>
            <a:spLocks noGrp="1"/>
          </p:cNvSpPr>
          <p:nvPr>
            <p:ph type="title"/>
          </p:nvPr>
        </p:nvSpPr>
        <p:spPr/>
        <p:txBody>
          <a:bodyPr/>
          <a:lstStyle/>
          <a:p>
            <a:r>
              <a:rPr lang="da-DK" dirty="0"/>
              <a:t>Kunstig befrugtning</a:t>
            </a:r>
          </a:p>
        </p:txBody>
      </p:sp>
      <p:sp>
        <p:nvSpPr>
          <p:cNvPr id="3" name="Pladsholder til indhold 2">
            <a:extLst>
              <a:ext uri="{FF2B5EF4-FFF2-40B4-BE49-F238E27FC236}">
                <a16:creationId xmlns:a16="http://schemas.microsoft.com/office/drawing/2014/main" id="{72352DFC-17B9-FE53-A9F8-499488560AD0}"/>
              </a:ext>
            </a:extLst>
          </p:cNvPr>
          <p:cNvSpPr>
            <a:spLocks noGrp="1"/>
          </p:cNvSpPr>
          <p:nvPr>
            <p:ph idx="1"/>
          </p:nvPr>
        </p:nvSpPr>
        <p:spPr/>
        <p:txBody>
          <a:bodyPr>
            <a:normAutofit fontScale="92500"/>
          </a:bodyPr>
          <a:lstStyle/>
          <a:p>
            <a:r>
              <a:rPr lang="da-DK" dirty="0"/>
              <a:t>Der er flere årsager til, at nogle par ikke kan blive gravide på den naturlige måde. Man kalder dette for ufrivillig barnløshed. </a:t>
            </a:r>
          </a:p>
          <a:p>
            <a:r>
              <a:rPr lang="da-DK" b="1" dirty="0"/>
              <a:t>Årsagerne er mange, men her er et par stykker: </a:t>
            </a:r>
          </a:p>
          <a:p>
            <a:pPr lvl="1"/>
            <a:r>
              <a:rPr lang="da-DK" dirty="0"/>
              <a:t>Alder – danske kvinder får i gennemsnit deres første barn i en alder af 29 år (for 30 år siden var det 24 år). Dette er risikabelt, da fertiliteten falder i takt med at alderen stiger. Det er hovedsageligt et problem for kvinden (mandens fertilitet falder først omkring 50 år) </a:t>
            </a:r>
          </a:p>
          <a:p>
            <a:pPr lvl="1"/>
            <a:r>
              <a:rPr lang="da-DK" dirty="0"/>
              <a:t>At æggelederen er lukket eller delvist lukket hos kvinder (også unge) og dermed kan det befrugtede æg ikke nå til livmoderen (skyldes ofte, at kvinden har været plaget af underlivsbetændelse som ung – ofte grundet klamydia)</a:t>
            </a:r>
          </a:p>
          <a:p>
            <a:pPr lvl="1"/>
            <a:r>
              <a:rPr lang="da-DK" dirty="0"/>
              <a:t>Nedsat sædkvalitet hos manden – for få og for dårlige sædceller. Kan skyldes hormonforstyrrende stoffer, fejl i generne der styrer sædcelleproduktionen mm. </a:t>
            </a:r>
          </a:p>
          <a:p>
            <a:pPr lvl="1"/>
            <a:endParaRPr lang="da-DK" dirty="0"/>
          </a:p>
        </p:txBody>
      </p:sp>
    </p:spTree>
    <p:extLst>
      <p:ext uri="{BB962C8B-B14F-4D97-AF65-F5344CB8AC3E}">
        <p14:creationId xmlns:p14="http://schemas.microsoft.com/office/powerpoint/2010/main" val="4146545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FDC12A-3099-B5DD-EA76-40D368218AB4}"/>
              </a:ext>
            </a:extLst>
          </p:cNvPr>
          <p:cNvSpPr>
            <a:spLocks noGrp="1"/>
          </p:cNvSpPr>
          <p:nvPr>
            <p:ph type="title"/>
          </p:nvPr>
        </p:nvSpPr>
        <p:spPr/>
        <p:txBody>
          <a:bodyPr/>
          <a:lstStyle/>
          <a:p>
            <a:r>
              <a:rPr lang="da-DK" dirty="0"/>
              <a:t>IVF – kunstig befrugtning </a:t>
            </a:r>
          </a:p>
        </p:txBody>
      </p:sp>
      <p:sp>
        <p:nvSpPr>
          <p:cNvPr id="3" name="Pladsholder til indhold 2">
            <a:extLst>
              <a:ext uri="{FF2B5EF4-FFF2-40B4-BE49-F238E27FC236}">
                <a16:creationId xmlns:a16="http://schemas.microsoft.com/office/drawing/2014/main" id="{E76DC712-5C5F-E1D4-C1CF-C2F202E3DB18}"/>
              </a:ext>
            </a:extLst>
          </p:cNvPr>
          <p:cNvSpPr>
            <a:spLocks noGrp="1"/>
          </p:cNvSpPr>
          <p:nvPr>
            <p:ph idx="1"/>
          </p:nvPr>
        </p:nvSpPr>
        <p:spPr/>
        <p:txBody>
          <a:bodyPr>
            <a:normAutofit fontScale="92500" lnSpcReduction="10000"/>
          </a:bodyPr>
          <a:lstStyle/>
          <a:p>
            <a:r>
              <a:rPr lang="da-DK" dirty="0"/>
              <a:t>Her udfører man befrugtningen i et glas (tidligere kendt som reagensglasmetoden). </a:t>
            </a:r>
          </a:p>
          <a:p>
            <a:r>
              <a:rPr lang="da-DK" b="1" dirty="0"/>
              <a:t>Der er 5 steps: </a:t>
            </a:r>
          </a:p>
          <a:p>
            <a:pPr marL="971550" lvl="1" indent="-514350">
              <a:buFont typeface="+mj-lt"/>
              <a:buAutoNum type="arabicPeriod"/>
            </a:pPr>
            <a:r>
              <a:rPr lang="da-DK" dirty="0"/>
              <a:t>Hormonbehandling – kvinden skal have en indsprøjtning med FSH. Der skal færdigmodnes ca. 8-12 æg. Når disse er store nok gives der et hormon, der nedsætter produktionen af LH, så der ikke kommer ægløsning. </a:t>
            </a:r>
          </a:p>
          <a:p>
            <a:pPr marL="971550" lvl="1" indent="-514350">
              <a:buFont typeface="+mj-lt"/>
              <a:buAutoNum type="arabicPeriod"/>
            </a:pPr>
            <a:r>
              <a:rPr lang="da-DK" dirty="0" err="1"/>
              <a:t>Ægudtagning</a:t>
            </a:r>
            <a:r>
              <a:rPr lang="da-DK" dirty="0"/>
              <a:t> – æggene tages ud med en lille kanyle, som føres ind i skeden og videre ind i æggestokken. </a:t>
            </a:r>
          </a:p>
          <a:p>
            <a:pPr marL="971550" lvl="1" indent="-514350">
              <a:buFont typeface="+mj-lt"/>
              <a:buAutoNum type="arabicPeriod"/>
            </a:pPr>
            <a:r>
              <a:rPr lang="da-DK" dirty="0"/>
              <a:t>Befrugtning og dyrkning – ægget befrugtes af sædcellen i en petriskål og dyrkes derefter. </a:t>
            </a:r>
          </a:p>
          <a:p>
            <a:pPr marL="971550" lvl="1" indent="-514350">
              <a:buFont typeface="+mj-lt"/>
              <a:buAutoNum type="arabicPeriod"/>
            </a:pPr>
            <a:r>
              <a:rPr lang="da-DK" dirty="0"/>
              <a:t>Celledelinger – ægget deler sig – ca. 40% af æggene går tabt her. </a:t>
            </a:r>
          </a:p>
          <a:p>
            <a:pPr marL="971550" lvl="1" indent="-514350">
              <a:buFont typeface="+mj-lt"/>
              <a:buAutoNum type="arabicPeriod"/>
            </a:pPr>
            <a:r>
              <a:rPr lang="da-DK" dirty="0"/>
              <a:t>Opsætning – de vellykkede fosteranlæg opsættes i livmoderen. Man lægger ikke mere end 2 æg op ad gangen. </a:t>
            </a:r>
          </a:p>
        </p:txBody>
      </p:sp>
    </p:spTree>
    <p:extLst>
      <p:ext uri="{BB962C8B-B14F-4D97-AF65-F5344CB8AC3E}">
        <p14:creationId xmlns:p14="http://schemas.microsoft.com/office/powerpoint/2010/main" val="324910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6294A062-98BD-7E5B-DD2D-1914E1A9EB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838" y="0"/>
            <a:ext cx="81867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62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A068E9-F40D-CEA9-7F6E-E68736BD4DFD}"/>
              </a:ext>
            </a:extLst>
          </p:cNvPr>
          <p:cNvSpPr>
            <a:spLocks noGrp="1"/>
          </p:cNvSpPr>
          <p:nvPr>
            <p:ph type="title"/>
          </p:nvPr>
        </p:nvSpPr>
        <p:spPr/>
        <p:txBody>
          <a:bodyPr/>
          <a:lstStyle/>
          <a:p>
            <a:r>
              <a:rPr lang="da-DK" dirty="0"/>
              <a:t>Video af kunstig befrugtning</a:t>
            </a:r>
          </a:p>
        </p:txBody>
      </p:sp>
      <p:sp>
        <p:nvSpPr>
          <p:cNvPr id="3" name="Pladsholder til indhold 2">
            <a:extLst>
              <a:ext uri="{FF2B5EF4-FFF2-40B4-BE49-F238E27FC236}">
                <a16:creationId xmlns:a16="http://schemas.microsoft.com/office/drawing/2014/main" id="{C68031CE-74EC-9895-99B1-07E03BE34092}"/>
              </a:ext>
            </a:extLst>
          </p:cNvPr>
          <p:cNvSpPr>
            <a:spLocks noGrp="1"/>
          </p:cNvSpPr>
          <p:nvPr>
            <p:ph idx="1"/>
          </p:nvPr>
        </p:nvSpPr>
        <p:spPr/>
        <p:txBody>
          <a:bodyPr/>
          <a:lstStyle/>
          <a:p>
            <a:r>
              <a:rPr lang="da-DK" dirty="0">
                <a:hlinkClick r:id="rId2"/>
              </a:rPr>
              <a:t>https://www.youtube.com/watch?v=YWrgyHn0VSY&amp;ab_channel=BBCEarthScience</a:t>
            </a:r>
            <a:r>
              <a:rPr lang="da-DK" dirty="0"/>
              <a:t> </a:t>
            </a:r>
          </a:p>
        </p:txBody>
      </p:sp>
    </p:spTree>
    <p:extLst>
      <p:ext uri="{BB962C8B-B14F-4D97-AF65-F5344CB8AC3E}">
        <p14:creationId xmlns:p14="http://schemas.microsoft.com/office/powerpoint/2010/main" val="1475779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4CCB72-5E5D-61C5-4E3D-6BCBE5D532F8}"/>
              </a:ext>
            </a:extLst>
          </p:cNvPr>
          <p:cNvSpPr>
            <a:spLocks noGrp="1"/>
          </p:cNvSpPr>
          <p:nvPr>
            <p:ph type="title"/>
          </p:nvPr>
        </p:nvSpPr>
        <p:spPr/>
        <p:txBody>
          <a:bodyPr/>
          <a:lstStyle/>
          <a:p>
            <a:r>
              <a:rPr lang="da-DK" dirty="0"/>
              <a:t>Undersøg selv</a:t>
            </a:r>
          </a:p>
        </p:txBody>
      </p:sp>
      <p:sp>
        <p:nvSpPr>
          <p:cNvPr id="3" name="Pladsholder til indhold 2">
            <a:extLst>
              <a:ext uri="{FF2B5EF4-FFF2-40B4-BE49-F238E27FC236}">
                <a16:creationId xmlns:a16="http://schemas.microsoft.com/office/drawing/2014/main" id="{29B3BCC5-8C9F-E91D-E225-DD68495340FF}"/>
              </a:ext>
            </a:extLst>
          </p:cNvPr>
          <p:cNvSpPr>
            <a:spLocks noGrp="1"/>
          </p:cNvSpPr>
          <p:nvPr>
            <p:ph idx="1"/>
          </p:nvPr>
        </p:nvSpPr>
        <p:spPr/>
        <p:txBody>
          <a:bodyPr/>
          <a:lstStyle/>
          <a:p>
            <a:r>
              <a:rPr lang="da-DK" dirty="0"/>
              <a:t>I skal nu undersøge, hvordan fertiliteten er i Danmark ved at gå ind via nedenstående link (findes også på Lectio). </a:t>
            </a:r>
          </a:p>
          <a:p>
            <a:r>
              <a:rPr lang="da-DK" dirty="0"/>
              <a:t>I skal kigge på de forskellige statistikker med Danmarks statistik har offentliggjort og hvilken viden I kan trække ud af tabellerne mm. </a:t>
            </a:r>
          </a:p>
          <a:p>
            <a:r>
              <a:rPr lang="da-DK" dirty="0"/>
              <a:t>Vi samler fælles op ved at kigge på flere af de forskellige statistikker. </a:t>
            </a:r>
          </a:p>
        </p:txBody>
      </p:sp>
    </p:spTree>
    <p:extLst>
      <p:ext uri="{BB962C8B-B14F-4D97-AF65-F5344CB8AC3E}">
        <p14:creationId xmlns:p14="http://schemas.microsoft.com/office/powerpoint/2010/main" val="234782836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2226</TotalTime>
  <Words>1372</Words>
  <Application>Microsoft Office PowerPoint</Application>
  <PresentationFormat>Widescreen</PresentationFormat>
  <Paragraphs>81</Paragraphs>
  <Slides>18</Slides>
  <Notes>0</Notes>
  <HiddenSlides>0</HiddenSlides>
  <MMClips>0</MMClips>
  <ScaleCrop>false</ScaleCrop>
  <HeadingPairs>
    <vt:vector size="6" baseType="variant">
      <vt:variant>
        <vt:lpstr>Benyttede skrifttyper</vt:lpstr>
      </vt:variant>
      <vt:variant>
        <vt:i4>3</vt:i4>
      </vt:variant>
      <vt:variant>
        <vt:lpstr>Tema</vt:lpstr>
      </vt:variant>
      <vt:variant>
        <vt:i4>2</vt:i4>
      </vt:variant>
      <vt:variant>
        <vt:lpstr>Slidetitler</vt:lpstr>
      </vt:variant>
      <vt:variant>
        <vt:i4>18</vt:i4>
      </vt:variant>
    </vt:vector>
  </HeadingPairs>
  <TitlesOfParts>
    <vt:vector size="23" baseType="lpstr">
      <vt:lpstr>Arial</vt:lpstr>
      <vt:lpstr>Calibri</vt:lpstr>
      <vt:lpstr>Calibri Light</vt:lpstr>
      <vt:lpstr>Office-tema</vt:lpstr>
      <vt:lpstr>Office-tema</vt:lpstr>
      <vt:lpstr>Hvornår er et liv et liv?</vt:lpstr>
      <vt:lpstr>Diskussion i mindre grupper</vt:lpstr>
      <vt:lpstr>Befrugtningen af et æg  </vt:lpstr>
      <vt:lpstr>PowerPoint-præsentation</vt:lpstr>
      <vt:lpstr>Befrugtningen af et æg</vt:lpstr>
      <vt:lpstr>Cellerne i et befrugtet æg</vt:lpstr>
      <vt:lpstr>Implantation </vt:lpstr>
      <vt:lpstr>Video af en befrugtning</vt:lpstr>
      <vt:lpstr>Øvelse: Tegn på en livmoder</vt:lpstr>
      <vt:lpstr>Graviditet - hormoner</vt:lpstr>
      <vt:lpstr>Fosterudvikling:</vt:lpstr>
      <vt:lpstr>PowerPoint-præsentation</vt:lpstr>
      <vt:lpstr>Hvornår er et foster levedygtigt?</vt:lpstr>
      <vt:lpstr>Kunstig befrugtning</vt:lpstr>
      <vt:lpstr>IVF – kunstig befrugtning </vt:lpstr>
      <vt:lpstr>PowerPoint-præsentation</vt:lpstr>
      <vt:lpstr>Video af kunstig befrugtning</vt:lpstr>
      <vt:lpstr>Undersøg selv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Hvornår er et liv et liv?</dc:title>
  <dc:creator>Taia Varberg</dc:creator>
  <cp:lastModifiedBy>Taia Varberg</cp:lastModifiedBy>
  <cp:revision>6</cp:revision>
  <dcterms:created xsi:type="dcterms:W3CDTF">2024-01-21T11:02:18Z</dcterms:created>
  <dcterms:modified xsi:type="dcterms:W3CDTF">2025-02-04T19:36:02Z</dcterms:modified>
</cp:coreProperties>
</file>