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BD2484-9C9F-27AB-2781-B8F400844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7EAC988-1EC2-55C1-9E94-00A5901C5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F92812-C6FC-B675-6BDA-84BA4454A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62B073-BDA5-28EC-944F-2B0A864AB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3A05B3-42B0-0AB6-90B8-0A0F2F05C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920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D88C5-BBF1-EB86-9CC4-DB608A446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AF72AA-F9D5-B8DF-5001-A10F5822F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4964EE-9721-0CD5-2950-ECD90A785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D758FB-00B0-124F-F453-1A16DB141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B88F9B-EB06-F97F-4283-E4B696F4C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611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D6C789-24D1-ACF4-DFDC-C139E2A10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D2D139D-130D-670E-CD0F-DE49BCE72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B02DF7-A836-5B23-A57C-72C4ABB2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D87A6D-C882-A1CD-139D-B9495DD8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C9CA32-9B66-3854-E4A7-697FAA99F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8587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8EBA7A-09D5-AC89-5393-4376FEDBD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A4711C-07D1-9EEE-F4BD-5BAFA5698A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468BBBC-17FF-8C39-6D83-82BC9AD0D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C17BB3F-4C25-348D-B780-BE1A3FDB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667F94F-85B1-0EF5-D12E-1858D956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0B33D9D-8917-E5C9-1E9D-70AD53402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86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C996FE-7D71-C70A-999A-9D25E214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E06638-BB54-68AD-72FB-F0EF396B9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FC70C88-8F52-F5A5-9231-15AF3F18B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E321587-A8E1-70FB-C7DD-C16EB8C105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7EC144C-B5DA-BB0C-2BC5-79A3532D3D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F0E7C1D-F8C0-87BB-10E7-FA3E16B15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6274922-5B94-704B-898F-824483AE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775B0A1-6AFA-7888-D4F9-956962F72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5432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F82EC2-0FE8-383F-31B5-706F67109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D47A55C-511D-F0D0-56A3-A3EEFE788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50C956-9CBD-97C6-06E2-3DCC37F85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CE12486-59B3-620B-2762-1F8AD68F9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561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4284735-DC86-2B4B-BBDD-D26DF6E8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E569895-4851-B0ED-4203-8A18B6D63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420FD66-8615-827F-F1C5-004D4D233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316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49B54-166A-213D-6B5D-ED599CA8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717CC0-86F7-F25D-A7E3-D753D3686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4FA0E95-E5AF-3F08-5806-47E793CEA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C1B9DCF-B84E-71D5-DB2E-2E37C93FB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0B9B47B-B6E1-5F50-BB63-2E102ABDD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B8A3FC-EADB-07F9-593D-4EDE69D84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512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2F3B3-F924-967D-93D4-A61B522D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B1C7F62-3A1A-90FB-086D-63BA861218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187BDD8-EE74-5C65-C3BE-D32035C37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9964D7-3058-95A5-99FA-3DF1F84C6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B23687B-F536-2A13-97F2-2C92EDE81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8D3E561-B103-21BB-33CE-ABE27D14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513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E6F04-D59B-AD8E-098D-AA727EDD7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B736204-05B6-57D4-ECC8-89FB8F32FA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E9D315-8A2F-CDE4-4EFB-CDF61B914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A76949-666C-8270-11B0-C3758C766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B79F2E-503B-CD08-A8DF-F062E5368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125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A06B9D3-5F69-2D56-F2E3-AD2200F3B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3B3606A-0994-C8B5-7DEE-CC67967C6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270EB29-D2CE-8DA3-75B3-5CEB3769B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AC9E3B-3737-08F6-4F77-44ADA571E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BE47B8-B0BC-9A7F-F140-6EFB30204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606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E0645BE-D891-6F5E-A227-952FDFD09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BDC84E8-69DA-D58B-AD34-17F4DB8EB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D4502C-E967-3857-D09B-BCB1B1E38B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15182-3B06-4DF1-83E5-667FE5002A2B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189A3E-D469-5DB2-DE98-70C0EA8D8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BEBF91-FAF6-4607-960F-B3A733FF5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46808-D12A-4F5F-B52A-75A1E7BBB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96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DA7035-8502-0D30-985D-D5C3747EDC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Eutrofiering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B67E26B-0215-6085-6FC5-E9C55F10AA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Hvordan klarer havene det ? </a:t>
            </a:r>
          </a:p>
          <a:p>
            <a:r>
              <a:rPr lang="da-DK" dirty="0"/>
              <a:t>Næringsstoffer og N- og P-kredsløb </a:t>
            </a:r>
          </a:p>
          <a:p>
            <a:r>
              <a:rPr lang="da-DK" dirty="0"/>
              <a:t>Artikellæsning</a:t>
            </a:r>
          </a:p>
        </p:txBody>
      </p:sp>
    </p:spTree>
    <p:extLst>
      <p:ext uri="{BB962C8B-B14F-4D97-AF65-F5344CB8AC3E}">
        <p14:creationId xmlns:p14="http://schemas.microsoft.com/office/powerpoint/2010/main" val="3104614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040EC6-74E7-498C-73DC-7B6F6B912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886920-D057-53C3-42C3-B8AC7095C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Lektien – hvad har I lyttet til? </a:t>
            </a:r>
          </a:p>
          <a:p>
            <a:r>
              <a:rPr lang="da-DK" dirty="0"/>
              <a:t>Tjek vores fotosynteseforsøg – hvad er der sket? </a:t>
            </a:r>
          </a:p>
          <a:p>
            <a:r>
              <a:rPr lang="da-DK" dirty="0"/>
              <a:t>Eutrofiering – hvad er det? </a:t>
            </a:r>
          </a:p>
          <a:p>
            <a:pPr lvl="1"/>
            <a:r>
              <a:rPr lang="da-DK" dirty="0"/>
              <a:t>Kort gennemgang ved tavlen med fokus på figurer </a:t>
            </a:r>
          </a:p>
          <a:p>
            <a:r>
              <a:rPr lang="da-DK" dirty="0"/>
              <a:t>N- og P-kredsløb </a:t>
            </a:r>
          </a:p>
          <a:p>
            <a:pPr lvl="1"/>
            <a:r>
              <a:rPr lang="da-DK" dirty="0"/>
              <a:t>Tegn begge kredsløb på papir med forklaringer</a:t>
            </a:r>
          </a:p>
          <a:p>
            <a:r>
              <a:rPr lang="da-DK" dirty="0"/>
              <a:t>Artikellæsning med fokus på, hvordan vi løser problemerne med eutrofiering. </a:t>
            </a:r>
          </a:p>
          <a:p>
            <a:r>
              <a:rPr lang="da-DK" dirty="0"/>
              <a:t>Opsamling på artiklen med fokus på de vigtigste pointer</a:t>
            </a:r>
          </a:p>
        </p:txBody>
      </p:sp>
    </p:spTree>
    <p:extLst>
      <p:ext uri="{BB962C8B-B14F-4D97-AF65-F5344CB8AC3E}">
        <p14:creationId xmlns:p14="http://schemas.microsoft.com/office/powerpoint/2010/main" val="1524199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782B86-5941-A616-7FAC-2D1F9C9FC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Tjek vores forsøg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26BF06-D58A-E2AF-D302-6F3495963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Sammenlign dem med lys og dem uden lys med hinanden. </a:t>
            </a:r>
          </a:p>
          <a:p>
            <a:r>
              <a:rPr lang="da-DK" dirty="0"/>
              <a:t>Sammenlign med hvad i noterede i mandags og se om der er sket en farveændring. </a:t>
            </a:r>
          </a:p>
          <a:p>
            <a:r>
              <a:rPr lang="da-DK" dirty="0"/>
              <a:t>Hvis der ikke er – hvad så? </a:t>
            </a:r>
          </a:p>
          <a:p>
            <a:r>
              <a:rPr lang="da-DK" dirty="0"/>
              <a:t>Hvis der er – hvad så? </a:t>
            </a:r>
          </a:p>
        </p:txBody>
      </p:sp>
    </p:spTree>
    <p:extLst>
      <p:ext uri="{BB962C8B-B14F-4D97-AF65-F5344CB8AC3E}">
        <p14:creationId xmlns:p14="http://schemas.microsoft.com/office/powerpoint/2010/main" val="1577813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1715E2-E4B6-D442-2C58-80761FD87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Eutrofiering af havet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7B2D1C-7860-A424-3AAB-59767BA7B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der gødes på landets marker, så gødes der både med kvælstof (N) og fosfor (P), som er afgørende for, at planter kan gro. </a:t>
            </a:r>
          </a:p>
          <a:p>
            <a:r>
              <a:rPr lang="da-DK" dirty="0"/>
              <a:t>Der gødes dog med så meget, at afgrøderne ikke kan nå at optage det hele. Derfor  bliver en del af disse næringsstoffer ført ud med regnvandet og vandløb ud i havene. </a:t>
            </a:r>
          </a:p>
          <a:p>
            <a:pPr lvl="1"/>
            <a:r>
              <a:rPr lang="da-DK" dirty="0"/>
              <a:t>Dette fører til eutrofiering =  for mange næringsstoffer bliver tilført. </a:t>
            </a:r>
          </a:p>
          <a:p>
            <a:r>
              <a:rPr lang="da-DK" dirty="0"/>
              <a:t>Der kommer også næringsstoffer fra spildevand og andre kilder (fx Novo Nordisk).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614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2EF468-F0DF-60A4-9C3A-855B8A13B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Påvirkningen af havet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69091F-1D8C-0685-5BFC-19B865ABC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Organismer mangler ofte næringsstoffer af den ene eller anden art. Det er gerne den begrænsende faktor for dem. </a:t>
            </a:r>
          </a:p>
          <a:p>
            <a:r>
              <a:rPr lang="da-DK" dirty="0"/>
              <a:t>Sådan er det for planktonalger – hvis der dermed kommer en masse næringsstoffer fra land, så kan det føre til en kæmpe algeopblomstring i et havområde. </a:t>
            </a:r>
          </a:p>
          <a:p>
            <a:r>
              <a:rPr lang="da-DK" dirty="0"/>
              <a:t>Dette kan i sidste ende føre til </a:t>
            </a:r>
            <a:r>
              <a:rPr lang="da-DK" dirty="0" err="1"/>
              <a:t>liglagn</a:t>
            </a:r>
            <a:r>
              <a:rPr lang="da-DK" dirty="0"/>
              <a:t> og iltsvind på havbunden, da de mange alger falder til bunds og nedbrydningen foregår. </a:t>
            </a:r>
          </a:p>
          <a:p>
            <a:r>
              <a:rPr lang="da-DK" dirty="0"/>
              <a:t>Når arter forsvinder på grund af iltsvind, så betyder det at biodiversiteten falder og dette kan tage mange år at </a:t>
            </a:r>
            <a:r>
              <a:rPr lang="da-DK" dirty="0" err="1"/>
              <a:t>resturere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42435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A34AFA2-AD49-3112-453C-1B34C1BA2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3918" y="643466"/>
            <a:ext cx="844416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90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91FAF-B49D-CB04-258A-046358976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Giftige gasser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CC9820-F50B-AB32-6839-0E0FCF608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Hvis der er iltmangel på bunden af havet, så kan en del af bakteriernes nedbrydningsproces foregå anaerobt (uden ilt). </a:t>
            </a:r>
          </a:p>
          <a:p>
            <a:r>
              <a:rPr lang="da-DK" dirty="0"/>
              <a:t>Under disse anaerobe forhold kan der blive dannet svovlbrinte som er giftigt for havets dyr samt metangas (stærk drivhusgas) </a:t>
            </a:r>
          </a:p>
          <a:p>
            <a:r>
              <a:rPr lang="da-DK" dirty="0"/>
              <a:t>Gasserne kan dannes i bobler, hvor de stiger op fra bunden mod havoverfladen. Dette kan føre til bundvendinger. </a:t>
            </a:r>
          </a:p>
          <a:p>
            <a:r>
              <a:rPr lang="da-DK" dirty="0"/>
              <a:t>Konsekvensen kan være, at svovlbrinte ender i vandet og forgifter dyrene. </a:t>
            </a:r>
          </a:p>
        </p:txBody>
      </p:sp>
    </p:spTree>
    <p:extLst>
      <p:ext uri="{BB962C8B-B14F-4D97-AF65-F5344CB8AC3E}">
        <p14:creationId xmlns:p14="http://schemas.microsoft.com/office/powerpoint/2010/main" val="3397528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D6DA57-F7AF-6DDF-88D8-B883F58B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Stigning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sommeren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vs.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vinteren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C7C9931-EB88-1E1A-A9D4-724BF73B6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3604" y="1845426"/>
            <a:ext cx="6561739" cy="445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1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5D0D32-4084-60CD-D6E9-299A367A9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Klimaforandringer og iltsvind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D3EB0F-9F61-AB60-EDB9-55B0741E1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hele handler om varmere vand = mindre ilt i vandet. </a:t>
            </a:r>
          </a:p>
          <a:p>
            <a:r>
              <a:rPr lang="da-DK" dirty="0"/>
              <a:t>Respiration + andre processer i cellerne sker hurtigere i varmere vand. </a:t>
            </a:r>
          </a:p>
          <a:p>
            <a:r>
              <a:rPr lang="da-DK" dirty="0"/>
              <a:t>Global opvarmning = mindre ilt og større iltforbrug </a:t>
            </a:r>
          </a:p>
          <a:p>
            <a:r>
              <a:rPr lang="da-DK" dirty="0"/>
              <a:t>I DK = mere regn, fere næringsstoffer ud i havene = øget næringsstofbelastning. </a:t>
            </a:r>
          </a:p>
        </p:txBody>
      </p:sp>
    </p:spTree>
    <p:extLst>
      <p:ext uri="{BB962C8B-B14F-4D97-AF65-F5344CB8AC3E}">
        <p14:creationId xmlns:p14="http://schemas.microsoft.com/office/powerpoint/2010/main" val="1411772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B3F950-FEDC-1012-7CCE-0EFEC15CE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Fosforkredsløbet (P-kredløbet)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3EAB203-FF82-EA86-D65A-92914C67E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1482"/>
            <a:ext cx="7488541" cy="4450303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2B06A2B-9E6E-9F1B-D50B-6D455787AEE5}"/>
              </a:ext>
            </a:extLst>
          </p:cNvPr>
          <p:cNvSpPr txBox="1"/>
          <p:nvPr/>
        </p:nvSpPr>
        <p:spPr>
          <a:xfrm>
            <a:off x="8753302" y="1871482"/>
            <a:ext cx="27847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Kig på s. 67 og 68 i jeres kompendie, og prøv at beskrive kredsløbet med fosfor. </a:t>
            </a:r>
          </a:p>
          <a:p>
            <a:endParaRPr lang="da-DK" dirty="0"/>
          </a:p>
          <a:p>
            <a:r>
              <a:rPr lang="da-DK" dirty="0"/>
              <a:t>Hvor lagres fosfat henne? </a:t>
            </a:r>
          </a:p>
          <a:p>
            <a:endParaRPr lang="da-DK" dirty="0"/>
          </a:p>
          <a:p>
            <a:r>
              <a:rPr lang="da-DK" dirty="0"/>
              <a:t>Hvilken proces går det igennem? </a:t>
            </a:r>
          </a:p>
          <a:p>
            <a:endParaRPr lang="da-DK" dirty="0"/>
          </a:p>
          <a:p>
            <a:r>
              <a:rPr lang="da-DK" dirty="0"/>
              <a:t>Hvor kommer det fra?</a:t>
            </a:r>
          </a:p>
        </p:txBody>
      </p:sp>
    </p:spTree>
    <p:extLst>
      <p:ext uri="{BB962C8B-B14F-4D97-AF65-F5344CB8AC3E}">
        <p14:creationId xmlns:p14="http://schemas.microsoft.com/office/powerpoint/2010/main" val="2797248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CB8B04F-A7BC-063D-7120-928FA7A08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Nitrogen/kvælstofkredsløbet (N-kredsløbet)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CE7740A-365B-A8CF-70D2-391429D8B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5493"/>
            <a:ext cx="7425610" cy="4450303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6D8EF9F-31B6-91AD-6DD7-1B6578FB5B0D}"/>
              </a:ext>
            </a:extLst>
          </p:cNvPr>
          <p:cNvSpPr txBox="1"/>
          <p:nvPr/>
        </p:nvSpPr>
        <p:spPr>
          <a:xfrm>
            <a:off x="8786553" y="1753985"/>
            <a:ext cx="278476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Kig på s. 68, 69, 70 og 71 i jeres kompendie. </a:t>
            </a:r>
          </a:p>
          <a:p>
            <a:endParaRPr lang="da-DK" dirty="0"/>
          </a:p>
          <a:p>
            <a:r>
              <a:rPr lang="da-DK" dirty="0"/>
              <a:t>Hvilke processer er det der foregår nede på bunden af havet? </a:t>
            </a:r>
          </a:p>
          <a:p>
            <a:endParaRPr lang="da-DK" dirty="0"/>
          </a:p>
          <a:p>
            <a:r>
              <a:rPr lang="da-DK" dirty="0"/>
              <a:t>Hvor kommer kvælstoffet fra? </a:t>
            </a:r>
          </a:p>
          <a:p>
            <a:endParaRPr lang="da-DK" dirty="0"/>
          </a:p>
          <a:p>
            <a:r>
              <a:rPr lang="da-DK" dirty="0"/>
              <a:t>Hvordan optages det i fødekæden/økosystemet?</a:t>
            </a:r>
          </a:p>
          <a:p>
            <a:endParaRPr lang="da-DK" dirty="0"/>
          </a:p>
          <a:p>
            <a:r>
              <a:rPr lang="da-DK" dirty="0"/>
              <a:t>Hvordan kan man fiksere kvælstof? </a:t>
            </a:r>
          </a:p>
        </p:txBody>
      </p:sp>
    </p:spTree>
    <p:extLst>
      <p:ext uri="{BB962C8B-B14F-4D97-AF65-F5344CB8AC3E}">
        <p14:creationId xmlns:p14="http://schemas.microsoft.com/office/powerpoint/2010/main" val="3170684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A87536-1E9A-3235-54F9-DDA6816E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Artikellæsning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865A72-73F2-F6AF-03D3-B1DA29833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Åben artiklen på Lectio ”Blå </a:t>
            </a:r>
            <a:r>
              <a:rPr lang="da-DK" dirty="0" err="1"/>
              <a:t>carbon</a:t>
            </a:r>
            <a:r>
              <a:rPr lang="da-DK" dirty="0"/>
              <a:t>” og læs i mindre grupper artiklen sammen (skim den evt.) </a:t>
            </a:r>
          </a:p>
          <a:p>
            <a:r>
              <a:rPr lang="da-DK" dirty="0"/>
              <a:t>Brug læsespørgsmålene som hjælp til at komme igennem artiklen. </a:t>
            </a:r>
          </a:p>
          <a:p>
            <a:r>
              <a:rPr lang="da-DK" dirty="0"/>
              <a:t>Hvad kan vi bruge sådan en artikel til?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1308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578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Eutrofiering</vt:lpstr>
      <vt:lpstr>Dagens plan</vt:lpstr>
      <vt:lpstr>Tjek vores forsøg</vt:lpstr>
      <vt:lpstr>Eutrofiering af havet</vt:lpstr>
      <vt:lpstr>Påvirkningen af havet</vt:lpstr>
      <vt:lpstr>PowerPoint-præsentation</vt:lpstr>
      <vt:lpstr>Giftige gasser </vt:lpstr>
      <vt:lpstr>Stigning i sommeren vs. vinteren </vt:lpstr>
      <vt:lpstr>Klimaforandringer og iltsvind </vt:lpstr>
      <vt:lpstr>Fosforkredsløbet (P-kredløbet)</vt:lpstr>
      <vt:lpstr>Nitrogen/kvælstofkredsløbet (N-kredsløbet)</vt:lpstr>
      <vt:lpstr>Artikellæsning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Eutrofiering</dc:title>
  <dc:creator>Taia Varberg</dc:creator>
  <cp:lastModifiedBy>Taia Varberg</cp:lastModifiedBy>
  <cp:revision>1</cp:revision>
  <dcterms:created xsi:type="dcterms:W3CDTF">2024-08-28T12:50:00Z</dcterms:created>
  <dcterms:modified xsi:type="dcterms:W3CDTF">2024-08-28T13:35:45Z</dcterms:modified>
</cp:coreProperties>
</file>