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4" r:id="rId6"/>
    <p:sldId id="262" r:id="rId7"/>
    <p:sldId id="263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FC1905-97E1-47C1-8325-9DC563D1412B}" v="188" dt="2024-10-22T11:54:38.660"/>
    <p1510:client id="{7CCEB9E8-CBC2-7E44-BEBA-5E690191ED30}" v="175" dt="2024-10-23T06:04:5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95687"/>
  </p:normalViewPr>
  <p:slideViewPr>
    <p:cSldViewPr snapToGrid="0">
      <p:cViewPr varScale="1">
        <p:scale>
          <a:sx n="90" d="100"/>
          <a:sy n="90" d="100"/>
        </p:scale>
        <p:origin x="20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Kousgaard" userId="3c4bfee1-9642-40ca-9c59-5dcbed48e36e" providerId="ADAL" clId="{69FC1905-97E1-47C1-8325-9DC563D1412B}"/>
    <pc:docChg chg="custSel addSld modSld">
      <pc:chgData name="Emil Kousgaard" userId="3c4bfee1-9642-40ca-9c59-5dcbed48e36e" providerId="ADAL" clId="{69FC1905-97E1-47C1-8325-9DC563D1412B}" dt="2024-10-22T11:54:38.658" v="879" actId="113"/>
      <pc:docMkLst>
        <pc:docMk/>
      </pc:docMkLst>
      <pc:sldChg chg="modSp mod">
        <pc:chgData name="Emil Kousgaard" userId="3c4bfee1-9642-40ca-9c59-5dcbed48e36e" providerId="ADAL" clId="{69FC1905-97E1-47C1-8325-9DC563D1412B}" dt="2024-10-22T11:40:30.941" v="206" actId="14734"/>
        <pc:sldMkLst>
          <pc:docMk/>
          <pc:sldMk cId="698629829" sldId="260"/>
        </pc:sldMkLst>
        <pc:graphicFrameChg chg="mod modGraphic">
          <ac:chgData name="Emil Kousgaard" userId="3c4bfee1-9642-40ca-9c59-5dcbed48e36e" providerId="ADAL" clId="{69FC1905-97E1-47C1-8325-9DC563D1412B}" dt="2024-10-22T11:40:30.941" v="206" actId="14734"/>
          <ac:graphicFrameMkLst>
            <pc:docMk/>
            <pc:sldMk cId="698629829" sldId="260"/>
            <ac:graphicFrameMk id="2" creationId="{AC876FE8-7643-99B7-AAA0-B43249A5A4BC}"/>
          </ac:graphicFrameMkLst>
        </pc:graphicFrameChg>
      </pc:sldChg>
      <pc:sldChg chg="modSp mod">
        <pc:chgData name="Emil Kousgaard" userId="3c4bfee1-9642-40ca-9c59-5dcbed48e36e" providerId="ADAL" clId="{69FC1905-97E1-47C1-8325-9DC563D1412B}" dt="2024-10-22T11:15:22.420" v="166" actId="20577"/>
        <pc:sldMkLst>
          <pc:docMk/>
          <pc:sldMk cId="2447898779" sldId="261"/>
        </pc:sldMkLst>
        <pc:spChg chg="mod">
          <ac:chgData name="Emil Kousgaard" userId="3c4bfee1-9642-40ca-9c59-5dcbed48e36e" providerId="ADAL" clId="{69FC1905-97E1-47C1-8325-9DC563D1412B}" dt="2024-10-22T11:11:51.208" v="63" actId="20577"/>
          <ac:spMkLst>
            <pc:docMk/>
            <pc:sldMk cId="2447898779" sldId="261"/>
            <ac:spMk id="3" creationId="{2F3119E3-4F9E-44BB-B5D9-09DAB5A12B2C}"/>
          </ac:spMkLst>
        </pc:spChg>
        <pc:spChg chg="mod">
          <ac:chgData name="Emil Kousgaard" userId="3c4bfee1-9642-40ca-9c59-5dcbed48e36e" providerId="ADAL" clId="{69FC1905-97E1-47C1-8325-9DC563D1412B}" dt="2024-10-22T11:15:22.420" v="166" actId="20577"/>
          <ac:spMkLst>
            <pc:docMk/>
            <pc:sldMk cId="2447898779" sldId="261"/>
            <ac:spMk id="5" creationId="{29A2DDE6-B49C-90DA-4416-351BA6F79AE2}"/>
          </ac:spMkLst>
        </pc:spChg>
        <pc:picChg chg="mod">
          <ac:chgData name="Emil Kousgaard" userId="3c4bfee1-9642-40ca-9c59-5dcbed48e36e" providerId="ADAL" clId="{69FC1905-97E1-47C1-8325-9DC563D1412B}" dt="2024-10-22T11:14:54.243" v="112" actId="14100"/>
          <ac:picMkLst>
            <pc:docMk/>
            <pc:sldMk cId="2447898779" sldId="261"/>
            <ac:picMk id="4100" creationId="{A691DDCA-A9B6-BF11-B173-437C8F9BF488}"/>
          </ac:picMkLst>
        </pc:picChg>
      </pc:sldChg>
      <pc:sldChg chg="modSp mod">
        <pc:chgData name="Emil Kousgaard" userId="3c4bfee1-9642-40ca-9c59-5dcbed48e36e" providerId="ADAL" clId="{69FC1905-97E1-47C1-8325-9DC563D1412B}" dt="2024-10-22T11:34:05.977" v="190" actId="5793"/>
        <pc:sldMkLst>
          <pc:docMk/>
          <pc:sldMk cId="1251078157" sldId="262"/>
        </pc:sldMkLst>
        <pc:spChg chg="mod">
          <ac:chgData name="Emil Kousgaard" userId="3c4bfee1-9642-40ca-9c59-5dcbed48e36e" providerId="ADAL" clId="{69FC1905-97E1-47C1-8325-9DC563D1412B}" dt="2024-10-22T11:19:10.042" v="183" actId="20577"/>
          <ac:spMkLst>
            <pc:docMk/>
            <pc:sldMk cId="1251078157" sldId="262"/>
            <ac:spMk id="2" creationId="{827C9814-05DF-2E75-76CE-AA9AEAD3404C}"/>
          </ac:spMkLst>
        </pc:spChg>
        <pc:spChg chg="mod">
          <ac:chgData name="Emil Kousgaard" userId="3c4bfee1-9642-40ca-9c59-5dcbed48e36e" providerId="ADAL" clId="{69FC1905-97E1-47C1-8325-9DC563D1412B}" dt="2024-10-22T11:34:05.977" v="190" actId="5793"/>
          <ac:spMkLst>
            <pc:docMk/>
            <pc:sldMk cId="1251078157" sldId="262"/>
            <ac:spMk id="4" creationId="{CC6F8652-18F5-04A7-AE3C-D21DAB38B60B}"/>
          </ac:spMkLst>
        </pc:spChg>
      </pc:sldChg>
      <pc:sldChg chg="modSp new mod modAnim">
        <pc:chgData name="Emil Kousgaard" userId="3c4bfee1-9642-40ca-9c59-5dcbed48e36e" providerId="ADAL" clId="{69FC1905-97E1-47C1-8325-9DC563D1412B}" dt="2024-10-22T11:54:38.658" v="879" actId="113"/>
        <pc:sldMkLst>
          <pc:docMk/>
          <pc:sldMk cId="2536799439" sldId="264"/>
        </pc:sldMkLst>
        <pc:spChg chg="mod">
          <ac:chgData name="Emil Kousgaard" userId="3c4bfee1-9642-40ca-9c59-5dcbed48e36e" providerId="ADAL" clId="{69FC1905-97E1-47C1-8325-9DC563D1412B}" dt="2024-10-22T11:41:13.272" v="223" actId="20577"/>
          <ac:spMkLst>
            <pc:docMk/>
            <pc:sldMk cId="2536799439" sldId="264"/>
            <ac:spMk id="2" creationId="{EBBA2B52-01D7-8DDE-9A5E-0DEE0EE07BBA}"/>
          </ac:spMkLst>
        </pc:spChg>
        <pc:spChg chg="mod">
          <ac:chgData name="Emil Kousgaard" userId="3c4bfee1-9642-40ca-9c59-5dcbed48e36e" providerId="ADAL" clId="{69FC1905-97E1-47C1-8325-9DC563D1412B}" dt="2024-10-22T11:54:38.658" v="879" actId="113"/>
          <ac:spMkLst>
            <pc:docMk/>
            <pc:sldMk cId="2536799439" sldId="264"/>
            <ac:spMk id="3" creationId="{9A9FDC60-AAC4-6A23-A4C8-66684B04EBBE}"/>
          </ac:spMkLst>
        </pc:spChg>
      </pc:sldChg>
    </pc:docChg>
  </pc:docChgLst>
  <pc:docChgLst>
    <pc:chgData name="Emil Kousgaard" userId="3c4bfee1-9642-40ca-9c59-5dcbed48e36e" providerId="ADAL" clId="{7CCEB9E8-CBC2-7E44-BEBA-5E690191ED30}"/>
    <pc:docChg chg="custSel modSld">
      <pc:chgData name="Emil Kousgaard" userId="3c4bfee1-9642-40ca-9c59-5dcbed48e36e" providerId="ADAL" clId="{7CCEB9E8-CBC2-7E44-BEBA-5E690191ED30}" dt="2024-10-23T06:04:59.642" v="511" actId="20577"/>
      <pc:docMkLst>
        <pc:docMk/>
      </pc:docMkLst>
      <pc:sldChg chg="modSp mod modAnim">
        <pc:chgData name="Emil Kousgaard" userId="3c4bfee1-9642-40ca-9c59-5dcbed48e36e" providerId="ADAL" clId="{7CCEB9E8-CBC2-7E44-BEBA-5E690191ED30}" dt="2024-10-23T06:04:59.642" v="511" actId="20577"/>
        <pc:sldMkLst>
          <pc:docMk/>
          <pc:sldMk cId="2447898779" sldId="261"/>
        </pc:sldMkLst>
        <pc:spChg chg="mod">
          <ac:chgData name="Emil Kousgaard" userId="3c4bfee1-9642-40ca-9c59-5dcbed48e36e" providerId="ADAL" clId="{7CCEB9E8-CBC2-7E44-BEBA-5E690191ED30}" dt="2024-10-22T16:41:11.103" v="2" actId="1076"/>
          <ac:spMkLst>
            <pc:docMk/>
            <pc:sldMk cId="2447898779" sldId="261"/>
            <ac:spMk id="2" creationId="{F4F082D6-8607-E18D-CD17-F0101B22BF49}"/>
          </ac:spMkLst>
        </pc:spChg>
        <pc:spChg chg="mod">
          <ac:chgData name="Emil Kousgaard" userId="3c4bfee1-9642-40ca-9c59-5dcbed48e36e" providerId="ADAL" clId="{7CCEB9E8-CBC2-7E44-BEBA-5E690191ED30}" dt="2024-10-23T06:04:59.642" v="511" actId="20577"/>
          <ac:spMkLst>
            <pc:docMk/>
            <pc:sldMk cId="2447898779" sldId="261"/>
            <ac:spMk id="3" creationId="{2F3119E3-4F9E-44BB-B5D9-09DAB5A12B2C}"/>
          </ac:spMkLst>
        </pc:spChg>
        <pc:spChg chg="mod">
          <ac:chgData name="Emil Kousgaard" userId="3c4bfee1-9642-40ca-9c59-5dcbed48e36e" providerId="ADAL" clId="{7CCEB9E8-CBC2-7E44-BEBA-5E690191ED30}" dt="2024-10-23T05:43:38.654" v="263" actId="20577"/>
          <ac:spMkLst>
            <pc:docMk/>
            <pc:sldMk cId="2447898779" sldId="261"/>
            <ac:spMk id="5" creationId="{29A2DDE6-B49C-90DA-4416-351BA6F79AE2}"/>
          </ac:spMkLst>
        </pc:spChg>
      </pc:sldChg>
      <pc:sldChg chg="modSp mod">
        <pc:chgData name="Emil Kousgaard" userId="3c4bfee1-9642-40ca-9c59-5dcbed48e36e" providerId="ADAL" clId="{7CCEB9E8-CBC2-7E44-BEBA-5E690191ED30}" dt="2024-10-23T05:59:54.253" v="504" actId="20577"/>
        <pc:sldMkLst>
          <pc:docMk/>
          <pc:sldMk cId="3681662871" sldId="263"/>
        </pc:sldMkLst>
        <pc:spChg chg="mod">
          <ac:chgData name="Emil Kousgaard" userId="3c4bfee1-9642-40ca-9c59-5dcbed48e36e" providerId="ADAL" clId="{7CCEB9E8-CBC2-7E44-BEBA-5E690191ED30}" dt="2024-10-23T05:59:54.253" v="504" actId="20577"/>
          <ac:spMkLst>
            <pc:docMk/>
            <pc:sldMk cId="3681662871" sldId="263"/>
            <ac:spMk id="3" creationId="{44BC8330-3491-8FD9-6D1E-1B1A65C89222}"/>
          </ac:spMkLst>
        </pc:spChg>
      </pc:sldChg>
      <pc:sldChg chg="modSp mod modAnim">
        <pc:chgData name="Emil Kousgaard" userId="3c4bfee1-9642-40ca-9c59-5dcbed48e36e" providerId="ADAL" clId="{7CCEB9E8-CBC2-7E44-BEBA-5E690191ED30}" dt="2024-10-23T05:49:12.934" v="273" actId="20577"/>
        <pc:sldMkLst>
          <pc:docMk/>
          <pc:sldMk cId="2536799439" sldId="264"/>
        </pc:sldMkLst>
        <pc:spChg chg="mod">
          <ac:chgData name="Emil Kousgaard" userId="3c4bfee1-9642-40ca-9c59-5dcbed48e36e" providerId="ADAL" clId="{7CCEB9E8-CBC2-7E44-BEBA-5E690191ED30}" dt="2024-10-23T05:49:12.934" v="273" actId="20577"/>
          <ac:spMkLst>
            <pc:docMk/>
            <pc:sldMk cId="2536799439" sldId="264"/>
            <ac:spMk id="3" creationId="{9A9FDC60-AAC4-6A23-A4C8-66684B04EBBE}"/>
          </ac:spMkLst>
        </pc:spChg>
      </pc:sldChg>
    </pc:docChg>
  </pc:docChgLst>
  <pc:docChgLst>
    <pc:chgData name="Emil Kousgaard" userId="3c4bfee1-9642-40ca-9c59-5dcbed48e36e" providerId="ADAL" clId="{F945444A-F83F-4944-A00A-EBCA694896F9}"/>
    <pc:docChg chg="custSel modSld">
      <pc:chgData name="Emil Kousgaard" userId="3c4bfee1-9642-40ca-9c59-5dcbed48e36e" providerId="ADAL" clId="{F945444A-F83F-4944-A00A-EBCA694896F9}" dt="2024-10-09T05:41:19.660" v="26" actId="20577"/>
      <pc:docMkLst>
        <pc:docMk/>
      </pc:docMkLst>
      <pc:sldChg chg="modSp mod">
        <pc:chgData name="Emil Kousgaard" userId="3c4bfee1-9642-40ca-9c59-5dcbed48e36e" providerId="ADAL" clId="{F945444A-F83F-4944-A00A-EBCA694896F9}" dt="2024-10-09T05:41:19.660" v="26" actId="20577"/>
        <pc:sldMkLst>
          <pc:docMk/>
          <pc:sldMk cId="2447898779" sldId="261"/>
        </pc:sldMkLst>
        <pc:spChg chg="mod">
          <ac:chgData name="Emil Kousgaard" userId="3c4bfee1-9642-40ca-9c59-5dcbed48e36e" providerId="ADAL" clId="{F945444A-F83F-4944-A00A-EBCA694896F9}" dt="2024-10-09T05:41:19.660" v="26" actId="20577"/>
          <ac:spMkLst>
            <pc:docMk/>
            <pc:sldMk cId="2447898779" sldId="261"/>
            <ac:spMk id="3" creationId="{2F3119E3-4F9E-44BB-B5D9-09DAB5A12B2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8A214-BF38-41B0-2BA3-FF459328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6E0BC8-62E9-E819-CB75-21C6E20D7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DC84C5-2940-A1A1-4E70-B4B7A17F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0E317B-0C01-7E64-B25B-EECFA716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89524-A5F4-406D-60A9-0653BA5C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095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23DBF-F8B6-AEDE-2611-B2DD88D7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493F1D-4FD2-D070-76E8-BB9B25336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E55865-CE6E-BF53-7250-19AC604B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17123B-07ED-7ABC-C1B1-724812071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47ADE6-3FD8-931C-3084-D3AD23D1E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494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0D627-D627-A774-C0EA-0F031B26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528C066-1961-C306-CEC2-4FC54B54A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02885D-BF1E-97E6-55BB-80FF855D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EB9D90-B39B-00D1-B5A5-3507D9551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5A2E28-CCB0-6AE7-9597-C4C87A1A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11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8CD3E0-E895-FABC-AE9D-4D194D92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EC5F1A-6A13-6976-5BC6-BAB38EA95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04186A-DE05-5D8F-1619-FB0709D1D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F187BE1-D220-D5D8-89C6-504282BD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FE3A7B-28C9-2F7A-7F31-681E97642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A6C8C2-3735-2AA6-5774-FF5FE2E0B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641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105EBF-47EA-2AE1-D536-8BBC7E49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1714BE2-F429-E001-2A2A-671959D8F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DE6A17-E2BA-71F1-8EDC-FE6AF0741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800FDC8-AFBF-8088-03B6-066868A78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3EB771E-6069-908C-7E76-27E5521C3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B8A4FF1-8C5C-ED92-539E-86A149B94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D6241C8-4610-BBCE-5FC1-B297B40E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5256293-C2E0-D5C8-2AC2-361F15C8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138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8179B-3970-2479-BC7F-52221979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0698A-868B-4AAB-CF0F-A1B6D88F2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EEEF480-0F48-00BC-4CEE-6D8905C5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6FE9B9E-AF59-668F-0294-786A3A3D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62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D99C076-B4C0-3E9A-3BBA-9D93D68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A41E65C-2A7F-2CA9-E2EE-C070C5F3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C689271-B38E-D98B-7E89-A6E3790E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05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EC698-3A06-AA49-082C-D2C09748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A6467E-C98B-1A96-B317-D681AB1E4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166CB9-6862-A8C4-BC5F-8EE1EB181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0CEC3B-4BAF-599C-3E35-A46803F3C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7F38CB-01F9-DA2F-197F-F4013D18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1F125A-78F9-2E78-30D0-7CB7A394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318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39298-C692-7E0A-0C4D-031069618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2517539-E0A6-55BA-E6B6-5AA7AA1D4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0D8857D-624C-758D-0C27-102833780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0D8933B-F7E4-529F-4805-3B7A29DE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6BD2C2-DA3C-20E2-6E33-47598C20A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1ED0A1-23A2-380F-2BCD-72C04143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05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625D4-721C-C69D-B4FC-D0BB60AC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2158563-6A55-298A-C643-5359459BB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3DF4E1-B98F-9A8D-9522-6E1AAA5F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0771D4-5B08-1979-4737-C29A4312E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315536-35A0-7C68-D7BB-4C09735D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35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09E8664-0FF2-2243-1C2C-1E5209722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0103C0F-95DE-0AF5-E1F1-E906A761A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0157B3-6D5F-71EE-EE34-676B31C2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424DFA-9710-8889-7D3C-69F0ECEDE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E2BF9F-8B82-2A30-D680-EAE649EF3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420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858DEA1-58F7-5A66-E6A7-EABDA98F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956BDDB-20CC-B7EE-E4CA-879949AC6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D93B88B-C3A0-67A8-065D-C91FDC170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929DF-0112-4CB3-A9E8-58CC6A735244}" type="datetimeFigureOut">
              <a:rPr lang="da-DK" smtClean="0"/>
              <a:t>22.10.2024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FB5EB9-FBB6-1449-9616-B0B87412B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ACC68E-FCE4-EB40-2053-AFE55E947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44E98-1091-4691-A4B8-001CBF0B75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454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0797538-F8C1-9F64-B1B4-9369EF987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2800"/>
            <a:ext cx="12192000" cy="523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9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EC3DA-E95D-C75C-B08D-B29E095A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64" y="226502"/>
            <a:ext cx="10515600" cy="588953"/>
          </a:xfrm>
        </p:spPr>
        <p:txBody>
          <a:bodyPr>
            <a:normAutofit fontScale="90000"/>
          </a:bodyPr>
          <a:lstStyle/>
          <a:p>
            <a:r>
              <a:rPr lang="da-DK" dirty="0"/>
              <a:t>Hvad er PEST-modellen?</a:t>
            </a:r>
            <a:br>
              <a:rPr lang="da-DK" dirty="0"/>
            </a:br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888CC33-D382-F40C-87B3-F0451C12DB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021" y="1825625"/>
            <a:ext cx="7150252" cy="337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68BEA04-0842-1F1E-E2B4-7AB31FA0868B}"/>
              </a:ext>
            </a:extLst>
          </p:cNvPr>
          <p:cNvSpPr txBox="1"/>
          <p:nvPr/>
        </p:nvSpPr>
        <p:spPr>
          <a:xfrm>
            <a:off x="1191237" y="5545123"/>
            <a:ext cx="859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Er der andre </a:t>
            </a:r>
            <a:r>
              <a:rPr lang="da-DK" dirty="0" err="1"/>
              <a:t>omverdensmodeller</a:t>
            </a:r>
            <a:r>
              <a:rPr lang="da-DK" dirty="0"/>
              <a:t> end PEST?</a:t>
            </a:r>
          </a:p>
          <a:p>
            <a:r>
              <a:rPr lang="da-DK" dirty="0"/>
              <a:t>PESTEL </a:t>
            </a:r>
          </a:p>
          <a:p>
            <a:r>
              <a:rPr lang="da-DK" dirty="0"/>
              <a:t>STEEPLE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D9258A75-A6CD-8315-93D6-822F6F88C6FC}"/>
              </a:ext>
            </a:extLst>
          </p:cNvPr>
          <p:cNvSpPr txBox="1"/>
          <p:nvPr/>
        </p:nvSpPr>
        <p:spPr>
          <a:xfrm>
            <a:off x="738231" y="815455"/>
            <a:ext cx="7150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Hvilke eksterne faktorer påvirker virksomheden</a:t>
            </a:r>
          </a:p>
        </p:txBody>
      </p:sp>
    </p:spTree>
    <p:extLst>
      <p:ext uri="{BB962C8B-B14F-4D97-AF65-F5344CB8AC3E}">
        <p14:creationId xmlns:p14="http://schemas.microsoft.com/office/powerpoint/2010/main" val="158766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C876FE8-7643-99B7-AAA0-B43249A5A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397254"/>
              </p:ext>
            </p:extLst>
          </p:nvPr>
        </p:nvGraphicFramePr>
        <p:xfrm>
          <a:off x="1335741" y="1195599"/>
          <a:ext cx="9466730" cy="4981960"/>
        </p:xfrm>
        <a:graphic>
          <a:graphicData uri="http://schemas.openxmlformats.org/drawingml/2006/table">
            <a:tbl>
              <a:tblPr/>
              <a:tblGrid>
                <a:gridCol w="2814918">
                  <a:extLst>
                    <a:ext uri="{9D8B030D-6E8A-4147-A177-3AD203B41FA5}">
                      <a16:colId xmlns:a16="http://schemas.microsoft.com/office/drawing/2014/main" val="3223272096"/>
                    </a:ext>
                  </a:extLst>
                </a:gridCol>
                <a:gridCol w="2264197">
                  <a:extLst>
                    <a:ext uri="{9D8B030D-6E8A-4147-A177-3AD203B41FA5}">
                      <a16:colId xmlns:a16="http://schemas.microsoft.com/office/drawing/2014/main" val="2040050477"/>
                    </a:ext>
                  </a:extLst>
                </a:gridCol>
                <a:gridCol w="1740571">
                  <a:extLst>
                    <a:ext uri="{9D8B030D-6E8A-4147-A177-3AD203B41FA5}">
                      <a16:colId xmlns:a16="http://schemas.microsoft.com/office/drawing/2014/main" val="2982074330"/>
                    </a:ext>
                  </a:extLst>
                </a:gridCol>
                <a:gridCol w="2647044">
                  <a:extLst>
                    <a:ext uri="{9D8B030D-6E8A-4147-A177-3AD203B41FA5}">
                      <a16:colId xmlns:a16="http://schemas.microsoft.com/office/drawing/2014/main" val="805350594"/>
                    </a:ext>
                  </a:extLst>
                </a:gridCol>
              </a:tblGrid>
              <a:tr h="434101">
                <a:tc>
                  <a:txBody>
                    <a:bodyPr/>
                    <a:lstStyle/>
                    <a:p>
                      <a:pPr algn="l" fontAlgn="t"/>
                      <a:r>
                        <a:rPr lang="da-DK" sz="1200" b="1" dirty="0">
                          <a:effectLst/>
                          <a:latin typeface="var(--font-content)"/>
                        </a:rPr>
                        <a:t>Politik og lovgivning P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200" b="1" dirty="0">
                          <a:effectLst/>
                        </a:rPr>
                        <a:t>Økonomi og miljø E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200" b="1" dirty="0">
                          <a:effectLst/>
                        </a:rPr>
                        <a:t>Sociokulturelle forhold S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200" b="1" dirty="0">
                          <a:effectLst/>
                          <a:latin typeface="var(--font-content)"/>
                        </a:rPr>
                        <a:t>Teknologiske forhold T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930933"/>
                  </a:ext>
                </a:extLst>
              </a:tr>
              <a:tr h="4547859"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Lovgivning (nationalt og internationalt)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Handelsbarrierer, skatter og afgifter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Arbejdsmarked (fx arbejdstid, ferier og pensionsalder)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Støtteordninger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Infrastruktur (fx IT, transport og energi)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Politi og retsvæsen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Konflikter og krige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Økonomiske konjunkturer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Velfærdsniveau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Renteniveau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Valutaforhold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Arbejdsudbud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Adgang til råvarer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Miljø- og klimaforhold (fx årstider og vejrforhold)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Sygdom og naturkatastrofer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Demografisk udvikling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Kulturelle trends og livsstil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Forbrugerbehov, adfærd og vaner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Holdninger, normer, etik og religion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Højtider og traditioner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Sociale forhold (fx boligforhold)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Mediebegivenheder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>
                          <a:effectLst/>
                        </a:rPr>
                        <a:t>Stærke trendsettere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Ny forskning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Radikale innovationer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Digitalisering og datahåndtering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Nye energiformer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Nye medier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da-DK" sz="1200" dirty="0">
                          <a:effectLst/>
                        </a:rPr>
                        <a:t>Nye teknologier (kunstig intelligens, robotteknologi, nanoteknologi, bioteknologi, blockchain, Internet of Things, Virtual Reality, m.fl.)</a:t>
                      </a:r>
                    </a:p>
                  </a:txBody>
                  <a:tcPr marL="58802" marR="58802" marT="29401" marB="29401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62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082D6-8607-E18D-CD17-F0101B22B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9654"/>
            <a:ext cx="10515600" cy="1325563"/>
          </a:xfrm>
        </p:spPr>
        <p:txBody>
          <a:bodyPr/>
          <a:lstStyle/>
          <a:p>
            <a:r>
              <a:rPr lang="da-DK" dirty="0"/>
              <a:t>Hvad er et marked?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3119E3-4F9E-44BB-B5D9-09DAB5A12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1978"/>
            <a:ext cx="10515600" cy="2415115"/>
          </a:xfrm>
        </p:spPr>
        <p:txBody>
          <a:bodyPr>
            <a:normAutofit fontScale="77500" lnSpcReduction="20000"/>
          </a:bodyPr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Et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marked 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eksisterer alle steder, hvor udbud og efterspørgsel mødes, og udveksling af produkter/serviceydelser/værdier finder sted.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Hvordan definerer man en branche?</a:t>
            </a:r>
          </a:p>
          <a:p>
            <a:pPr marL="0" indent="0">
              <a:buNone/>
            </a:pPr>
            <a:r>
              <a:rPr lang="da-DK" dirty="0"/>
              <a:t>Ved en branche forstås </a:t>
            </a:r>
            <a:r>
              <a:rPr lang="da-DK"/>
              <a:t>en gruppe af virksomheder, </a:t>
            </a:r>
            <a:r>
              <a:rPr lang="da-DK" dirty="0"/>
              <a:t>der udbyder produkter som kan substituere hinanden</a:t>
            </a:r>
            <a:b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</a:br>
            <a:endParaRPr lang="da-DK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Hvordan bestemmer man konkurrenceformen på et marked/markedsformen?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29A2DDE6-B49C-90DA-4416-351BA6F79AE2}"/>
              </a:ext>
            </a:extLst>
          </p:cNvPr>
          <p:cNvSpPr txBox="1"/>
          <p:nvPr/>
        </p:nvSpPr>
        <p:spPr>
          <a:xfrm>
            <a:off x="1106605" y="5491825"/>
            <a:ext cx="9651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Opgave 1:</a:t>
            </a:r>
          </a:p>
          <a:p>
            <a:r>
              <a:rPr lang="da-DK" dirty="0"/>
              <a:t>Hvilken konkurrenceform er bedst for forbrugerne?</a:t>
            </a:r>
          </a:p>
          <a:p>
            <a:r>
              <a:rPr lang="da-DK" dirty="0"/>
              <a:t>Bestem konkurrenceformen i følgende brancher:</a:t>
            </a:r>
          </a:p>
          <a:p>
            <a:r>
              <a:rPr lang="da-DK" dirty="0"/>
              <a:t>Smartphonebranchen, Bilbranchen og fastfoodbranchen</a:t>
            </a:r>
          </a:p>
          <a:p>
            <a:br>
              <a:rPr lang="da-DK" dirty="0"/>
            </a:br>
            <a:endParaRPr lang="da-DK" dirty="0"/>
          </a:p>
        </p:txBody>
      </p:sp>
      <p:pic>
        <p:nvPicPr>
          <p:cNvPr id="4100" name="Picture 4" descr="Markedsformen - Marketingteorier">
            <a:extLst>
              <a:ext uri="{FF2B5EF4-FFF2-40B4-BE49-F238E27FC236}">
                <a16:creationId xmlns:a16="http://schemas.microsoft.com/office/drawing/2014/main" id="{A691DDCA-A9B6-BF11-B173-437C8F9BF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05" y="3107093"/>
            <a:ext cx="6654924" cy="225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89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BA2B52-01D7-8DDE-9A5E-0DEE0EE0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Vigtige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9FDC60-AAC4-6A23-A4C8-66684B04E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176"/>
            <a:ext cx="10515600" cy="5013699"/>
          </a:xfrm>
        </p:spPr>
        <p:txBody>
          <a:bodyPr>
            <a:normAutofit fontScale="62500" lnSpcReduction="20000"/>
          </a:bodyPr>
          <a:lstStyle/>
          <a:p>
            <a:r>
              <a:rPr lang="da-DK" b="1" dirty="0"/>
              <a:t>Det effektive marked?</a:t>
            </a:r>
          </a:p>
          <a:p>
            <a:r>
              <a:rPr lang="da-DK" dirty="0"/>
              <a:t>Det kendte marked som virksomhederne konkurrerer på her og nu</a:t>
            </a:r>
          </a:p>
          <a:p>
            <a:r>
              <a:rPr lang="da-DK" b="1" dirty="0"/>
              <a:t>Det latente marked?</a:t>
            </a:r>
          </a:p>
          <a:p>
            <a:r>
              <a:rPr lang="da-DK" dirty="0"/>
              <a:t>Det skjulte marked, hvor der er potentielle kunder, men som virksomhederne endnu ikke har formået at appellere til </a:t>
            </a:r>
          </a:p>
          <a:p>
            <a:r>
              <a:rPr lang="da-DK" b="1" dirty="0"/>
              <a:t>Det effektive + latente marked= ?</a:t>
            </a:r>
          </a:p>
          <a:p>
            <a:r>
              <a:rPr lang="da-DK" dirty="0"/>
              <a:t>Det samlede marked</a:t>
            </a:r>
          </a:p>
          <a:p>
            <a:r>
              <a:rPr lang="da-DK" b="1" dirty="0"/>
              <a:t>Blue og red ocean?</a:t>
            </a:r>
          </a:p>
          <a:p>
            <a:pPr marL="0" indent="0">
              <a:buNone/>
            </a:pPr>
            <a:r>
              <a:rPr lang="da-DK" dirty="0"/>
              <a:t>Et marked med og uden konkurrence (effektivt og latent marked)</a:t>
            </a:r>
          </a:p>
          <a:p>
            <a:r>
              <a:rPr lang="da-DK" b="1" dirty="0"/>
              <a:t>Markedsandel</a:t>
            </a:r>
            <a:r>
              <a:rPr lang="da-DK" dirty="0"/>
              <a:t>?</a:t>
            </a:r>
          </a:p>
          <a:p>
            <a:pPr marL="0" indent="0">
              <a:buNone/>
            </a:pPr>
            <a:r>
              <a:rPr lang="da-DK" dirty="0"/>
              <a:t>Den andel/procentdel virksomheden har af det samlede marked. Hvordan kan man opgøre markedsandelen?</a:t>
            </a:r>
          </a:p>
          <a:p>
            <a:r>
              <a:rPr lang="da-DK" b="1" dirty="0"/>
              <a:t>De kritiske succesfaktorer?</a:t>
            </a:r>
          </a:p>
          <a:p>
            <a:pPr marL="0" indent="0">
              <a:buNone/>
            </a:pPr>
            <a:r>
              <a:rPr lang="da-DK" dirty="0"/>
              <a:t>    Hvad er afgørende for kunden? (ekstern) Hvordan matcher virksomheden kundens krav? (intern)</a:t>
            </a:r>
            <a:endParaRPr lang="da-DK" b="1" dirty="0"/>
          </a:p>
          <a:p>
            <a:r>
              <a:rPr lang="da-DK" b="1" dirty="0"/>
              <a:t>Hvad er en niche-branche?</a:t>
            </a:r>
          </a:p>
          <a:p>
            <a:pPr marL="0" indent="0">
              <a:buNone/>
            </a:pPr>
            <a:r>
              <a:rPr lang="da-DK" dirty="0"/>
              <a:t>En branche, hvor virksomhederne sælger specialprodukter?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679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C9814-05DF-2E75-76CE-AA9AEAD3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8391"/>
          </a:xfrm>
        </p:spPr>
        <p:txBody>
          <a:bodyPr/>
          <a:lstStyle/>
          <a:p>
            <a:r>
              <a:rPr lang="da-DK" dirty="0"/>
              <a:t>KØBSADFÆRD - EFTERSPØRGSLEN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6F8652-18F5-04A7-AE3C-D21DAB38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517"/>
            <a:ext cx="10515600" cy="4742446"/>
          </a:xfrm>
        </p:spPr>
        <p:txBody>
          <a:bodyPr>
            <a:normAutofit fontScale="47500" lnSpcReduction="20000"/>
          </a:bodyPr>
          <a:lstStyle/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Købsmotiver 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(kundebehov):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Kundens køb er motiveret af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funktionelle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sociale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og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emotionelle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behov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som kunden ønsker at få tilfredsstillet. Kundebehovet er altid situationsbestemt.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Købstyper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Kunden foretager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impulskøb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vanekøb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og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overvejelseskøb 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alt afhængigt af omstændighederne, herunder fx produktets pris og dets betydning for kunden.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Købsproces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En købsproces består typisk af følgende fem faser: 1)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Behovserkendelse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2)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informationssøgning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3)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vurdering af alternativer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, 4)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købsbeslutning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og 5)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efterkøbsevaluering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Køberoller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Én eller flere af de personer, som er involveret i købsprocessen, indtager forskellige roller: 1)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Initiativtager 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(den, der sætter processen i gang), 2)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influent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(den, der påvirker), 3)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disponent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(den, der beslutter), 4)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(den, der betaler) og 5)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konsument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(den, der er bruger).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Referencegrupper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Kundens adfærd påvirkes af personer fra nære og fjerne kredse (familie, venner, kolleger, politikere, influencere, osv.).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Livsfaser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Købsadfærd, herunder forbrug og behov, afhænger også af, hvilken livsfase kunden befinder sig i (fx barn, teenager, nybagt familie eller pensionist).</a:t>
            </a:r>
          </a:p>
          <a:p>
            <a:pPr marL="0" indent="0" algn="l">
              <a:buNone/>
            </a:pP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SOR-model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</a:t>
            </a:r>
          </a:p>
          <a:p>
            <a:pPr algn="l"/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samlede købsadfærd kan beskrives med adfærdsmodellen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SOR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timuli (ydre påvirkninger) af en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O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rganisme (forbrugeren), som har en </a:t>
            </a:r>
            <a:r>
              <a:rPr lang="da-DK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eaktion (forbrugeren køber eller undlader at købe).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107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CB42E-D6F3-D233-C5CE-A8410291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analyse af købsprocessen for følgende køb</a:t>
            </a:r>
            <a:br>
              <a:rPr lang="da-DK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BC8330-3491-8FD9-6D1E-1B1A65C89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da-DK" dirty="0"/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estille en rejse til Asien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Køb af fredagsslik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Køb af ny bil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Gå i biografen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skal lige se lidt om vindenergibranchen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Næste gang sætter vi gang i et gruppearbejde: Hver gruppe skal lave en brancheanalyse</a:t>
            </a:r>
            <a:b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laver grupperne ud for min fornemmelse – sig til hvis du har ønsker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Hvem vil holde oplæg næste gang om Porters 5 forces?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1662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680</Words>
  <Application>Microsoft Macintosh PowerPoint</Application>
  <PresentationFormat>Widescreen</PresentationFormat>
  <Paragraphs>90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Noto Sans</vt:lpstr>
      <vt:lpstr>var(--font-content)</vt:lpstr>
      <vt:lpstr>Office-tema</vt:lpstr>
      <vt:lpstr>PowerPoint-præsentation</vt:lpstr>
      <vt:lpstr>Hvad er PEST-modellen? </vt:lpstr>
      <vt:lpstr>PowerPoint-præsentation</vt:lpstr>
      <vt:lpstr>Hvad er et marked?</vt:lpstr>
      <vt:lpstr>Vigtige begreber</vt:lpstr>
      <vt:lpstr>KØBSADFÆRD - EFTERSPØRGSLEN</vt:lpstr>
      <vt:lpstr>Lav en analyse af købsprocessen for følgende køb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Emil Kousgaard</dc:creator>
  <cp:lastModifiedBy>Emil Kousgaard</cp:lastModifiedBy>
  <cp:revision>1</cp:revision>
  <dcterms:created xsi:type="dcterms:W3CDTF">2023-10-11T05:37:47Z</dcterms:created>
  <dcterms:modified xsi:type="dcterms:W3CDTF">2024-10-23T06:05:05Z</dcterms:modified>
</cp:coreProperties>
</file>