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60" r:id="rId2"/>
    <p:sldMasterId id="2147483648" r:id="rId3"/>
  </p:sldMasterIdLst>
  <p:sldIdLst>
    <p:sldId id="256" r:id="rId4"/>
    <p:sldId id="274" r:id="rId5"/>
    <p:sldId id="269" r:id="rId6"/>
    <p:sldId id="270" r:id="rId7"/>
    <p:sldId id="272" r:id="rId8"/>
    <p:sldId id="275" r:id="rId9"/>
    <p:sldId id="268" r:id="rId10"/>
    <p:sldId id="276" r:id="rId11"/>
    <p:sldId id="273" r:id="rId12"/>
    <p:sldId id="258" r:id="rId13"/>
    <p:sldId id="259" r:id="rId14"/>
    <p:sldId id="263" r:id="rId15"/>
    <p:sldId id="260" r:id="rId16"/>
    <p:sldId id="261" r:id="rId17"/>
    <p:sldId id="267" r:id="rId18"/>
    <p:sldId id="262" r:id="rId19"/>
    <p:sldId id="264" r:id="rId20"/>
    <p:sldId id="265" r:id="rId21"/>
    <p:sldId id="266" r:id="rId22"/>
    <p:sldId id="277" r:id="rId2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5" d="100"/>
          <a:sy n="75" d="100"/>
        </p:scale>
        <p:origin x="2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8558D8-35C9-0C76-2B54-D49A79504A9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7CD4DB4-1DD1-F10B-5B3F-3DCA385C9E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E92771EF-BB95-FE10-AE9D-50C55D057779}"/>
              </a:ext>
            </a:extLst>
          </p:cNvPr>
          <p:cNvSpPr>
            <a:spLocks noGrp="1"/>
          </p:cNvSpPr>
          <p:nvPr>
            <p:ph type="dt" sz="half" idx="10"/>
          </p:nvPr>
        </p:nvSpPr>
        <p:spPr/>
        <p:txBody>
          <a:bodyPr/>
          <a:lstStyle/>
          <a:p>
            <a:fld id="{A0F11C5E-8EC3-4753-A588-06DCD7283840}" type="datetimeFigureOut">
              <a:rPr lang="da-DK" smtClean="0"/>
              <a:t>06-02-2025</a:t>
            </a:fld>
            <a:endParaRPr lang="da-DK"/>
          </a:p>
        </p:txBody>
      </p:sp>
      <p:sp>
        <p:nvSpPr>
          <p:cNvPr id="5" name="Pladsholder til sidefod 4">
            <a:extLst>
              <a:ext uri="{FF2B5EF4-FFF2-40B4-BE49-F238E27FC236}">
                <a16:creationId xmlns:a16="http://schemas.microsoft.com/office/drawing/2014/main" id="{0AF51EB8-7074-C8C8-DEEB-961F9D43538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DB96B2E-6FF6-42C1-677C-C0EB9B3A5F02}"/>
              </a:ext>
            </a:extLst>
          </p:cNvPr>
          <p:cNvSpPr>
            <a:spLocks noGrp="1"/>
          </p:cNvSpPr>
          <p:nvPr>
            <p:ph type="sldNum" sz="quarter" idx="12"/>
          </p:nvPr>
        </p:nvSpPr>
        <p:spPr/>
        <p:txBody>
          <a:bodyPr/>
          <a:lstStyle/>
          <a:p>
            <a:fld id="{52082AB7-3ED5-4948-B3BB-06951C7B6425}" type="slidenum">
              <a:rPr lang="da-DK" smtClean="0"/>
              <a:t>‹nr.›</a:t>
            </a:fld>
            <a:endParaRPr lang="da-DK"/>
          </a:p>
        </p:txBody>
      </p:sp>
    </p:spTree>
    <p:extLst>
      <p:ext uri="{BB962C8B-B14F-4D97-AF65-F5344CB8AC3E}">
        <p14:creationId xmlns:p14="http://schemas.microsoft.com/office/powerpoint/2010/main" val="3484546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936303-755C-7770-CDE6-D0C07D121BE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E1741EF-DD2A-9DA7-82B4-FFA6C14A6908}"/>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7437204-78DE-137C-274A-02CAD7555521}"/>
              </a:ext>
            </a:extLst>
          </p:cNvPr>
          <p:cNvSpPr>
            <a:spLocks noGrp="1"/>
          </p:cNvSpPr>
          <p:nvPr>
            <p:ph type="dt" sz="half" idx="10"/>
          </p:nvPr>
        </p:nvSpPr>
        <p:spPr/>
        <p:txBody>
          <a:bodyPr/>
          <a:lstStyle/>
          <a:p>
            <a:fld id="{A0F11C5E-8EC3-4753-A588-06DCD7283840}" type="datetimeFigureOut">
              <a:rPr lang="da-DK" smtClean="0"/>
              <a:t>06-02-2025</a:t>
            </a:fld>
            <a:endParaRPr lang="da-DK"/>
          </a:p>
        </p:txBody>
      </p:sp>
      <p:sp>
        <p:nvSpPr>
          <p:cNvPr id="5" name="Pladsholder til sidefod 4">
            <a:extLst>
              <a:ext uri="{FF2B5EF4-FFF2-40B4-BE49-F238E27FC236}">
                <a16:creationId xmlns:a16="http://schemas.microsoft.com/office/drawing/2014/main" id="{0235221F-E81D-B455-B11B-D111567BF95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4067CD7-6510-A732-566A-E8A8B8C67B83}"/>
              </a:ext>
            </a:extLst>
          </p:cNvPr>
          <p:cNvSpPr>
            <a:spLocks noGrp="1"/>
          </p:cNvSpPr>
          <p:nvPr>
            <p:ph type="sldNum" sz="quarter" idx="12"/>
          </p:nvPr>
        </p:nvSpPr>
        <p:spPr/>
        <p:txBody>
          <a:bodyPr/>
          <a:lstStyle/>
          <a:p>
            <a:fld id="{52082AB7-3ED5-4948-B3BB-06951C7B6425}" type="slidenum">
              <a:rPr lang="da-DK" smtClean="0"/>
              <a:t>‹nr.›</a:t>
            </a:fld>
            <a:endParaRPr lang="da-DK"/>
          </a:p>
        </p:txBody>
      </p:sp>
    </p:spTree>
    <p:extLst>
      <p:ext uri="{BB962C8B-B14F-4D97-AF65-F5344CB8AC3E}">
        <p14:creationId xmlns:p14="http://schemas.microsoft.com/office/powerpoint/2010/main" val="3248729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E9069B-0233-1EE7-C8BF-8F4721B7A27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563640A-1DAB-8A03-0D5B-0B32BC2199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A5F73D8-D8FD-C065-B2DB-DACDDE749932}"/>
              </a:ext>
            </a:extLst>
          </p:cNvPr>
          <p:cNvSpPr>
            <a:spLocks noGrp="1"/>
          </p:cNvSpPr>
          <p:nvPr>
            <p:ph type="dt" sz="half" idx="10"/>
          </p:nvPr>
        </p:nvSpPr>
        <p:spPr/>
        <p:txBody>
          <a:bodyPr/>
          <a:lstStyle/>
          <a:p>
            <a:fld id="{A0F11C5E-8EC3-4753-A588-06DCD7283840}" type="datetimeFigureOut">
              <a:rPr lang="da-DK" smtClean="0"/>
              <a:t>06-02-2025</a:t>
            </a:fld>
            <a:endParaRPr lang="da-DK"/>
          </a:p>
        </p:txBody>
      </p:sp>
      <p:sp>
        <p:nvSpPr>
          <p:cNvPr id="5" name="Pladsholder til sidefod 4">
            <a:extLst>
              <a:ext uri="{FF2B5EF4-FFF2-40B4-BE49-F238E27FC236}">
                <a16:creationId xmlns:a16="http://schemas.microsoft.com/office/drawing/2014/main" id="{A110CC43-6D6C-0164-EAA9-5A12E7813F8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7FFFC52-C021-19F6-0FEE-B31AADF15C4D}"/>
              </a:ext>
            </a:extLst>
          </p:cNvPr>
          <p:cNvSpPr>
            <a:spLocks noGrp="1"/>
          </p:cNvSpPr>
          <p:nvPr>
            <p:ph type="sldNum" sz="quarter" idx="12"/>
          </p:nvPr>
        </p:nvSpPr>
        <p:spPr/>
        <p:txBody>
          <a:bodyPr/>
          <a:lstStyle/>
          <a:p>
            <a:fld id="{52082AB7-3ED5-4948-B3BB-06951C7B6425}" type="slidenum">
              <a:rPr lang="da-DK" smtClean="0"/>
              <a:t>‹nr.›</a:t>
            </a:fld>
            <a:endParaRPr lang="da-DK"/>
          </a:p>
        </p:txBody>
      </p:sp>
    </p:spTree>
    <p:extLst>
      <p:ext uri="{BB962C8B-B14F-4D97-AF65-F5344CB8AC3E}">
        <p14:creationId xmlns:p14="http://schemas.microsoft.com/office/powerpoint/2010/main" val="384963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E82DE2-6E8B-0F18-6F52-AD1767B76D4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112D5EB-1137-E87A-418E-B84342281419}"/>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BC8702B-E2CE-154C-F5DB-4F62D99157A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6FD51F3A-4E30-9D85-F620-C8E6EE90610E}"/>
              </a:ext>
            </a:extLst>
          </p:cNvPr>
          <p:cNvSpPr>
            <a:spLocks noGrp="1"/>
          </p:cNvSpPr>
          <p:nvPr>
            <p:ph type="dt" sz="half" idx="10"/>
          </p:nvPr>
        </p:nvSpPr>
        <p:spPr/>
        <p:txBody>
          <a:bodyPr/>
          <a:lstStyle/>
          <a:p>
            <a:fld id="{A0F11C5E-8EC3-4753-A588-06DCD7283840}" type="datetimeFigureOut">
              <a:rPr lang="da-DK" smtClean="0"/>
              <a:t>06-02-2025</a:t>
            </a:fld>
            <a:endParaRPr lang="da-DK"/>
          </a:p>
        </p:txBody>
      </p:sp>
      <p:sp>
        <p:nvSpPr>
          <p:cNvPr id="6" name="Pladsholder til sidefod 5">
            <a:extLst>
              <a:ext uri="{FF2B5EF4-FFF2-40B4-BE49-F238E27FC236}">
                <a16:creationId xmlns:a16="http://schemas.microsoft.com/office/drawing/2014/main" id="{6F55C140-D3AF-55AC-1588-5B1FA93FBAD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95B6488-113A-29FC-2543-E76396B7B507}"/>
              </a:ext>
            </a:extLst>
          </p:cNvPr>
          <p:cNvSpPr>
            <a:spLocks noGrp="1"/>
          </p:cNvSpPr>
          <p:nvPr>
            <p:ph type="sldNum" sz="quarter" idx="12"/>
          </p:nvPr>
        </p:nvSpPr>
        <p:spPr/>
        <p:txBody>
          <a:bodyPr/>
          <a:lstStyle/>
          <a:p>
            <a:fld id="{52082AB7-3ED5-4948-B3BB-06951C7B6425}" type="slidenum">
              <a:rPr lang="da-DK" smtClean="0"/>
              <a:t>‹nr.›</a:t>
            </a:fld>
            <a:endParaRPr lang="da-DK"/>
          </a:p>
        </p:txBody>
      </p:sp>
    </p:spTree>
    <p:extLst>
      <p:ext uri="{BB962C8B-B14F-4D97-AF65-F5344CB8AC3E}">
        <p14:creationId xmlns:p14="http://schemas.microsoft.com/office/powerpoint/2010/main" val="324713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514859-768A-D739-6AE4-E4198DF455C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FC7996E-CDE6-066C-C104-9DDEF3709A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A352EB33-4CB0-1D8D-8FB2-F7E543ABE589}"/>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15CBBD0E-E21D-13B9-6C82-5F443D7387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ACCD2844-32FD-7933-50E1-48511B5621EB}"/>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E800231-99C4-6FFC-8350-60782314CE2C}"/>
              </a:ext>
            </a:extLst>
          </p:cNvPr>
          <p:cNvSpPr>
            <a:spLocks noGrp="1"/>
          </p:cNvSpPr>
          <p:nvPr>
            <p:ph type="dt" sz="half" idx="10"/>
          </p:nvPr>
        </p:nvSpPr>
        <p:spPr/>
        <p:txBody>
          <a:bodyPr/>
          <a:lstStyle/>
          <a:p>
            <a:fld id="{A0F11C5E-8EC3-4753-A588-06DCD7283840}" type="datetimeFigureOut">
              <a:rPr lang="da-DK" smtClean="0"/>
              <a:t>06-02-2025</a:t>
            </a:fld>
            <a:endParaRPr lang="da-DK"/>
          </a:p>
        </p:txBody>
      </p:sp>
      <p:sp>
        <p:nvSpPr>
          <p:cNvPr id="8" name="Pladsholder til sidefod 7">
            <a:extLst>
              <a:ext uri="{FF2B5EF4-FFF2-40B4-BE49-F238E27FC236}">
                <a16:creationId xmlns:a16="http://schemas.microsoft.com/office/drawing/2014/main" id="{1C5D5B76-703D-00E6-E1D0-8AD4C3F18517}"/>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4791082-3034-6598-5B39-7BF7C5913DBB}"/>
              </a:ext>
            </a:extLst>
          </p:cNvPr>
          <p:cNvSpPr>
            <a:spLocks noGrp="1"/>
          </p:cNvSpPr>
          <p:nvPr>
            <p:ph type="sldNum" sz="quarter" idx="12"/>
          </p:nvPr>
        </p:nvSpPr>
        <p:spPr/>
        <p:txBody>
          <a:bodyPr/>
          <a:lstStyle/>
          <a:p>
            <a:fld id="{52082AB7-3ED5-4948-B3BB-06951C7B6425}" type="slidenum">
              <a:rPr lang="da-DK" smtClean="0"/>
              <a:t>‹nr.›</a:t>
            </a:fld>
            <a:endParaRPr lang="da-DK"/>
          </a:p>
        </p:txBody>
      </p:sp>
    </p:spTree>
    <p:extLst>
      <p:ext uri="{BB962C8B-B14F-4D97-AF65-F5344CB8AC3E}">
        <p14:creationId xmlns:p14="http://schemas.microsoft.com/office/powerpoint/2010/main" val="603796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B8DBE3-4CE1-4F98-2A0C-E8F9F523C8B1}"/>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1F629AD7-4BC1-D88C-39E8-57ECFC0E8DC3}"/>
              </a:ext>
            </a:extLst>
          </p:cNvPr>
          <p:cNvSpPr>
            <a:spLocks noGrp="1"/>
          </p:cNvSpPr>
          <p:nvPr>
            <p:ph type="dt" sz="half" idx="10"/>
          </p:nvPr>
        </p:nvSpPr>
        <p:spPr/>
        <p:txBody>
          <a:bodyPr/>
          <a:lstStyle/>
          <a:p>
            <a:fld id="{A0F11C5E-8EC3-4753-A588-06DCD7283840}" type="datetimeFigureOut">
              <a:rPr lang="da-DK" smtClean="0"/>
              <a:t>06-02-2025</a:t>
            </a:fld>
            <a:endParaRPr lang="da-DK"/>
          </a:p>
        </p:txBody>
      </p:sp>
      <p:sp>
        <p:nvSpPr>
          <p:cNvPr id="4" name="Pladsholder til sidefod 3">
            <a:extLst>
              <a:ext uri="{FF2B5EF4-FFF2-40B4-BE49-F238E27FC236}">
                <a16:creationId xmlns:a16="http://schemas.microsoft.com/office/drawing/2014/main" id="{93159BFD-FB02-7F67-5308-C2EED60B3B1D}"/>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1CC241F-283C-3760-D48B-AEED18FC94FF}"/>
              </a:ext>
            </a:extLst>
          </p:cNvPr>
          <p:cNvSpPr>
            <a:spLocks noGrp="1"/>
          </p:cNvSpPr>
          <p:nvPr>
            <p:ph type="sldNum" sz="quarter" idx="12"/>
          </p:nvPr>
        </p:nvSpPr>
        <p:spPr/>
        <p:txBody>
          <a:bodyPr/>
          <a:lstStyle/>
          <a:p>
            <a:fld id="{52082AB7-3ED5-4948-B3BB-06951C7B6425}" type="slidenum">
              <a:rPr lang="da-DK" smtClean="0"/>
              <a:t>‹nr.›</a:t>
            </a:fld>
            <a:endParaRPr lang="da-DK"/>
          </a:p>
        </p:txBody>
      </p:sp>
    </p:spTree>
    <p:extLst>
      <p:ext uri="{BB962C8B-B14F-4D97-AF65-F5344CB8AC3E}">
        <p14:creationId xmlns:p14="http://schemas.microsoft.com/office/powerpoint/2010/main" val="3317139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270B160-C083-6038-45E3-8B3311D39061}"/>
              </a:ext>
            </a:extLst>
          </p:cNvPr>
          <p:cNvSpPr>
            <a:spLocks noGrp="1"/>
          </p:cNvSpPr>
          <p:nvPr>
            <p:ph type="dt" sz="half" idx="10"/>
          </p:nvPr>
        </p:nvSpPr>
        <p:spPr/>
        <p:txBody>
          <a:bodyPr/>
          <a:lstStyle/>
          <a:p>
            <a:fld id="{A0F11C5E-8EC3-4753-A588-06DCD7283840}" type="datetimeFigureOut">
              <a:rPr lang="da-DK" smtClean="0"/>
              <a:t>06-02-2025</a:t>
            </a:fld>
            <a:endParaRPr lang="da-DK"/>
          </a:p>
        </p:txBody>
      </p:sp>
      <p:sp>
        <p:nvSpPr>
          <p:cNvPr id="3" name="Pladsholder til sidefod 2">
            <a:extLst>
              <a:ext uri="{FF2B5EF4-FFF2-40B4-BE49-F238E27FC236}">
                <a16:creationId xmlns:a16="http://schemas.microsoft.com/office/drawing/2014/main" id="{94B2C59F-BAE7-FCB7-FACC-25A418EFF65D}"/>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197AA8E-E9A4-A591-AB8E-4A11D7BF4FE4}"/>
              </a:ext>
            </a:extLst>
          </p:cNvPr>
          <p:cNvSpPr>
            <a:spLocks noGrp="1"/>
          </p:cNvSpPr>
          <p:nvPr>
            <p:ph type="sldNum" sz="quarter" idx="12"/>
          </p:nvPr>
        </p:nvSpPr>
        <p:spPr/>
        <p:txBody>
          <a:bodyPr/>
          <a:lstStyle/>
          <a:p>
            <a:fld id="{52082AB7-3ED5-4948-B3BB-06951C7B6425}" type="slidenum">
              <a:rPr lang="da-DK" smtClean="0"/>
              <a:t>‹nr.›</a:t>
            </a:fld>
            <a:endParaRPr lang="da-DK"/>
          </a:p>
        </p:txBody>
      </p:sp>
    </p:spTree>
    <p:extLst>
      <p:ext uri="{BB962C8B-B14F-4D97-AF65-F5344CB8AC3E}">
        <p14:creationId xmlns:p14="http://schemas.microsoft.com/office/powerpoint/2010/main" val="1289607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E354F2-AB98-A337-8F8F-15D569B6F18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2285EA3-A754-84E1-1538-0F49C66ADE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A307C03-8F17-BDE1-B7E6-D0CABCD0B9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9654738-085F-7AE0-B512-8825CBFC104E}"/>
              </a:ext>
            </a:extLst>
          </p:cNvPr>
          <p:cNvSpPr>
            <a:spLocks noGrp="1"/>
          </p:cNvSpPr>
          <p:nvPr>
            <p:ph type="dt" sz="half" idx="10"/>
          </p:nvPr>
        </p:nvSpPr>
        <p:spPr/>
        <p:txBody>
          <a:bodyPr/>
          <a:lstStyle/>
          <a:p>
            <a:fld id="{A0F11C5E-8EC3-4753-A588-06DCD7283840}" type="datetimeFigureOut">
              <a:rPr lang="da-DK" smtClean="0"/>
              <a:t>06-02-2025</a:t>
            </a:fld>
            <a:endParaRPr lang="da-DK"/>
          </a:p>
        </p:txBody>
      </p:sp>
      <p:sp>
        <p:nvSpPr>
          <p:cNvPr id="6" name="Pladsholder til sidefod 5">
            <a:extLst>
              <a:ext uri="{FF2B5EF4-FFF2-40B4-BE49-F238E27FC236}">
                <a16:creationId xmlns:a16="http://schemas.microsoft.com/office/drawing/2014/main" id="{28F583C9-AACC-635C-A987-9CC4EECF8B9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0E3F1EE-B252-7AC1-56A5-1B13C2BF670D}"/>
              </a:ext>
            </a:extLst>
          </p:cNvPr>
          <p:cNvSpPr>
            <a:spLocks noGrp="1"/>
          </p:cNvSpPr>
          <p:nvPr>
            <p:ph type="sldNum" sz="quarter" idx="12"/>
          </p:nvPr>
        </p:nvSpPr>
        <p:spPr/>
        <p:txBody>
          <a:bodyPr/>
          <a:lstStyle/>
          <a:p>
            <a:fld id="{52082AB7-3ED5-4948-B3BB-06951C7B6425}" type="slidenum">
              <a:rPr lang="da-DK" smtClean="0"/>
              <a:t>‹nr.›</a:t>
            </a:fld>
            <a:endParaRPr lang="da-DK"/>
          </a:p>
        </p:txBody>
      </p:sp>
    </p:spTree>
    <p:extLst>
      <p:ext uri="{BB962C8B-B14F-4D97-AF65-F5344CB8AC3E}">
        <p14:creationId xmlns:p14="http://schemas.microsoft.com/office/powerpoint/2010/main" val="126274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7DF156-5A87-4097-4565-1D098C36983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257503D-928C-947A-C8AE-DA4A97ABEE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F3D2EC1A-BEE8-DD0E-0EAC-BF40AB6BAA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58DD7F3-2D01-D8B2-7CDF-9B085A552C12}"/>
              </a:ext>
            </a:extLst>
          </p:cNvPr>
          <p:cNvSpPr>
            <a:spLocks noGrp="1"/>
          </p:cNvSpPr>
          <p:nvPr>
            <p:ph type="dt" sz="half" idx="10"/>
          </p:nvPr>
        </p:nvSpPr>
        <p:spPr/>
        <p:txBody>
          <a:bodyPr/>
          <a:lstStyle/>
          <a:p>
            <a:fld id="{A0F11C5E-8EC3-4753-A588-06DCD7283840}" type="datetimeFigureOut">
              <a:rPr lang="da-DK" smtClean="0"/>
              <a:t>06-02-2025</a:t>
            </a:fld>
            <a:endParaRPr lang="da-DK"/>
          </a:p>
        </p:txBody>
      </p:sp>
      <p:sp>
        <p:nvSpPr>
          <p:cNvPr id="6" name="Pladsholder til sidefod 5">
            <a:extLst>
              <a:ext uri="{FF2B5EF4-FFF2-40B4-BE49-F238E27FC236}">
                <a16:creationId xmlns:a16="http://schemas.microsoft.com/office/drawing/2014/main" id="{3571D173-F686-7C1C-0BD0-4651270B20D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4F87EAD-85BC-39CF-2370-3562F7106071}"/>
              </a:ext>
            </a:extLst>
          </p:cNvPr>
          <p:cNvSpPr>
            <a:spLocks noGrp="1"/>
          </p:cNvSpPr>
          <p:nvPr>
            <p:ph type="sldNum" sz="quarter" idx="12"/>
          </p:nvPr>
        </p:nvSpPr>
        <p:spPr/>
        <p:txBody>
          <a:bodyPr/>
          <a:lstStyle/>
          <a:p>
            <a:fld id="{52082AB7-3ED5-4948-B3BB-06951C7B6425}" type="slidenum">
              <a:rPr lang="da-DK" smtClean="0"/>
              <a:t>‹nr.›</a:t>
            </a:fld>
            <a:endParaRPr lang="da-DK"/>
          </a:p>
        </p:txBody>
      </p:sp>
    </p:spTree>
    <p:extLst>
      <p:ext uri="{BB962C8B-B14F-4D97-AF65-F5344CB8AC3E}">
        <p14:creationId xmlns:p14="http://schemas.microsoft.com/office/powerpoint/2010/main" val="2065487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D663FD-0871-BB15-9721-3A097CF12CC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C0AE3D6-EA37-937A-53F4-411E2C1B5FB6}"/>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E8679AA-71D5-6CCF-BE8D-DF14FE3EFD0B}"/>
              </a:ext>
            </a:extLst>
          </p:cNvPr>
          <p:cNvSpPr>
            <a:spLocks noGrp="1"/>
          </p:cNvSpPr>
          <p:nvPr>
            <p:ph type="dt" sz="half" idx="10"/>
          </p:nvPr>
        </p:nvSpPr>
        <p:spPr/>
        <p:txBody>
          <a:bodyPr/>
          <a:lstStyle/>
          <a:p>
            <a:fld id="{A0F11C5E-8EC3-4753-A588-06DCD7283840}" type="datetimeFigureOut">
              <a:rPr lang="da-DK" smtClean="0"/>
              <a:t>06-02-2025</a:t>
            </a:fld>
            <a:endParaRPr lang="da-DK"/>
          </a:p>
        </p:txBody>
      </p:sp>
      <p:sp>
        <p:nvSpPr>
          <p:cNvPr id="5" name="Pladsholder til sidefod 4">
            <a:extLst>
              <a:ext uri="{FF2B5EF4-FFF2-40B4-BE49-F238E27FC236}">
                <a16:creationId xmlns:a16="http://schemas.microsoft.com/office/drawing/2014/main" id="{874C5CFE-492C-E5BB-7787-EEC3F1646CC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B17E68D-F60F-9324-7344-19AE1054AA90}"/>
              </a:ext>
            </a:extLst>
          </p:cNvPr>
          <p:cNvSpPr>
            <a:spLocks noGrp="1"/>
          </p:cNvSpPr>
          <p:nvPr>
            <p:ph type="sldNum" sz="quarter" idx="12"/>
          </p:nvPr>
        </p:nvSpPr>
        <p:spPr/>
        <p:txBody>
          <a:bodyPr/>
          <a:lstStyle/>
          <a:p>
            <a:fld id="{52082AB7-3ED5-4948-B3BB-06951C7B6425}" type="slidenum">
              <a:rPr lang="da-DK" smtClean="0"/>
              <a:t>‹nr.›</a:t>
            </a:fld>
            <a:endParaRPr lang="da-DK"/>
          </a:p>
        </p:txBody>
      </p:sp>
    </p:spTree>
    <p:extLst>
      <p:ext uri="{BB962C8B-B14F-4D97-AF65-F5344CB8AC3E}">
        <p14:creationId xmlns:p14="http://schemas.microsoft.com/office/powerpoint/2010/main" val="1972048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69752C3-4755-CD6E-9BF9-AC1A62C57891}"/>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82080F92-D967-5EB5-3F0D-152D6C1D031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9B4FCFC-ED44-BB02-307D-DA94EF8CF79E}"/>
              </a:ext>
            </a:extLst>
          </p:cNvPr>
          <p:cNvSpPr>
            <a:spLocks noGrp="1"/>
          </p:cNvSpPr>
          <p:nvPr>
            <p:ph type="dt" sz="half" idx="10"/>
          </p:nvPr>
        </p:nvSpPr>
        <p:spPr/>
        <p:txBody>
          <a:bodyPr/>
          <a:lstStyle/>
          <a:p>
            <a:fld id="{A0F11C5E-8EC3-4753-A588-06DCD7283840}" type="datetimeFigureOut">
              <a:rPr lang="da-DK" smtClean="0"/>
              <a:t>06-02-2025</a:t>
            </a:fld>
            <a:endParaRPr lang="da-DK"/>
          </a:p>
        </p:txBody>
      </p:sp>
      <p:sp>
        <p:nvSpPr>
          <p:cNvPr id="5" name="Pladsholder til sidefod 4">
            <a:extLst>
              <a:ext uri="{FF2B5EF4-FFF2-40B4-BE49-F238E27FC236}">
                <a16:creationId xmlns:a16="http://schemas.microsoft.com/office/drawing/2014/main" id="{B16CF8DC-EBCC-DA66-3C86-AA5B415EAEC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ABA7123-C559-D3E2-8B45-63D58779C9D6}"/>
              </a:ext>
            </a:extLst>
          </p:cNvPr>
          <p:cNvSpPr>
            <a:spLocks noGrp="1"/>
          </p:cNvSpPr>
          <p:nvPr>
            <p:ph type="sldNum" sz="quarter" idx="12"/>
          </p:nvPr>
        </p:nvSpPr>
        <p:spPr/>
        <p:txBody>
          <a:bodyPr/>
          <a:lstStyle/>
          <a:p>
            <a:fld id="{52082AB7-3ED5-4948-B3BB-06951C7B6425}" type="slidenum">
              <a:rPr lang="da-DK" smtClean="0"/>
              <a:t>‹nr.›</a:t>
            </a:fld>
            <a:endParaRPr lang="da-DK"/>
          </a:p>
        </p:txBody>
      </p:sp>
    </p:spTree>
    <p:extLst>
      <p:ext uri="{BB962C8B-B14F-4D97-AF65-F5344CB8AC3E}">
        <p14:creationId xmlns:p14="http://schemas.microsoft.com/office/powerpoint/2010/main" val="299011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1AF0D9-AE5B-31A4-635E-CEBEF2DA371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E95E6F6-E7C4-3E72-B0A4-061FFC5A0DF2}"/>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652E623-E6A1-3442-05F3-81F952F123AE}"/>
              </a:ext>
            </a:extLst>
          </p:cNvPr>
          <p:cNvSpPr>
            <a:spLocks noGrp="1"/>
          </p:cNvSpPr>
          <p:nvPr>
            <p:ph type="dt" sz="half" idx="10"/>
          </p:nvPr>
        </p:nvSpPr>
        <p:spPr/>
        <p:txBody>
          <a:bodyPr/>
          <a:lstStyle/>
          <a:p>
            <a:fld id="{B09700F0-72CF-4E82-8FF3-D31C517F41A4}" type="datetimeFigureOut">
              <a:rPr lang="da-DK" smtClean="0"/>
              <a:t>06-02-2025</a:t>
            </a:fld>
            <a:endParaRPr lang="da-DK"/>
          </a:p>
        </p:txBody>
      </p:sp>
      <p:sp>
        <p:nvSpPr>
          <p:cNvPr id="5" name="Pladsholder til sidefod 4">
            <a:extLst>
              <a:ext uri="{FF2B5EF4-FFF2-40B4-BE49-F238E27FC236}">
                <a16:creationId xmlns:a16="http://schemas.microsoft.com/office/drawing/2014/main" id="{6510479A-795D-1C39-44B9-9BE6B3833A7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FF077AC-9983-2732-844C-3DEE6E626B88}"/>
              </a:ext>
            </a:extLst>
          </p:cNvPr>
          <p:cNvSpPr>
            <a:spLocks noGrp="1"/>
          </p:cNvSpPr>
          <p:nvPr>
            <p:ph type="sldNum" sz="quarter" idx="12"/>
          </p:nvPr>
        </p:nvSpPr>
        <p:spPr/>
        <p:txBody>
          <a:bodyPr/>
          <a:lstStyle/>
          <a:p>
            <a:fld id="{C04AF99B-0A08-4A3D-AC4B-BB3DD571B8C6}" type="slidenum">
              <a:rPr lang="da-DK" smtClean="0"/>
              <a:t>‹nr.›</a:t>
            </a:fld>
            <a:endParaRPr lang="da-DK"/>
          </a:p>
        </p:txBody>
      </p:sp>
    </p:spTree>
    <p:extLst>
      <p:ext uri="{BB962C8B-B14F-4D97-AF65-F5344CB8AC3E}">
        <p14:creationId xmlns:p14="http://schemas.microsoft.com/office/powerpoint/2010/main" val="3381387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5479B1-828B-7F7C-E7A5-ABBCF5D36B0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60FD26D-4CEA-888A-4E7F-8CE1B490E114}"/>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A24BFFE-62A1-5529-A6E9-66945CDE3A67}"/>
              </a:ext>
            </a:extLst>
          </p:cNvPr>
          <p:cNvSpPr>
            <a:spLocks noGrp="1"/>
          </p:cNvSpPr>
          <p:nvPr>
            <p:ph type="dt" sz="half" idx="10"/>
          </p:nvPr>
        </p:nvSpPr>
        <p:spPr/>
        <p:txBody>
          <a:bodyPr/>
          <a:lstStyle/>
          <a:p>
            <a:fld id="{7C484AC7-F2B1-4C26-8432-C9A3288EFE56}" type="datetimeFigureOut">
              <a:rPr lang="da-DK" smtClean="0"/>
              <a:t>06-02-2025</a:t>
            </a:fld>
            <a:endParaRPr lang="da-DK"/>
          </a:p>
        </p:txBody>
      </p:sp>
      <p:sp>
        <p:nvSpPr>
          <p:cNvPr id="5" name="Pladsholder til sidefod 4">
            <a:extLst>
              <a:ext uri="{FF2B5EF4-FFF2-40B4-BE49-F238E27FC236}">
                <a16:creationId xmlns:a16="http://schemas.microsoft.com/office/drawing/2014/main" id="{66D9735E-0EF2-D485-1544-3D6B7E42878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14DE622-8A7F-80E7-87DD-B24B6AEC99AD}"/>
              </a:ext>
            </a:extLst>
          </p:cNvPr>
          <p:cNvSpPr>
            <a:spLocks noGrp="1"/>
          </p:cNvSpPr>
          <p:nvPr>
            <p:ph type="sldNum" sz="quarter" idx="12"/>
          </p:nvPr>
        </p:nvSpPr>
        <p:spPr/>
        <p:txBody>
          <a:bodyPr/>
          <a:lstStyle/>
          <a:p>
            <a:fld id="{CDD44C5F-DF50-45B1-82BE-D389A7CE8F8F}" type="slidenum">
              <a:rPr lang="da-DK" smtClean="0"/>
              <a:t>‹nr.›</a:t>
            </a:fld>
            <a:endParaRPr lang="da-DK"/>
          </a:p>
        </p:txBody>
      </p:sp>
    </p:spTree>
    <p:extLst>
      <p:ext uri="{BB962C8B-B14F-4D97-AF65-F5344CB8AC3E}">
        <p14:creationId xmlns:p14="http://schemas.microsoft.com/office/powerpoint/2010/main" val="3690367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D829C2A-2C8E-0FCB-7A1E-A3E5ACE7FB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6938D00-A5C2-B4BA-B4B1-6F70A816D7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2BFB88C-34D3-7002-5E65-D96730E9C8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F11C5E-8EC3-4753-A588-06DCD7283840}" type="datetimeFigureOut">
              <a:rPr lang="da-DK" smtClean="0"/>
              <a:t>06-02-2025</a:t>
            </a:fld>
            <a:endParaRPr lang="da-DK"/>
          </a:p>
        </p:txBody>
      </p:sp>
      <p:sp>
        <p:nvSpPr>
          <p:cNvPr id="5" name="Pladsholder til sidefod 4">
            <a:extLst>
              <a:ext uri="{FF2B5EF4-FFF2-40B4-BE49-F238E27FC236}">
                <a16:creationId xmlns:a16="http://schemas.microsoft.com/office/drawing/2014/main" id="{11B82A4B-E429-A608-9452-43E4CECFA4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7A5800AB-FE0D-1D72-6CB4-2D35A11BA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082AB7-3ED5-4948-B3BB-06951C7B6425}" type="slidenum">
              <a:rPr lang="da-DK" smtClean="0"/>
              <a:t>‹nr.›</a:t>
            </a:fld>
            <a:endParaRPr lang="da-DK"/>
          </a:p>
        </p:txBody>
      </p:sp>
    </p:spTree>
    <p:extLst>
      <p:ext uri="{BB962C8B-B14F-4D97-AF65-F5344CB8AC3E}">
        <p14:creationId xmlns:p14="http://schemas.microsoft.com/office/powerpoint/2010/main" val="4243436551"/>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041264D4-BA9E-9A18-309F-1AD579568B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4BBD1B7-BF12-5D2B-CB51-FECEF2107A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D618655-3B03-506A-8330-86A5A0015C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9700F0-72CF-4E82-8FF3-D31C517F41A4}" type="datetimeFigureOut">
              <a:rPr lang="da-DK" smtClean="0"/>
              <a:t>06-02-2025</a:t>
            </a:fld>
            <a:endParaRPr lang="da-DK"/>
          </a:p>
        </p:txBody>
      </p:sp>
      <p:sp>
        <p:nvSpPr>
          <p:cNvPr id="5" name="Pladsholder til sidefod 4">
            <a:extLst>
              <a:ext uri="{FF2B5EF4-FFF2-40B4-BE49-F238E27FC236}">
                <a16:creationId xmlns:a16="http://schemas.microsoft.com/office/drawing/2014/main" id="{F5D0655E-A554-6DD6-2B65-BD9F0F848E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2323DC29-0050-1787-6CF6-9307577FF0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4AF99B-0A08-4A3D-AC4B-BB3DD571B8C6}" type="slidenum">
              <a:rPr lang="da-DK" smtClean="0"/>
              <a:t>‹nr.›</a:t>
            </a:fld>
            <a:endParaRPr lang="da-DK"/>
          </a:p>
        </p:txBody>
      </p:sp>
    </p:spTree>
    <p:extLst>
      <p:ext uri="{BB962C8B-B14F-4D97-AF65-F5344CB8AC3E}">
        <p14:creationId xmlns:p14="http://schemas.microsoft.com/office/powerpoint/2010/main" val="101446767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04708BD-02A6-E3FB-BED3-10A4DFFB90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62BE3C8-00CB-7EC7-B87D-F41382BF20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788722A-4209-E157-5B71-1A32E6618C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484AC7-F2B1-4C26-8432-C9A3288EFE56}" type="datetimeFigureOut">
              <a:rPr lang="da-DK" smtClean="0"/>
              <a:t>06-02-2025</a:t>
            </a:fld>
            <a:endParaRPr lang="da-DK"/>
          </a:p>
        </p:txBody>
      </p:sp>
      <p:sp>
        <p:nvSpPr>
          <p:cNvPr id="5" name="Pladsholder til sidefod 4">
            <a:extLst>
              <a:ext uri="{FF2B5EF4-FFF2-40B4-BE49-F238E27FC236}">
                <a16:creationId xmlns:a16="http://schemas.microsoft.com/office/drawing/2014/main" id="{2AF50E37-2F88-B518-831E-244F8A8534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221A6A1E-0D79-DDC2-E13F-227FDBD619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D44C5F-DF50-45B1-82BE-D389A7CE8F8F}" type="slidenum">
              <a:rPr lang="da-DK" smtClean="0"/>
              <a:t>‹nr.›</a:t>
            </a:fld>
            <a:endParaRPr lang="da-DK"/>
          </a:p>
        </p:txBody>
      </p:sp>
    </p:spTree>
    <p:extLst>
      <p:ext uri="{BB962C8B-B14F-4D97-AF65-F5344CB8AC3E}">
        <p14:creationId xmlns:p14="http://schemas.microsoft.com/office/powerpoint/2010/main" val="3917277576"/>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03E68F-CCC3-95A9-D4C5-8E0AEDB56A2D}"/>
              </a:ext>
            </a:extLst>
          </p:cNvPr>
          <p:cNvSpPr>
            <a:spLocks noGrp="1"/>
          </p:cNvSpPr>
          <p:nvPr>
            <p:ph type="ctrTitle"/>
          </p:nvPr>
        </p:nvSpPr>
        <p:spPr/>
        <p:txBody>
          <a:bodyPr/>
          <a:lstStyle/>
          <a:p>
            <a:r>
              <a:rPr lang="da-DK" dirty="0"/>
              <a:t>Mikrobiologi </a:t>
            </a:r>
          </a:p>
        </p:txBody>
      </p:sp>
      <p:sp>
        <p:nvSpPr>
          <p:cNvPr id="3" name="Undertitel 2">
            <a:extLst>
              <a:ext uri="{FF2B5EF4-FFF2-40B4-BE49-F238E27FC236}">
                <a16:creationId xmlns:a16="http://schemas.microsoft.com/office/drawing/2014/main" id="{759F7541-B6C3-5716-4608-F0F69640C955}"/>
              </a:ext>
            </a:extLst>
          </p:cNvPr>
          <p:cNvSpPr>
            <a:spLocks noGrp="1"/>
          </p:cNvSpPr>
          <p:nvPr>
            <p:ph type="subTitle" idx="1"/>
          </p:nvPr>
        </p:nvSpPr>
        <p:spPr/>
        <p:txBody>
          <a:bodyPr/>
          <a:lstStyle/>
          <a:p>
            <a:endParaRPr lang="da-DK" dirty="0"/>
          </a:p>
        </p:txBody>
      </p:sp>
    </p:spTree>
    <p:extLst>
      <p:ext uri="{BB962C8B-B14F-4D97-AF65-F5344CB8AC3E}">
        <p14:creationId xmlns:p14="http://schemas.microsoft.com/office/powerpoint/2010/main" val="1734711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A98C9C-28B5-83D6-C155-831093F3098D}"/>
              </a:ext>
            </a:extLst>
          </p:cNvPr>
          <p:cNvSpPr>
            <a:spLocks noGrp="1"/>
          </p:cNvSpPr>
          <p:nvPr>
            <p:ph type="title"/>
          </p:nvPr>
        </p:nvSpPr>
        <p:spPr/>
        <p:txBody>
          <a:bodyPr/>
          <a:lstStyle/>
          <a:p>
            <a:r>
              <a:rPr lang="da-DK" dirty="0"/>
              <a:t>Enzymer: </a:t>
            </a:r>
          </a:p>
        </p:txBody>
      </p:sp>
      <p:sp>
        <p:nvSpPr>
          <p:cNvPr id="3" name="Pladsholder til indhold 2">
            <a:extLst>
              <a:ext uri="{FF2B5EF4-FFF2-40B4-BE49-F238E27FC236}">
                <a16:creationId xmlns:a16="http://schemas.microsoft.com/office/drawing/2014/main" id="{82ACBF30-74BD-D17B-779B-657F18ADB42E}"/>
              </a:ext>
            </a:extLst>
          </p:cNvPr>
          <p:cNvSpPr>
            <a:spLocks noGrp="1"/>
          </p:cNvSpPr>
          <p:nvPr>
            <p:ph idx="1"/>
          </p:nvPr>
        </p:nvSpPr>
        <p:spPr/>
        <p:txBody>
          <a:bodyPr>
            <a:normAutofit/>
          </a:bodyPr>
          <a:lstStyle/>
          <a:p>
            <a:r>
              <a:rPr lang="da-DK" dirty="0"/>
              <a:t>Enzymer er proteiner og de har mange funktioner i kroppen – alle vigtige. </a:t>
            </a:r>
          </a:p>
          <a:p>
            <a:r>
              <a:rPr lang="da-DK" b="0" i="0" dirty="0">
                <a:effectLst/>
              </a:rPr>
              <a:t>Alt liv vi kender</a:t>
            </a:r>
            <a:r>
              <a:rPr lang="da-DK" dirty="0"/>
              <a:t> eksisterer kun fordi der er proteiner til stede. </a:t>
            </a:r>
          </a:p>
          <a:p>
            <a:r>
              <a:rPr lang="da-DK" dirty="0"/>
              <a:t>Enzymer er en gruppe af proteiner, som fungerer som en slags værktøjskasse for naturen. </a:t>
            </a:r>
          </a:p>
          <a:p>
            <a:r>
              <a:rPr lang="da-DK" dirty="0"/>
              <a:t>De kan både klippe i molekyler, sætte dem sammen og ændre dem </a:t>
            </a:r>
          </a:p>
          <a:p>
            <a:r>
              <a:rPr lang="da-DK" dirty="0"/>
              <a:t>Man bruger desuden enzymer i industrien, hvor fx vaskepulver og ketchup er lavet via enzymer. </a:t>
            </a:r>
          </a:p>
        </p:txBody>
      </p:sp>
    </p:spTree>
    <p:extLst>
      <p:ext uri="{BB962C8B-B14F-4D97-AF65-F5344CB8AC3E}">
        <p14:creationId xmlns:p14="http://schemas.microsoft.com/office/powerpoint/2010/main" val="3341287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E5818A-086A-08DC-2502-57038BC645CD}"/>
              </a:ext>
            </a:extLst>
          </p:cNvPr>
          <p:cNvSpPr>
            <a:spLocks noGrp="1"/>
          </p:cNvSpPr>
          <p:nvPr>
            <p:ph type="title"/>
          </p:nvPr>
        </p:nvSpPr>
        <p:spPr/>
        <p:txBody>
          <a:bodyPr/>
          <a:lstStyle/>
          <a:p>
            <a:r>
              <a:rPr lang="da-DK" dirty="0"/>
              <a:t>Enzymer påvirkes også af pH og temperatur</a:t>
            </a:r>
          </a:p>
        </p:txBody>
      </p:sp>
      <p:sp>
        <p:nvSpPr>
          <p:cNvPr id="3" name="Pladsholder til indhold 2">
            <a:extLst>
              <a:ext uri="{FF2B5EF4-FFF2-40B4-BE49-F238E27FC236}">
                <a16:creationId xmlns:a16="http://schemas.microsoft.com/office/drawing/2014/main" id="{77CD47C4-2F37-2AAF-C9C4-DC9D78C65E9D}"/>
              </a:ext>
            </a:extLst>
          </p:cNvPr>
          <p:cNvSpPr>
            <a:spLocks noGrp="1"/>
          </p:cNvSpPr>
          <p:nvPr>
            <p:ph idx="1"/>
          </p:nvPr>
        </p:nvSpPr>
        <p:spPr/>
        <p:txBody>
          <a:bodyPr/>
          <a:lstStyle/>
          <a:p>
            <a:r>
              <a:rPr lang="da-DK" dirty="0"/>
              <a:t>Enzymer bruger vi, som I kan huske, til at fordøje kulhydrater og fedt i vores </a:t>
            </a:r>
            <a:r>
              <a:rPr lang="da-DK" dirty="0" err="1"/>
              <a:t>fordøjelsessytem</a:t>
            </a:r>
            <a:r>
              <a:rPr lang="da-DK" dirty="0"/>
              <a:t>. </a:t>
            </a:r>
          </a:p>
          <a:p>
            <a:r>
              <a:rPr lang="da-DK" dirty="0"/>
              <a:t>Enzymer er proteiner, som er med til at aktivere kroppen og cellernes biokemiske reaktioner, og dermed øge deres reaktionshastighed. </a:t>
            </a:r>
          </a:p>
          <a:p>
            <a:r>
              <a:rPr lang="da-DK" dirty="0"/>
              <a:t>Enzymer er enormt effektive og kan meget hurtigt løse deres opgaver. Det afhænger dog af følgende faktorer: </a:t>
            </a:r>
          </a:p>
          <a:p>
            <a:pPr lvl="1"/>
            <a:r>
              <a:rPr lang="da-DK" dirty="0"/>
              <a:t>pH. </a:t>
            </a:r>
          </a:p>
          <a:p>
            <a:pPr lvl="1"/>
            <a:r>
              <a:rPr lang="da-DK" dirty="0"/>
              <a:t>Temperaturen. </a:t>
            </a:r>
          </a:p>
          <a:p>
            <a:pPr lvl="1"/>
            <a:r>
              <a:rPr lang="da-DK" dirty="0"/>
              <a:t>Koncentrationen af det stof, som de skal virke på. </a:t>
            </a:r>
          </a:p>
        </p:txBody>
      </p:sp>
    </p:spTree>
    <p:extLst>
      <p:ext uri="{BB962C8B-B14F-4D97-AF65-F5344CB8AC3E}">
        <p14:creationId xmlns:p14="http://schemas.microsoft.com/office/powerpoint/2010/main" val="2595468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8C0C99-6422-66FE-BBC9-9A19E9491D84}"/>
              </a:ext>
            </a:extLst>
          </p:cNvPr>
          <p:cNvSpPr>
            <a:spLocks noGrp="1"/>
          </p:cNvSpPr>
          <p:nvPr>
            <p:ph type="title"/>
          </p:nvPr>
        </p:nvSpPr>
        <p:spPr/>
        <p:txBody>
          <a:bodyPr/>
          <a:lstStyle/>
          <a:p>
            <a:r>
              <a:rPr lang="da-DK" dirty="0"/>
              <a:t>Et enzym virker på følgende måde: </a:t>
            </a:r>
          </a:p>
        </p:txBody>
      </p:sp>
      <p:pic>
        <p:nvPicPr>
          <p:cNvPr id="4" name="Pladsholder til indhold 3">
            <a:extLst>
              <a:ext uri="{FF2B5EF4-FFF2-40B4-BE49-F238E27FC236}">
                <a16:creationId xmlns:a16="http://schemas.microsoft.com/office/drawing/2014/main" id="{5F270675-FBDD-119F-BDF4-99FDB8E7A03A}"/>
              </a:ext>
            </a:extLst>
          </p:cNvPr>
          <p:cNvPicPr>
            <a:picLocks noGrp="1" noChangeAspect="1"/>
          </p:cNvPicPr>
          <p:nvPr>
            <p:ph idx="1"/>
          </p:nvPr>
        </p:nvPicPr>
        <p:blipFill>
          <a:blip r:embed="rId2"/>
          <a:stretch>
            <a:fillRect/>
          </a:stretch>
        </p:blipFill>
        <p:spPr>
          <a:xfrm>
            <a:off x="680258" y="1902663"/>
            <a:ext cx="6565265" cy="3570864"/>
          </a:xfrm>
          <a:prstGeom prst="rect">
            <a:avLst/>
          </a:prstGeom>
        </p:spPr>
      </p:pic>
      <p:sp>
        <p:nvSpPr>
          <p:cNvPr id="6" name="Tekstfelt 5">
            <a:extLst>
              <a:ext uri="{FF2B5EF4-FFF2-40B4-BE49-F238E27FC236}">
                <a16:creationId xmlns:a16="http://schemas.microsoft.com/office/drawing/2014/main" id="{8642A753-5BD6-5BF6-6FC9-04521E70184D}"/>
              </a:ext>
            </a:extLst>
          </p:cNvPr>
          <p:cNvSpPr txBox="1"/>
          <p:nvPr/>
        </p:nvSpPr>
        <p:spPr>
          <a:xfrm>
            <a:off x="7340139" y="1690688"/>
            <a:ext cx="3250276" cy="4801314"/>
          </a:xfrm>
          <a:prstGeom prst="rect">
            <a:avLst/>
          </a:prstGeom>
          <a:noFill/>
        </p:spPr>
        <p:txBody>
          <a:bodyPr wrap="square">
            <a:spAutoFit/>
          </a:bodyPr>
          <a:lstStyle/>
          <a:p>
            <a:r>
              <a:rPr lang="da-DK" sz="1800" dirty="0"/>
              <a:t>Figuren viser, hvordan et enzym virker.</a:t>
            </a:r>
          </a:p>
          <a:p>
            <a:pPr marL="457200" indent="-457200">
              <a:buAutoNum type="arabicPeriod"/>
            </a:pPr>
            <a:r>
              <a:rPr lang="da-DK" sz="1800" dirty="0"/>
              <a:t>E+S-fasen: Enzymet hæfter sammen med substratet (stoffet der skal katalyseres/omdannes mm.) på det man kalder aktivt center. </a:t>
            </a:r>
          </a:p>
          <a:p>
            <a:pPr marL="457200" indent="-457200">
              <a:buAutoNum type="arabicPeriod"/>
            </a:pPr>
            <a:r>
              <a:rPr lang="da-DK" sz="1800" dirty="0"/>
              <a:t>ES-fasen: Enzym og substrat hænger sammen og processen kan foregå i Enzym-substratkomplekset. Der sker en reaktion. </a:t>
            </a:r>
          </a:p>
          <a:p>
            <a:pPr marL="457200" indent="-457200">
              <a:buAutoNum type="arabicPeriod"/>
            </a:pPr>
            <a:r>
              <a:rPr lang="da-DK" sz="1800" dirty="0"/>
              <a:t>E+P-fasen: Reaktionen er sket, enzymet forbliver intakt, mens der er forekommet et produkt. </a:t>
            </a:r>
          </a:p>
        </p:txBody>
      </p:sp>
    </p:spTree>
    <p:extLst>
      <p:ext uri="{BB962C8B-B14F-4D97-AF65-F5344CB8AC3E}">
        <p14:creationId xmlns:p14="http://schemas.microsoft.com/office/powerpoint/2010/main" val="95599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fined">
            <a:extLst>
              <a:ext uri="{FF2B5EF4-FFF2-40B4-BE49-F238E27FC236}">
                <a16:creationId xmlns:a16="http://schemas.microsoft.com/office/drawing/2014/main" id="{3D471372-E04E-36DE-FDD0-96D4B5AFCA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6262" y="0"/>
            <a:ext cx="155892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232782C4-9B23-047B-D27E-AAD0495088D7}"/>
              </a:ext>
            </a:extLst>
          </p:cNvPr>
          <p:cNvSpPr txBox="1"/>
          <p:nvPr/>
        </p:nvSpPr>
        <p:spPr>
          <a:xfrm>
            <a:off x="6500553" y="581891"/>
            <a:ext cx="3931920" cy="4247317"/>
          </a:xfrm>
          <a:prstGeom prst="rect">
            <a:avLst/>
          </a:prstGeom>
          <a:noFill/>
        </p:spPr>
        <p:txBody>
          <a:bodyPr wrap="square" rtlCol="0">
            <a:spAutoFit/>
          </a:bodyPr>
          <a:lstStyle/>
          <a:p>
            <a:r>
              <a:rPr lang="da-DK" dirty="0"/>
              <a:t>Figuren viser følgende: </a:t>
            </a:r>
          </a:p>
          <a:p>
            <a:endParaRPr lang="da-DK" dirty="0"/>
          </a:p>
          <a:p>
            <a:pPr marL="342900" indent="-342900">
              <a:buAutoNum type="arabicParenR"/>
            </a:pPr>
            <a:r>
              <a:rPr lang="da-DK" dirty="0"/>
              <a:t>Enzym + 2 substrater skal mødes. </a:t>
            </a:r>
          </a:p>
          <a:p>
            <a:pPr marL="342900" indent="-342900">
              <a:buAutoNum type="arabicParenR"/>
            </a:pPr>
            <a:endParaRPr lang="da-DK" dirty="0"/>
          </a:p>
          <a:p>
            <a:pPr marL="342900" indent="-342900">
              <a:buAutoNum type="arabicParenR"/>
            </a:pPr>
            <a:r>
              <a:rPr lang="da-DK" dirty="0"/>
              <a:t>Enzym og substrater sættes sammen i det der kaldes for et enzym-substratkompleks. </a:t>
            </a:r>
          </a:p>
          <a:p>
            <a:pPr marL="342900" indent="-342900">
              <a:buAutoNum type="arabicParenR"/>
            </a:pPr>
            <a:endParaRPr lang="da-DK" dirty="0"/>
          </a:p>
          <a:p>
            <a:pPr marL="342900" indent="-342900">
              <a:buAutoNum type="arabicParenR"/>
            </a:pPr>
            <a:r>
              <a:rPr lang="da-DK" dirty="0"/>
              <a:t>Ved hjælp af enzymet dannes der et produkt, som skal bruges af bestemte celler eller processer. </a:t>
            </a:r>
          </a:p>
          <a:p>
            <a:pPr marL="342900" indent="-342900">
              <a:buAutoNum type="arabicParenR"/>
            </a:pPr>
            <a:endParaRPr lang="da-DK" dirty="0"/>
          </a:p>
          <a:p>
            <a:pPr marL="342900" indent="-342900">
              <a:buAutoNum type="arabicParenR"/>
            </a:pPr>
            <a:r>
              <a:rPr lang="da-DK" dirty="0"/>
              <a:t>Produktet løsrives fra enzymet, og vi har et brugbart produkt og enzym tilbage. </a:t>
            </a:r>
          </a:p>
        </p:txBody>
      </p:sp>
    </p:spTree>
    <p:extLst>
      <p:ext uri="{BB962C8B-B14F-4D97-AF65-F5344CB8AC3E}">
        <p14:creationId xmlns:p14="http://schemas.microsoft.com/office/powerpoint/2010/main" val="2091165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19716E-84BE-5CC8-70B2-8AFD1C48A776}"/>
              </a:ext>
            </a:extLst>
          </p:cNvPr>
          <p:cNvSpPr>
            <a:spLocks noGrp="1"/>
          </p:cNvSpPr>
          <p:nvPr>
            <p:ph type="title"/>
          </p:nvPr>
        </p:nvSpPr>
        <p:spPr/>
        <p:txBody>
          <a:bodyPr/>
          <a:lstStyle/>
          <a:p>
            <a:r>
              <a:rPr lang="da-DK" dirty="0"/>
              <a:t>Påvirkninger af enzymaktiviteten </a:t>
            </a:r>
          </a:p>
        </p:txBody>
      </p:sp>
      <p:pic>
        <p:nvPicPr>
          <p:cNvPr id="5" name="Billede 4">
            <a:extLst>
              <a:ext uri="{FF2B5EF4-FFF2-40B4-BE49-F238E27FC236}">
                <a16:creationId xmlns:a16="http://schemas.microsoft.com/office/drawing/2014/main" id="{B7EE6D48-3CDB-30E5-B6B0-55DFAE0BB83C}"/>
              </a:ext>
            </a:extLst>
          </p:cNvPr>
          <p:cNvPicPr>
            <a:picLocks noChangeAspect="1"/>
          </p:cNvPicPr>
          <p:nvPr/>
        </p:nvPicPr>
        <p:blipFill>
          <a:blip r:embed="rId2"/>
          <a:stretch>
            <a:fillRect/>
          </a:stretch>
        </p:blipFill>
        <p:spPr>
          <a:xfrm>
            <a:off x="6096000" y="1915158"/>
            <a:ext cx="5572157" cy="3793809"/>
          </a:xfrm>
          <a:prstGeom prst="rect">
            <a:avLst/>
          </a:prstGeom>
        </p:spPr>
      </p:pic>
      <p:pic>
        <p:nvPicPr>
          <p:cNvPr id="7" name="Billede 6">
            <a:extLst>
              <a:ext uri="{FF2B5EF4-FFF2-40B4-BE49-F238E27FC236}">
                <a16:creationId xmlns:a16="http://schemas.microsoft.com/office/drawing/2014/main" id="{D776130E-AA63-949D-344A-6AF7DC8BB684}"/>
              </a:ext>
            </a:extLst>
          </p:cNvPr>
          <p:cNvPicPr>
            <a:picLocks noChangeAspect="1"/>
          </p:cNvPicPr>
          <p:nvPr/>
        </p:nvPicPr>
        <p:blipFill>
          <a:blip r:embed="rId3"/>
          <a:stretch>
            <a:fillRect/>
          </a:stretch>
        </p:blipFill>
        <p:spPr>
          <a:xfrm>
            <a:off x="620708" y="1843087"/>
            <a:ext cx="5475292" cy="3937953"/>
          </a:xfrm>
          <a:prstGeom prst="rect">
            <a:avLst/>
          </a:prstGeom>
        </p:spPr>
      </p:pic>
    </p:spTree>
    <p:extLst>
      <p:ext uri="{BB962C8B-B14F-4D97-AF65-F5344CB8AC3E}">
        <p14:creationId xmlns:p14="http://schemas.microsoft.com/office/powerpoint/2010/main" val="3342495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EEA30F-964E-D979-FE7D-E927A07419C3}"/>
              </a:ext>
            </a:extLst>
          </p:cNvPr>
          <p:cNvSpPr>
            <a:spLocks noGrp="1"/>
          </p:cNvSpPr>
          <p:nvPr>
            <p:ph type="title"/>
          </p:nvPr>
        </p:nvSpPr>
        <p:spPr/>
        <p:txBody>
          <a:bodyPr/>
          <a:lstStyle/>
          <a:p>
            <a:r>
              <a:rPr lang="da-DK" dirty="0"/>
              <a:t>Øvelse: Enzymer, temperatur  og mikroorganismer</a:t>
            </a:r>
          </a:p>
        </p:txBody>
      </p:sp>
      <p:sp>
        <p:nvSpPr>
          <p:cNvPr id="3" name="Pladsholder til indhold 2">
            <a:extLst>
              <a:ext uri="{FF2B5EF4-FFF2-40B4-BE49-F238E27FC236}">
                <a16:creationId xmlns:a16="http://schemas.microsoft.com/office/drawing/2014/main" id="{13411A88-2BD6-4825-A514-85DEFA85F427}"/>
              </a:ext>
            </a:extLst>
          </p:cNvPr>
          <p:cNvSpPr>
            <a:spLocks noGrp="1"/>
          </p:cNvSpPr>
          <p:nvPr>
            <p:ph idx="1"/>
          </p:nvPr>
        </p:nvSpPr>
        <p:spPr/>
        <p:txBody>
          <a:bodyPr/>
          <a:lstStyle/>
          <a:p>
            <a:r>
              <a:rPr lang="da-DK" dirty="0"/>
              <a:t>I skal lave jeres egne enzymer med et dertilhørende substrat, som skal ”klippes” i stykker. </a:t>
            </a:r>
          </a:p>
          <a:p>
            <a:r>
              <a:rPr lang="da-DK" dirty="0"/>
              <a:t>I skal prøve at følge figuren på forrige slide, så I kan lave jeres eget enzym og substrat i pap, som i via et puslespil kan sætte sammen og tage fra hinanden. </a:t>
            </a:r>
          </a:p>
          <a:p>
            <a:r>
              <a:rPr lang="da-DK" dirty="0"/>
              <a:t>Brug desuden s. 147-149 (Biologi til Tiden) som hjælp til forklaring</a:t>
            </a:r>
          </a:p>
        </p:txBody>
      </p:sp>
    </p:spTree>
    <p:extLst>
      <p:ext uri="{BB962C8B-B14F-4D97-AF65-F5344CB8AC3E}">
        <p14:creationId xmlns:p14="http://schemas.microsoft.com/office/powerpoint/2010/main" val="2094365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550981-8AE1-55E7-5D6C-695376BA8990}"/>
              </a:ext>
            </a:extLst>
          </p:cNvPr>
          <p:cNvSpPr>
            <a:spLocks noGrp="1"/>
          </p:cNvSpPr>
          <p:nvPr>
            <p:ph type="title"/>
          </p:nvPr>
        </p:nvSpPr>
        <p:spPr/>
        <p:txBody>
          <a:bodyPr/>
          <a:lstStyle/>
          <a:p>
            <a:r>
              <a:rPr lang="da-DK" dirty="0"/>
              <a:t>Mikroorganismer</a:t>
            </a:r>
          </a:p>
        </p:txBody>
      </p:sp>
      <p:sp>
        <p:nvSpPr>
          <p:cNvPr id="3" name="Pladsholder til indhold 2">
            <a:extLst>
              <a:ext uri="{FF2B5EF4-FFF2-40B4-BE49-F238E27FC236}">
                <a16:creationId xmlns:a16="http://schemas.microsoft.com/office/drawing/2014/main" id="{EFF053D3-A328-E73F-FF7E-1842CB3FB5AA}"/>
              </a:ext>
            </a:extLst>
          </p:cNvPr>
          <p:cNvSpPr>
            <a:spLocks noGrp="1"/>
          </p:cNvSpPr>
          <p:nvPr>
            <p:ph idx="1"/>
          </p:nvPr>
        </p:nvSpPr>
        <p:spPr/>
        <p:txBody>
          <a:bodyPr>
            <a:normAutofit fontScale="92500" lnSpcReduction="20000"/>
          </a:bodyPr>
          <a:lstStyle/>
          <a:p>
            <a:r>
              <a:rPr lang="da-DK" dirty="0"/>
              <a:t>Mikroorganismer er overalt – dvs. når du trækker vejret får du mikroorganismer ned i lungerne, når du bager brød bruger du gær og når Carlsberg brygger øl, så er det også med mikroorganismer. </a:t>
            </a:r>
          </a:p>
          <a:p>
            <a:r>
              <a:rPr lang="da-DK" dirty="0"/>
              <a:t>Mikroorganismer er nogle meget små organismer, som lever overalt. </a:t>
            </a:r>
          </a:p>
          <a:p>
            <a:r>
              <a:rPr lang="da-DK" dirty="0"/>
              <a:t>Hvor grænsen går for, at noget ikke længere er en mikroorganisme er svær, men generelt siger man, at en mikroorganisme ikke kan ses med det blotte øje. </a:t>
            </a:r>
          </a:p>
          <a:p>
            <a:r>
              <a:rPr lang="da-DK" dirty="0"/>
              <a:t>Man  kan ikke rigtig have en klar definition af mikroorganismer, da de både kan være encellet liv som alger, bakterier og gær. Men også nogle insekter kan være mikroorganismer selvom de består af flere celler. </a:t>
            </a:r>
          </a:p>
          <a:p>
            <a:r>
              <a:rPr lang="da-DK" dirty="0"/>
              <a:t>Virus er også en mikroorganisme, men den er fx ikke levende (eller det diskuterer man i hvert fald). </a:t>
            </a:r>
          </a:p>
        </p:txBody>
      </p:sp>
    </p:spTree>
    <p:extLst>
      <p:ext uri="{BB962C8B-B14F-4D97-AF65-F5344CB8AC3E}">
        <p14:creationId xmlns:p14="http://schemas.microsoft.com/office/powerpoint/2010/main" val="2243928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389066FC-378F-E717-92D2-79DD083E31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700" y="0"/>
            <a:ext cx="103886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700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A84DA7-53C4-8FC9-C98A-B99814A5B4F6}"/>
              </a:ext>
            </a:extLst>
          </p:cNvPr>
          <p:cNvSpPr>
            <a:spLocks noGrp="1"/>
          </p:cNvSpPr>
          <p:nvPr>
            <p:ph type="title"/>
          </p:nvPr>
        </p:nvSpPr>
        <p:spPr/>
        <p:txBody>
          <a:bodyPr/>
          <a:lstStyle/>
          <a:p>
            <a:r>
              <a:rPr lang="da-DK" dirty="0"/>
              <a:t>Vækst hos mikroorganismer</a:t>
            </a:r>
          </a:p>
        </p:txBody>
      </p:sp>
      <p:sp>
        <p:nvSpPr>
          <p:cNvPr id="3" name="Pladsholder til indhold 2">
            <a:extLst>
              <a:ext uri="{FF2B5EF4-FFF2-40B4-BE49-F238E27FC236}">
                <a16:creationId xmlns:a16="http://schemas.microsoft.com/office/drawing/2014/main" id="{F1BB3E2F-7F8C-B423-12FC-3B242EB32857}"/>
              </a:ext>
            </a:extLst>
          </p:cNvPr>
          <p:cNvSpPr>
            <a:spLocks noGrp="1"/>
          </p:cNvSpPr>
          <p:nvPr>
            <p:ph idx="1"/>
          </p:nvPr>
        </p:nvSpPr>
        <p:spPr/>
        <p:txBody>
          <a:bodyPr/>
          <a:lstStyle/>
          <a:p>
            <a:r>
              <a:rPr lang="da-DK" dirty="0"/>
              <a:t>Mikroorganismer vækst afhænger af mange forskellige faktorer og forhold. </a:t>
            </a:r>
          </a:p>
          <a:p>
            <a:r>
              <a:rPr lang="da-DK" dirty="0"/>
              <a:t>Det kan være temperatur, pH og næringsstoffer, som er med til at påvirke, hvor langsomt eller hurtigt mikroorganismerne vokser. </a:t>
            </a:r>
          </a:p>
          <a:p>
            <a:r>
              <a:rPr lang="da-DK" dirty="0"/>
              <a:t>Mikroorganismers vækst følger et bestemt mønster, som vi kan beskrive som en </a:t>
            </a:r>
            <a:r>
              <a:rPr lang="da-DK" b="1" dirty="0"/>
              <a:t>vækstkurve. </a:t>
            </a:r>
          </a:p>
          <a:p>
            <a:pPr lvl="1"/>
            <a:r>
              <a:rPr lang="da-DK" dirty="0"/>
              <a:t>Denne kurve kaldes ofte for bakterievækstkurven, men den beskriver også væksten hos andre cellekulturer. </a:t>
            </a:r>
          </a:p>
        </p:txBody>
      </p:sp>
    </p:spTree>
    <p:extLst>
      <p:ext uri="{BB962C8B-B14F-4D97-AF65-F5344CB8AC3E}">
        <p14:creationId xmlns:p14="http://schemas.microsoft.com/office/powerpoint/2010/main" val="1972626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018732-C093-CAA4-8526-6509BAAFA8AC}"/>
              </a:ext>
            </a:extLst>
          </p:cNvPr>
          <p:cNvSpPr>
            <a:spLocks noGrp="1"/>
          </p:cNvSpPr>
          <p:nvPr>
            <p:ph type="title"/>
          </p:nvPr>
        </p:nvSpPr>
        <p:spPr/>
        <p:txBody>
          <a:bodyPr/>
          <a:lstStyle/>
          <a:p>
            <a:r>
              <a:rPr lang="da-DK" dirty="0"/>
              <a:t>Bakterievækstkurven</a:t>
            </a:r>
          </a:p>
        </p:txBody>
      </p:sp>
      <p:pic>
        <p:nvPicPr>
          <p:cNvPr id="1026" name="Picture 2" descr="undefined">
            <a:extLst>
              <a:ext uri="{FF2B5EF4-FFF2-40B4-BE49-F238E27FC236}">
                <a16:creationId xmlns:a16="http://schemas.microsoft.com/office/drawing/2014/main" id="{F9CCFB28-3177-CCC3-3003-DC8B9DC5CC3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404569"/>
            <a:ext cx="5379720" cy="4862232"/>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732E1A44-EE5C-2615-B8D4-3AF2570D37B8}"/>
              </a:ext>
            </a:extLst>
          </p:cNvPr>
          <p:cNvSpPr txBox="1"/>
          <p:nvPr/>
        </p:nvSpPr>
        <p:spPr>
          <a:xfrm>
            <a:off x="7015942" y="931025"/>
            <a:ext cx="4206240" cy="5355312"/>
          </a:xfrm>
          <a:prstGeom prst="rect">
            <a:avLst/>
          </a:prstGeom>
          <a:noFill/>
        </p:spPr>
        <p:txBody>
          <a:bodyPr wrap="square" rtlCol="0">
            <a:spAutoFit/>
          </a:bodyPr>
          <a:lstStyle/>
          <a:p>
            <a:r>
              <a:rPr lang="da-DK" dirty="0"/>
              <a:t>A: Viser </a:t>
            </a:r>
            <a:r>
              <a:rPr lang="da-DK" dirty="0" err="1"/>
              <a:t>nølefasen</a:t>
            </a:r>
            <a:r>
              <a:rPr lang="da-DK" dirty="0"/>
              <a:t>, som indikerer, at cellerne skal tilpasse sig nye omgivelser inden de kan gå i gang med at formere sig.  </a:t>
            </a:r>
          </a:p>
          <a:p>
            <a:endParaRPr lang="da-DK" dirty="0"/>
          </a:p>
          <a:p>
            <a:r>
              <a:rPr lang="da-DK" dirty="0"/>
              <a:t>B: Den eksponentielle vækstfase. Når cellerne begynder at dele sig, så sker det eksponentielt. Dvs. at 1 celle bliver til 2, 2 bliver til 4 og 4 bliver til 8 osv. </a:t>
            </a:r>
          </a:p>
          <a:p>
            <a:endParaRPr lang="da-DK" dirty="0"/>
          </a:p>
          <a:p>
            <a:r>
              <a:rPr lang="da-DK" dirty="0"/>
              <a:t>C: Den stationære fase. Efterhånden som alt næringen bliver brugt (sukker), så stilner gæringen af og cellerne deler sig sjældnere og sjældnere.  </a:t>
            </a:r>
          </a:p>
          <a:p>
            <a:endParaRPr lang="da-DK" dirty="0"/>
          </a:p>
          <a:p>
            <a:r>
              <a:rPr lang="da-DK" dirty="0"/>
              <a:t>D: Dødsfasen. Når gæren er begyndt at lave gæring i stedet for respiration, så produceres der alkohol. Det er giftigt for gæren, hvilket hæmmer gærens vækst og til sidst dræber den. </a:t>
            </a:r>
          </a:p>
        </p:txBody>
      </p:sp>
    </p:spTree>
    <p:extLst>
      <p:ext uri="{BB962C8B-B14F-4D97-AF65-F5344CB8AC3E}">
        <p14:creationId xmlns:p14="http://schemas.microsoft.com/office/powerpoint/2010/main" val="822280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9186BE-1728-F7A3-DBAC-F3568DCA5EAA}"/>
              </a:ext>
            </a:extLst>
          </p:cNvPr>
          <p:cNvSpPr>
            <a:spLocks noGrp="1"/>
          </p:cNvSpPr>
          <p:nvPr>
            <p:ph type="title"/>
          </p:nvPr>
        </p:nvSpPr>
        <p:spPr/>
        <p:txBody>
          <a:bodyPr/>
          <a:lstStyle/>
          <a:p>
            <a:r>
              <a:rPr lang="da-DK" dirty="0"/>
              <a:t>Mikrobielle vækstkurve</a:t>
            </a:r>
          </a:p>
        </p:txBody>
      </p:sp>
      <p:pic>
        <p:nvPicPr>
          <p:cNvPr id="4098" name="Picture 2" descr="undefined">
            <a:extLst>
              <a:ext uri="{FF2B5EF4-FFF2-40B4-BE49-F238E27FC236}">
                <a16:creationId xmlns:a16="http://schemas.microsoft.com/office/drawing/2014/main" id="{924A5392-2BDA-7E7E-A506-02D2A83AF8B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0120" y="1470123"/>
            <a:ext cx="8986520" cy="4693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777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2E2CDA-4612-5609-036E-E4F7A3D6861F}"/>
              </a:ext>
            </a:extLst>
          </p:cNvPr>
          <p:cNvSpPr>
            <a:spLocks noGrp="1"/>
          </p:cNvSpPr>
          <p:nvPr>
            <p:ph type="title"/>
          </p:nvPr>
        </p:nvSpPr>
        <p:spPr/>
        <p:txBody>
          <a:bodyPr/>
          <a:lstStyle/>
          <a:p>
            <a:r>
              <a:rPr lang="da-DK" dirty="0"/>
              <a:t>Nedbrydning – aerob og anaerob</a:t>
            </a:r>
          </a:p>
        </p:txBody>
      </p:sp>
      <mc:AlternateContent xmlns:mc="http://schemas.openxmlformats.org/markup-compatibility/2006" xmlns:a14="http://schemas.microsoft.com/office/drawing/2010/main">
        <mc:Choice Requires="a14">
          <p:sp>
            <p:nvSpPr>
              <p:cNvPr id="3" name="Pladsholder til indhold 2">
                <a:extLst>
                  <a:ext uri="{FF2B5EF4-FFF2-40B4-BE49-F238E27FC236}">
                    <a16:creationId xmlns:a16="http://schemas.microsoft.com/office/drawing/2014/main" id="{3573B1D3-28BC-A252-E63E-79E8FC2B2833}"/>
                  </a:ext>
                </a:extLst>
              </p:cNvPr>
              <p:cNvSpPr>
                <a:spLocks noGrp="1"/>
              </p:cNvSpPr>
              <p:nvPr>
                <p:ph idx="1"/>
              </p:nvPr>
            </p:nvSpPr>
            <p:spPr>
              <a:xfrm>
                <a:off x="838200" y="1320800"/>
                <a:ext cx="10515600" cy="5387571"/>
              </a:xfrm>
            </p:spPr>
            <p:txBody>
              <a:bodyPr>
                <a:normAutofit/>
              </a:bodyPr>
              <a:lstStyle/>
              <a:p>
                <a:r>
                  <a:rPr lang="da-DK" sz="3200" dirty="0"/>
                  <a:t>Nedbrydning er en måde hvor særligt bakterier og andre mikroorganismer får energi. </a:t>
                </a:r>
              </a:p>
              <a:p>
                <a:r>
                  <a:rPr lang="da-DK" sz="3200" dirty="0"/>
                  <a:t>Der findes to slags nedbrydninger; aerob og anaerob. </a:t>
                </a:r>
              </a:p>
              <a:p>
                <a:pPr lvl="1"/>
                <a:r>
                  <a:rPr lang="da-DK" sz="2800" b="1" dirty="0"/>
                  <a:t>Aerob nedbrydning</a:t>
                </a:r>
                <a:r>
                  <a:rPr lang="da-DK" sz="2800" dirty="0"/>
                  <a:t>: Respiration og den sker når der er ilt til stede. Der frigives dermed ATP ved respirationen bruger glukose og ilt til at danne energi. </a:t>
                </a:r>
              </a:p>
              <a:p>
                <a:pPr lvl="2"/>
                <a:r>
                  <a:rPr lang="da-DK" sz="2400" b="1" dirty="0"/>
                  <a:t>Et eksempel på aerob nedbrydning kunne se sådan her ud: </a:t>
                </a:r>
              </a:p>
              <a:p>
                <a:pPr lvl="3"/>
                <a14:m>
                  <m:oMath xmlns:m="http://schemas.openxmlformats.org/officeDocument/2006/math">
                    <m:sSub>
                      <m:sSubPr>
                        <m:ctrlPr>
                          <a:rPr lang="da-DK" sz="2000" i="1" smtClean="0">
                            <a:latin typeface="Cambria Math" panose="02040503050406030204" pitchFamily="18" charset="0"/>
                          </a:rPr>
                        </m:ctrlPr>
                      </m:sSubPr>
                      <m:e>
                        <m:r>
                          <a:rPr lang="da-DK" sz="2000" b="0" i="1" smtClean="0">
                            <a:latin typeface="Cambria Math" panose="02040503050406030204" pitchFamily="18" charset="0"/>
                          </a:rPr>
                          <m:t>𝐶</m:t>
                        </m:r>
                      </m:e>
                      <m:sub>
                        <m:r>
                          <a:rPr lang="da-DK" sz="2000" b="0" i="1" smtClean="0">
                            <a:latin typeface="Cambria Math" panose="02040503050406030204" pitchFamily="18" charset="0"/>
                          </a:rPr>
                          <m:t>6</m:t>
                        </m:r>
                      </m:sub>
                    </m:sSub>
                    <m:sSub>
                      <m:sSubPr>
                        <m:ctrlPr>
                          <a:rPr lang="da-DK" sz="2000" i="1" smtClean="0">
                            <a:latin typeface="Cambria Math" panose="02040503050406030204" pitchFamily="18" charset="0"/>
                          </a:rPr>
                        </m:ctrlPr>
                      </m:sSubPr>
                      <m:e>
                        <m:r>
                          <a:rPr lang="da-DK" sz="2000" b="0" i="1" smtClean="0">
                            <a:latin typeface="Cambria Math" panose="02040503050406030204" pitchFamily="18" charset="0"/>
                          </a:rPr>
                          <m:t>𝐻</m:t>
                        </m:r>
                      </m:e>
                      <m:sub>
                        <m:r>
                          <a:rPr lang="da-DK" sz="2000" b="0" i="1" smtClean="0">
                            <a:latin typeface="Cambria Math" panose="02040503050406030204" pitchFamily="18" charset="0"/>
                          </a:rPr>
                          <m:t>12</m:t>
                        </m:r>
                      </m:sub>
                    </m:sSub>
                    <m:sSub>
                      <m:sSubPr>
                        <m:ctrlPr>
                          <a:rPr lang="da-DK" sz="2000" i="1" smtClean="0">
                            <a:latin typeface="Cambria Math" panose="02040503050406030204" pitchFamily="18" charset="0"/>
                          </a:rPr>
                        </m:ctrlPr>
                      </m:sSubPr>
                      <m:e>
                        <m:r>
                          <a:rPr lang="da-DK" sz="2000" b="0" i="1" smtClean="0">
                            <a:latin typeface="Cambria Math" panose="02040503050406030204" pitchFamily="18" charset="0"/>
                          </a:rPr>
                          <m:t>𝑂</m:t>
                        </m:r>
                      </m:e>
                      <m:sub>
                        <m:r>
                          <a:rPr lang="da-DK" sz="2000" b="0" i="1" smtClean="0">
                            <a:latin typeface="Cambria Math" panose="02040503050406030204" pitchFamily="18" charset="0"/>
                          </a:rPr>
                          <m:t>6</m:t>
                        </m:r>
                      </m:sub>
                    </m:sSub>
                    <m:r>
                      <a:rPr lang="da-DK" sz="2000" b="0" i="1" smtClean="0">
                        <a:latin typeface="Cambria Math" panose="02040503050406030204" pitchFamily="18" charset="0"/>
                      </a:rPr>
                      <m:t>+6</m:t>
                    </m:r>
                    <m:sSub>
                      <m:sSubPr>
                        <m:ctrlPr>
                          <a:rPr lang="da-DK" sz="2000" b="0" i="1" smtClean="0">
                            <a:latin typeface="Cambria Math" panose="02040503050406030204" pitchFamily="18" charset="0"/>
                          </a:rPr>
                        </m:ctrlPr>
                      </m:sSubPr>
                      <m:e>
                        <m:r>
                          <a:rPr lang="da-DK" sz="2000" b="0" i="1" smtClean="0">
                            <a:latin typeface="Cambria Math" panose="02040503050406030204" pitchFamily="18" charset="0"/>
                          </a:rPr>
                          <m:t>𝑂</m:t>
                        </m:r>
                      </m:e>
                      <m:sub>
                        <m:r>
                          <a:rPr lang="da-DK" sz="2000" b="0" i="1" smtClean="0">
                            <a:latin typeface="Cambria Math" panose="02040503050406030204" pitchFamily="18" charset="0"/>
                          </a:rPr>
                          <m:t>2</m:t>
                        </m:r>
                      </m:sub>
                    </m:sSub>
                    <m:r>
                      <a:rPr lang="da-DK" sz="2000" b="0" i="1" smtClean="0">
                        <a:latin typeface="Cambria Math" panose="02040503050406030204" pitchFamily="18" charset="0"/>
                      </a:rPr>
                      <m:t>+30 </m:t>
                    </m:r>
                    <m:d>
                      <m:dPr>
                        <m:ctrlPr>
                          <a:rPr lang="da-DK" sz="2000" b="0" i="1" smtClean="0">
                            <a:latin typeface="Cambria Math" panose="02040503050406030204" pitchFamily="18" charset="0"/>
                          </a:rPr>
                        </m:ctrlPr>
                      </m:dPr>
                      <m:e>
                        <m:r>
                          <a:rPr lang="da-DK" sz="2000" b="0" i="1" smtClean="0">
                            <a:latin typeface="Cambria Math" panose="02040503050406030204" pitchFamily="18" charset="0"/>
                          </a:rPr>
                          <m:t>𝐴𝐷𝑃</m:t>
                        </m:r>
                        <m:r>
                          <a:rPr lang="da-DK" sz="2000" b="0" i="1" smtClean="0">
                            <a:latin typeface="Cambria Math" panose="02040503050406030204" pitchFamily="18" charset="0"/>
                          </a:rPr>
                          <m:t>+ </m:t>
                        </m:r>
                        <m:sSub>
                          <m:sSubPr>
                            <m:ctrlPr>
                              <a:rPr lang="da-DK" sz="2000" b="0" i="1" smtClean="0">
                                <a:latin typeface="Cambria Math" panose="02040503050406030204" pitchFamily="18" charset="0"/>
                              </a:rPr>
                            </m:ctrlPr>
                          </m:sSubPr>
                          <m:e>
                            <m:r>
                              <a:rPr lang="da-DK" sz="2000" b="0" i="1" smtClean="0">
                                <a:latin typeface="Cambria Math" panose="02040503050406030204" pitchFamily="18" charset="0"/>
                              </a:rPr>
                              <m:t>𝑃</m:t>
                            </m:r>
                          </m:e>
                          <m:sub>
                            <m:r>
                              <a:rPr lang="da-DK" sz="2000" b="0" i="1" smtClean="0">
                                <a:latin typeface="Cambria Math" panose="02040503050406030204" pitchFamily="18" charset="0"/>
                              </a:rPr>
                              <m:t>𝑖</m:t>
                            </m:r>
                          </m:sub>
                        </m:sSub>
                      </m:e>
                    </m:d>
                    <m:r>
                      <a:rPr lang="da-DK" sz="2000" b="0" i="1" smtClean="0">
                        <a:latin typeface="Cambria Math" panose="02040503050406030204" pitchFamily="18" charset="0"/>
                      </a:rPr>
                      <m:t>→6</m:t>
                    </m:r>
                    <m:sSub>
                      <m:sSubPr>
                        <m:ctrlPr>
                          <a:rPr lang="da-DK" sz="2000" b="0" i="1" smtClean="0">
                            <a:latin typeface="Cambria Math" panose="02040503050406030204" pitchFamily="18" charset="0"/>
                          </a:rPr>
                        </m:ctrlPr>
                      </m:sSubPr>
                      <m:e>
                        <m:r>
                          <a:rPr lang="da-DK" sz="2000" b="0" i="1" smtClean="0">
                            <a:latin typeface="Cambria Math" panose="02040503050406030204" pitchFamily="18" charset="0"/>
                          </a:rPr>
                          <m:t>𝐶𝑂</m:t>
                        </m:r>
                      </m:e>
                      <m:sub>
                        <m:r>
                          <a:rPr lang="da-DK" sz="2000" b="0" i="1" smtClean="0">
                            <a:latin typeface="Cambria Math" panose="02040503050406030204" pitchFamily="18" charset="0"/>
                          </a:rPr>
                          <m:t>2</m:t>
                        </m:r>
                      </m:sub>
                    </m:sSub>
                    <m:r>
                      <a:rPr lang="da-DK" sz="2000" b="0" i="1" smtClean="0">
                        <a:latin typeface="Cambria Math" panose="02040503050406030204" pitchFamily="18" charset="0"/>
                      </a:rPr>
                      <m:t>+6</m:t>
                    </m:r>
                    <m:sSub>
                      <m:sSubPr>
                        <m:ctrlPr>
                          <a:rPr lang="da-DK" sz="2000" b="0" i="1" smtClean="0">
                            <a:latin typeface="Cambria Math" panose="02040503050406030204" pitchFamily="18" charset="0"/>
                          </a:rPr>
                        </m:ctrlPr>
                      </m:sSubPr>
                      <m:e>
                        <m:r>
                          <a:rPr lang="da-DK" sz="2000" b="0" i="1" smtClean="0">
                            <a:latin typeface="Cambria Math" panose="02040503050406030204" pitchFamily="18" charset="0"/>
                          </a:rPr>
                          <m:t>𝐻</m:t>
                        </m:r>
                      </m:e>
                      <m:sub>
                        <m:r>
                          <a:rPr lang="da-DK" sz="2000" b="0" i="1" smtClean="0">
                            <a:latin typeface="Cambria Math" panose="02040503050406030204" pitchFamily="18" charset="0"/>
                          </a:rPr>
                          <m:t>2</m:t>
                        </m:r>
                      </m:sub>
                    </m:sSub>
                    <m:r>
                      <a:rPr lang="da-DK" sz="2000" b="0" i="1" smtClean="0">
                        <a:latin typeface="Cambria Math" panose="02040503050406030204" pitchFamily="18" charset="0"/>
                      </a:rPr>
                      <m:t>𝑂</m:t>
                    </m:r>
                    <m:r>
                      <a:rPr lang="da-DK" sz="2000" b="0" i="1" smtClean="0">
                        <a:latin typeface="Cambria Math" panose="02040503050406030204" pitchFamily="18" charset="0"/>
                      </a:rPr>
                      <m:t>+30 </m:t>
                    </m:r>
                    <m:r>
                      <a:rPr lang="da-DK" sz="2000" b="0" i="1" smtClean="0">
                        <a:latin typeface="Cambria Math" panose="02040503050406030204" pitchFamily="18" charset="0"/>
                      </a:rPr>
                      <m:t>𝐴𝑇𝑃</m:t>
                    </m:r>
                    <m:r>
                      <a:rPr lang="da-DK" sz="2000" b="0" i="1" smtClean="0">
                        <a:latin typeface="Cambria Math" panose="02040503050406030204" pitchFamily="18" charset="0"/>
                      </a:rPr>
                      <m:t> </m:t>
                    </m:r>
                  </m:oMath>
                </a14:m>
                <a:endParaRPr lang="da-DK" sz="2000" dirty="0"/>
              </a:p>
              <a:p>
                <a:pPr lvl="1"/>
                <a:r>
                  <a:rPr lang="da-DK" sz="2800" b="1" dirty="0"/>
                  <a:t>Anaerob nedbrydning: </a:t>
                </a:r>
                <a:r>
                  <a:rPr lang="da-DK" sz="2800" dirty="0"/>
                  <a:t>Sker når der IKKE er ilt til stede, og der kan mikroorganismer få energi ved gæring.  </a:t>
                </a:r>
              </a:p>
              <a:p>
                <a:pPr lvl="2"/>
                <a:r>
                  <a:rPr lang="da-DK" sz="2400" b="1" dirty="0"/>
                  <a:t>Det findes der flere eksempler på: </a:t>
                </a:r>
              </a:p>
              <a:p>
                <a:pPr lvl="3"/>
                <a:r>
                  <a:rPr lang="da-DK" sz="2000" b="1" dirty="0" err="1"/>
                  <a:t>Lactatgæring</a:t>
                </a:r>
                <a:r>
                  <a:rPr lang="da-DK" sz="2000" dirty="0"/>
                  <a:t>: </a:t>
                </a:r>
                <a14:m>
                  <m:oMath xmlns:m="http://schemas.openxmlformats.org/officeDocument/2006/math">
                    <m:sSub>
                      <m:sSubPr>
                        <m:ctrlPr>
                          <a:rPr lang="da-DK" sz="2000" i="1" smtClean="0">
                            <a:latin typeface="Cambria Math" panose="02040503050406030204" pitchFamily="18" charset="0"/>
                          </a:rPr>
                        </m:ctrlPr>
                      </m:sSubPr>
                      <m:e>
                        <m:r>
                          <a:rPr lang="da-DK" sz="2000" b="0" i="1" smtClean="0">
                            <a:latin typeface="Cambria Math" panose="02040503050406030204" pitchFamily="18" charset="0"/>
                          </a:rPr>
                          <m:t>𝐶</m:t>
                        </m:r>
                      </m:e>
                      <m:sub>
                        <m:r>
                          <a:rPr lang="da-DK" sz="2000" b="0" i="1" smtClean="0">
                            <a:latin typeface="Cambria Math" panose="02040503050406030204" pitchFamily="18" charset="0"/>
                          </a:rPr>
                          <m:t>6</m:t>
                        </m:r>
                      </m:sub>
                    </m:sSub>
                    <m:sSub>
                      <m:sSubPr>
                        <m:ctrlPr>
                          <a:rPr lang="da-DK" sz="2000" i="1" smtClean="0">
                            <a:latin typeface="Cambria Math" panose="02040503050406030204" pitchFamily="18" charset="0"/>
                          </a:rPr>
                        </m:ctrlPr>
                      </m:sSubPr>
                      <m:e>
                        <m:r>
                          <a:rPr lang="da-DK" sz="2000" b="0" i="1" smtClean="0">
                            <a:latin typeface="Cambria Math" panose="02040503050406030204" pitchFamily="18" charset="0"/>
                          </a:rPr>
                          <m:t>𝐻</m:t>
                        </m:r>
                      </m:e>
                      <m:sub>
                        <m:r>
                          <a:rPr lang="da-DK" sz="2000" b="0" i="1" smtClean="0">
                            <a:latin typeface="Cambria Math" panose="02040503050406030204" pitchFamily="18" charset="0"/>
                          </a:rPr>
                          <m:t>12</m:t>
                        </m:r>
                      </m:sub>
                    </m:sSub>
                    <m:sSub>
                      <m:sSubPr>
                        <m:ctrlPr>
                          <a:rPr lang="da-DK" sz="2000" i="1" smtClean="0">
                            <a:latin typeface="Cambria Math" panose="02040503050406030204" pitchFamily="18" charset="0"/>
                          </a:rPr>
                        </m:ctrlPr>
                      </m:sSubPr>
                      <m:e>
                        <m:r>
                          <a:rPr lang="da-DK" sz="2000" b="0" i="1" smtClean="0">
                            <a:latin typeface="Cambria Math" panose="02040503050406030204" pitchFamily="18" charset="0"/>
                          </a:rPr>
                          <m:t>𝑂</m:t>
                        </m:r>
                      </m:e>
                      <m:sub>
                        <m:r>
                          <a:rPr lang="da-DK" sz="2000" b="0" i="1" smtClean="0">
                            <a:latin typeface="Cambria Math" panose="02040503050406030204" pitchFamily="18" charset="0"/>
                          </a:rPr>
                          <m:t>6</m:t>
                        </m:r>
                      </m:sub>
                    </m:sSub>
                    <m:r>
                      <a:rPr lang="da-DK" sz="2000" b="0" i="1" smtClean="0">
                        <a:latin typeface="Cambria Math" panose="02040503050406030204" pitchFamily="18" charset="0"/>
                      </a:rPr>
                      <m:t>+2 </m:t>
                    </m:r>
                    <m:d>
                      <m:dPr>
                        <m:ctrlPr>
                          <a:rPr lang="da-DK" sz="2000" b="0" i="1" smtClean="0">
                            <a:latin typeface="Cambria Math" panose="02040503050406030204" pitchFamily="18" charset="0"/>
                          </a:rPr>
                        </m:ctrlPr>
                      </m:dPr>
                      <m:e>
                        <m:r>
                          <a:rPr lang="da-DK" sz="2000" b="0" i="1" smtClean="0">
                            <a:latin typeface="Cambria Math" panose="02040503050406030204" pitchFamily="18" charset="0"/>
                          </a:rPr>
                          <m:t>𝐴𝐷𝑃</m:t>
                        </m:r>
                        <m:r>
                          <a:rPr lang="da-DK" sz="2000" b="0" i="1" smtClean="0">
                            <a:latin typeface="Cambria Math" panose="02040503050406030204" pitchFamily="18" charset="0"/>
                          </a:rPr>
                          <m:t>+ </m:t>
                        </m:r>
                        <m:sSub>
                          <m:sSubPr>
                            <m:ctrlPr>
                              <a:rPr lang="da-DK" sz="2000" b="0" i="1" smtClean="0">
                                <a:latin typeface="Cambria Math" panose="02040503050406030204" pitchFamily="18" charset="0"/>
                              </a:rPr>
                            </m:ctrlPr>
                          </m:sSubPr>
                          <m:e>
                            <m:r>
                              <a:rPr lang="da-DK" sz="2000" b="0" i="1" smtClean="0">
                                <a:latin typeface="Cambria Math" panose="02040503050406030204" pitchFamily="18" charset="0"/>
                              </a:rPr>
                              <m:t>𝑃</m:t>
                            </m:r>
                          </m:e>
                          <m:sub>
                            <m:r>
                              <a:rPr lang="da-DK" sz="2000" b="0" i="1" smtClean="0">
                                <a:latin typeface="Cambria Math" panose="02040503050406030204" pitchFamily="18" charset="0"/>
                              </a:rPr>
                              <m:t>𝑖</m:t>
                            </m:r>
                          </m:sub>
                        </m:sSub>
                      </m:e>
                    </m:d>
                    <m:r>
                      <a:rPr lang="da-DK" sz="2000" b="0" i="1" smtClean="0">
                        <a:latin typeface="Cambria Math" panose="02040503050406030204" pitchFamily="18" charset="0"/>
                      </a:rPr>
                      <m:t>→2</m:t>
                    </m:r>
                    <m:sSub>
                      <m:sSubPr>
                        <m:ctrlPr>
                          <a:rPr lang="da-DK" sz="2000" b="0" i="1" smtClean="0">
                            <a:latin typeface="Cambria Math" panose="02040503050406030204" pitchFamily="18" charset="0"/>
                          </a:rPr>
                        </m:ctrlPr>
                      </m:sSubPr>
                      <m:e>
                        <m:r>
                          <a:rPr lang="da-DK" sz="2000" b="0" i="1" smtClean="0">
                            <a:latin typeface="Cambria Math" panose="02040503050406030204" pitchFamily="18" charset="0"/>
                          </a:rPr>
                          <m:t>𝐶𝐻</m:t>
                        </m:r>
                      </m:e>
                      <m:sub>
                        <m:r>
                          <a:rPr lang="da-DK" sz="2000" b="0" i="1" smtClean="0">
                            <a:latin typeface="Cambria Math" panose="02040503050406030204" pitchFamily="18" charset="0"/>
                          </a:rPr>
                          <m:t>3</m:t>
                        </m:r>
                      </m:sub>
                    </m:sSub>
                    <m:r>
                      <a:rPr lang="da-DK" sz="2000" b="0" i="1" smtClean="0">
                        <a:latin typeface="Cambria Math" panose="02040503050406030204" pitchFamily="18" charset="0"/>
                      </a:rPr>
                      <m:t>𝐶𝐻𝑂𝐻𝐶𝑂</m:t>
                    </m:r>
                    <m:sSup>
                      <m:sSupPr>
                        <m:ctrlPr>
                          <a:rPr lang="da-DK" sz="2000" b="0" i="1" smtClean="0">
                            <a:latin typeface="Cambria Math" panose="02040503050406030204" pitchFamily="18" charset="0"/>
                          </a:rPr>
                        </m:ctrlPr>
                      </m:sSupPr>
                      <m:e>
                        <m:r>
                          <a:rPr lang="da-DK" sz="2000" b="0" i="1" smtClean="0">
                            <a:latin typeface="Cambria Math" panose="02040503050406030204" pitchFamily="18" charset="0"/>
                          </a:rPr>
                          <m:t>𝑂</m:t>
                        </m:r>
                      </m:e>
                      <m:sup>
                        <m:r>
                          <a:rPr lang="da-DK" sz="2000" b="0" i="1" smtClean="0">
                            <a:latin typeface="Cambria Math" panose="02040503050406030204" pitchFamily="18" charset="0"/>
                          </a:rPr>
                          <m:t>−</m:t>
                        </m:r>
                      </m:sup>
                    </m:sSup>
                    <m:r>
                      <a:rPr lang="da-DK" sz="2000" b="0" i="1" smtClean="0">
                        <a:latin typeface="Cambria Math" panose="02040503050406030204" pitchFamily="18" charset="0"/>
                      </a:rPr>
                      <m:t>+2</m:t>
                    </m:r>
                    <m:sSup>
                      <m:sSupPr>
                        <m:ctrlPr>
                          <a:rPr lang="da-DK" sz="2000" b="0" i="1" smtClean="0">
                            <a:latin typeface="Cambria Math" panose="02040503050406030204" pitchFamily="18" charset="0"/>
                          </a:rPr>
                        </m:ctrlPr>
                      </m:sSupPr>
                      <m:e>
                        <m:r>
                          <a:rPr lang="da-DK" sz="2000" b="0" i="1" smtClean="0">
                            <a:latin typeface="Cambria Math" panose="02040503050406030204" pitchFamily="18" charset="0"/>
                          </a:rPr>
                          <m:t>𝐻</m:t>
                        </m:r>
                      </m:e>
                      <m:sup>
                        <m:r>
                          <a:rPr lang="da-DK" sz="2000" b="0" i="1" smtClean="0">
                            <a:latin typeface="Cambria Math" panose="02040503050406030204" pitchFamily="18" charset="0"/>
                          </a:rPr>
                          <m:t>+</m:t>
                        </m:r>
                      </m:sup>
                    </m:sSup>
                    <m:r>
                      <a:rPr lang="da-DK" sz="2000" b="0" i="1" smtClean="0">
                        <a:latin typeface="Cambria Math" panose="02040503050406030204" pitchFamily="18" charset="0"/>
                      </a:rPr>
                      <m:t>+2 </m:t>
                    </m:r>
                    <m:r>
                      <a:rPr lang="da-DK" sz="2000" b="0" i="1" smtClean="0">
                        <a:latin typeface="Cambria Math" panose="02040503050406030204" pitchFamily="18" charset="0"/>
                      </a:rPr>
                      <m:t>𝐴𝑇𝑃</m:t>
                    </m:r>
                  </m:oMath>
                </a14:m>
                <a:endParaRPr lang="da-DK" sz="2000" dirty="0"/>
              </a:p>
              <a:p>
                <a:pPr lvl="3"/>
                <a:r>
                  <a:rPr lang="da-DK" sz="2000" b="1" dirty="0"/>
                  <a:t>Alkoholgæring: </a:t>
                </a:r>
                <a14:m>
                  <m:oMath xmlns:m="http://schemas.openxmlformats.org/officeDocument/2006/math">
                    <m:sSub>
                      <m:sSubPr>
                        <m:ctrlPr>
                          <a:rPr lang="da-DK" sz="2000" i="1" smtClean="0">
                            <a:latin typeface="Cambria Math" panose="02040503050406030204" pitchFamily="18" charset="0"/>
                          </a:rPr>
                        </m:ctrlPr>
                      </m:sSubPr>
                      <m:e>
                        <m:r>
                          <a:rPr lang="da-DK" sz="2000" b="0" i="1" smtClean="0">
                            <a:latin typeface="Cambria Math" panose="02040503050406030204" pitchFamily="18" charset="0"/>
                          </a:rPr>
                          <m:t>𝐶</m:t>
                        </m:r>
                      </m:e>
                      <m:sub>
                        <m:r>
                          <a:rPr lang="da-DK" sz="2000" b="0" i="1" smtClean="0">
                            <a:latin typeface="Cambria Math" panose="02040503050406030204" pitchFamily="18" charset="0"/>
                          </a:rPr>
                          <m:t>6</m:t>
                        </m:r>
                      </m:sub>
                    </m:sSub>
                    <m:sSub>
                      <m:sSubPr>
                        <m:ctrlPr>
                          <a:rPr lang="da-DK" sz="2000" i="1" smtClean="0">
                            <a:latin typeface="Cambria Math" panose="02040503050406030204" pitchFamily="18" charset="0"/>
                          </a:rPr>
                        </m:ctrlPr>
                      </m:sSubPr>
                      <m:e>
                        <m:r>
                          <a:rPr lang="da-DK" sz="2000" b="0" i="1" smtClean="0">
                            <a:latin typeface="Cambria Math" panose="02040503050406030204" pitchFamily="18" charset="0"/>
                          </a:rPr>
                          <m:t>𝐻</m:t>
                        </m:r>
                      </m:e>
                      <m:sub>
                        <m:r>
                          <a:rPr lang="da-DK" sz="2000" b="0" i="1" smtClean="0">
                            <a:latin typeface="Cambria Math" panose="02040503050406030204" pitchFamily="18" charset="0"/>
                          </a:rPr>
                          <m:t>12</m:t>
                        </m:r>
                      </m:sub>
                    </m:sSub>
                    <m:sSub>
                      <m:sSubPr>
                        <m:ctrlPr>
                          <a:rPr lang="da-DK" sz="2000" i="1" smtClean="0">
                            <a:latin typeface="Cambria Math" panose="02040503050406030204" pitchFamily="18" charset="0"/>
                          </a:rPr>
                        </m:ctrlPr>
                      </m:sSubPr>
                      <m:e>
                        <m:r>
                          <a:rPr lang="da-DK" sz="2000" b="0" i="1" smtClean="0">
                            <a:latin typeface="Cambria Math" panose="02040503050406030204" pitchFamily="18" charset="0"/>
                          </a:rPr>
                          <m:t>𝑂</m:t>
                        </m:r>
                      </m:e>
                      <m:sub>
                        <m:r>
                          <a:rPr lang="da-DK" sz="2000" b="0" i="1" smtClean="0">
                            <a:latin typeface="Cambria Math" panose="02040503050406030204" pitchFamily="18" charset="0"/>
                          </a:rPr>
                          <m:t>6</m:t>
                        </m:r>
                      </m:sub>
                    </m:sSub>
                    <m:r>
                      <a:rPr lang="da-DK" sz="2000" b="0" i="1" smtClean="0">
                        <a:latin typeface="Cambria Math" panose="02040503050406030204" pitchFamily="18" charset="0"/>
                      </a:rPr>
                      <m:t>+2 </m:t>
                    </m:r>
                    <m:d>
                      <m:dPr>
                        <m:ctrlPr>
                          <a:rPr lang="da-DK" sz="2000" b="0" i="1" smtClean="0">
                            <a:latin typeface="Cambria Math" panose="02040503050406030204" pitchFamily="18" charset="0"/>
                          </a:rPr>
                        </m:ctrlPr>
                      </m:dPr>
                      <m:e>
                        <m:r>
                          <a:rPr lang="da-DK" sz="2000" b="0" i="1" smtClean="0">
                            <a:latin typeface="Cambria Math" panose="02040503050406030204" pitchFamily="18" charset="0"/>
                          </a:rPr>
                          <m:t>𝐴𝐷𝑃</m:t>
                        </m:r>
                        <m:r>
                          <a:rPr lang="da-DK" sz="2000" b="0" i="1" smtClean="0">
                            <a:latin typeface="Cambria Math" panose="02040503050406030204" pitchFamily="18" charset="0"/>
                          </a:rPr>
                          <m:t>+ </m:t>
                        </m:r>
                        <m:sSub>
                          <m:sSubPr>
                            <m:ctrlPr>
                              <a:rPr lang="da-DK" sz="2000" b="0" i="1" smtClean="0">
                                <a:latin typeface="Cambria Math" panose="02040503050406030204" pitchFamily="18" charset="0"/>
                              </a:rPr>
                            </m:ctrlPr>
                          </m:sSubPr>
                          <m:e>
                            <m:r>
                              <a:rPr lang="da-DK" sz="2000" b="0" i="1" smtClean="0">
                                <a:latin typeface="Cambria Math" panose="02040503050406030204" pitchFamily="18" charset="0"/>
                              </a:rPr>
                              <m:t>𝑃</m:t>
                            </m:r>
                          </m:e>
                          <m:sub>
                            <m:r>
                              <a:rPr lang="da-DK" sz="2000" b="0" i="1" smtClean="0">
                                <a:latin typeface="Cambria Math" panose="02040503050406030204" pitchFamily="18" charset="0"/>
                              </a:rPr>
                              <m:t>𝑖</m:t>
                            </m:r>
                          </m:sub>
                        </m:sSub>
                      </m:e>
                    </m:d>
                    <m:r>
                      <a:rPr lang="da-DK" sz="2000" b="0" i="1" smtClean="0">
                        <a:latin typeface="Cambria Math" panose="02040503050406030204" pitchFamily="18" charset="0"/>
                      </a:rPr>
                      <m:t>→2</m:t>
                    </m:r>
                    <m:sSub>
                      <m:sSubPr>
                        <m:ctrlPr>
                          <a:rPr lang="da-DK" sz="2000" b="0" i="1" smtClean="0">
                            <a:latin typeface="Cambria Math" panose="02040503050406030204" pitchFamily="18" charset="0"/>
                          </a:rPr>
                        </m:ctrlPr>
                      </m:sSubPr>
                      <m:e>
                        <m:sSub>
                          <m:sSubPr>
                            <m:ctrlPr>
                              <a:rPr lang="da-DK" sz="2000" b="0" i="1" smtClean="0">
                                <a:latin typeface="Cambria Math" panose="02040503050406030204" pitchFamily="18" charset="0"/>
                              </a:rPr>
                            </m:ctrlPr>
                          </m:sSubPr>
                          <m:e>
                            <m:r>
                              <a:rPr lang="da-DK" sz="2000" b="0" i="1" smtClean="0">
                                <a:latin typeface="Cambria Math" panose="02040503050406030204" pitchFamily="18" charset="0"/>
                              </a:rPr>
                              <m:t>𝐶</m:t>
                            </m:r>
                          </m:e>
                          <m:sub>
                            <m:r>
                              <a:rPr lang="da-DK" sz="2000" b="0" i="1" smtClean="0">
                                <a:latin typeface="Cambria Math" panose="02040503050406030204" pitchFamily="18" charset="0"/>
                              </a:rPr>
                              <m:t>2</m:t>
                            </m:r>
                          </m:sub>
                        </m:sSub>
                        <m:r>
                          <a:rPr lang="da-DK" sz="2000" b="0" i="1" smtClean="0">
                            <a:latin typeface="Cambria Math" panose="02040503050406030204" pitchFamily="18" charset="0"/>
                          </a:rPr>
                          <m:t>𝐻</m:t>
                        </m:r>
                      </m:e>
                      <m:sub>
                        <m:r>
                          <a:rPr lang="da-DK" sz="2000" b="0" i="1" smtClean="0">
                            <a:latin typeface="Cambria Math" panose="02040503050406030204" pitchFamily="18" charset="0"/>
                          </a:rPr>
                          <m:t>5</m:t>
                        </m:r>
                      </m:sub>
                    </m:sSub>
                    <m:r>
                      <a:rPr lang="da-DK" sz="2000" b="0" i="1" smtClean="0">
                        <a:latin typeface="Cambria Math" panose="02040503050406030204" pitchFamily="18" charset="0"/>
                      </a:rPr>
                      <m:t>𝑂𝐻</m:t>
                    </m:r>
                    <m:r>
                      <a:rPr lang="da-DK" sz="2000" b="0" i="1" smtClean="0">
                        <a:latin typeface="Cambria Math" panose="02040503050406030204" pitchFamily="18" charset="0"/>
                      </a:rPr>
                      <m:t>+2</m:t>
                    </m:r>
                    <m:sSub>
                      <m:sSubPr>
                        <m:ctrlPr>
                          <a:rPr lang="da-DK" sz="2000" b="0" i="1" smtClean="0">
                            <a:latin typeface="Cambria Math" panose="02040503050406030204" pitchFamily="18" charset="0"/>
                          </a:rPr>
                        </m:ctrlPr>
                      </m:sSubPr>
                      <m:e>
                        <m:r>
                          <a:rPr lang="da-DK" sz="2000" b="0" i="1" smtClean="0">
                            <a:latin typeface="Cambria Math" panose="02040503050406030204" pitchFamily="18" charset="0"/>
                          </a:rPr>
                          <m:t>𝐶𝑂</m:t>
                        </m:r>
                      </m:e>
                      <m:sub>
                        <m:r>
                          <a:rPr lang="da-DK" sz="2000" b="0" i="1" smtClean="0">
                            <a:latin typeface="Cambria Math" panose="02040503050406030204" pitchFamily="18" charset="0"/>
                          </a:rPr>
                          <m:t>2</m:t>
                        </m:r>
                      </m:sub>
                    </m:sSub>
                    <m:r>
                      <a:rPr lang="da-DK" sz="2000" b="0" i="1" smtClean="0">
                        <a:latin typeface="Cambria Math" panose="02040503050406030204" pitchFamily="18" charset="0"/>
                      </a:rPr>
                      <m:t>+2 </m:t>
                    </m:r>
                    <m:r>
                      <a:rPr lang="da-DK" sz="2000" b="0" i="1" smtClean="0">
                        <a:latin typeface="Cambria Math" panose="02040503050406030204" pitchFamily="18" charset="0"/>
                      </a:rPr>
                      <m:t>𝐴𝑇𝑃</m:t>
                    </m:r>
                  </m:oMath>
                </a14:m>
                <a:endParaRPr lang="da-DK" sz="2000" dirty="0"/>
              </a:p>
            </p:txBody>
          </p:sp>
        </mc:Choice>
        <mc:Fallback xmlns="">
          <p:sp>
            <p:nvSpPr>
              <p:cNvPr id="3" name="Pladsholder til indhold 2">
                <a:extLst>
                  <a:ext uri="{FF2B5EF4-FFF2-40B4-BE49-F238E27FC236}">
                    <a16:creationId xmlns:a16="http://schemas.microsoft.com/office/drawing/2014/main" id="{3573B1D3-28BC-A252-E63E-79E8FC2B2833}"/>
                  </a:ext>
                </a:extLst>
              </p:cNvPr>
              <p:cNvSpPr>
                <a:spLocks noGrp="1" noRot="1" noChangeAspect="1" noMove="1" noResize="1" noEditPoints="1" noAdjustHandles="1" noChangeArrowheads="1" noChangeShapeType="1" noTextEdit="1"/>
              </p:cNvSpPr>
              <p:nvPr>
                <p:ph idx="1"/>
              </p:nvPr>
            </p:nvSpPr>
            <p:spPr>
              <a:xfrm>
                <a:off x="838200" y="1320800"/>
                <a:ext cx="10515600" cy="5387571"/>
              </a:xfrm>
              <a:blipFill>
                <a:blip r:embed="rId2"/>
                <a:stretch>
                  <a:fillRect l="-1333" t="-2378" r="-1449" b="-2039"/>
                </a:stretch>
              </a:blipFill>
            </p:spPr>
            <p:txBody>
              <a:bodyPr/>
              <a:lstStyle/>
              <a:p>
                <a:r>
                  <a:rPr lang="da-DK">
                    <a:noFill/>
                  </a:rPr>
                  <a:t> </a:t>
                </a:r>
              </a:p>
            </p:txBody>
          </p:sp>
        </mc:Fallback>
      </mc:AlternateContent>
    </p:spTree>
    <p:extLst>
      <p:ext uri="{BB962C8B-B14F-4D97-AF65-F5344CB8AC3E}">
        <p14:creationId xmlns:p14="http://schemas.microsoft.com/office/powerpoint/2010/main" val="1963560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EE0649-9FA2-0956-63E9-B52F1F528504}"/>
              </a:ext>
            </a:extLst>
          </p:cNvPr>
          <p:cNvSpPr>
            <a:spLocks noGrp="1"/>
          </p:cNvSpPr>
          <p:nvPr>
            <p:ph type="title"/>
          </p:nvPr>
        </p:nvSpPr>
        <p:spPr/>
        <p:txBody>
          <a:bodyPr/>
          <a:lstStyle/>
          <a:p>
            <a:r>
              <a:rPr lang="da-DK" dirty="0"/>
              <a:t>Gæring og respiration - figur</a:t>
            </a:r>
          </a:p>
        </p:txBody>
      </p:sp>
      <p:pic>
        <p:nvPicPr>
          <p:cNvPr id="2050" name="Picture 2" descr="undefined">
            <a:extLst>
              <a:ext uri="{FF2B5EF4-FFF2-40B4-BE49-F238E27FC236}">
                <a16:creationId xmlns:a16="http://schemas.microsoft.com/office/drawing/2014/main" id="{B0D5F07C-8FB0-50AE-21BE-21EFD64E8E6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3070"/>
          <a:stretch/>
        </p:blipFill>
        <p:spPr bwMode="auto">
          <a:xfrm>
            <a:off x="1055716" y="1454905"/>
            <a:ext cx="6015089" cy="4704825"/>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927668FE-3855-DEB4-7ED5-F7A23972DC96}"/>
              </a:ext>
            </a:extLst>
          </p:cNvPr>
          <p:cNvSpPr txBox="1"/>
          <p:nvPr/>
        </p:nvSpPr>
        <p:spPr>
          <a:xfrm>
            <a:off x="7597833" y="1690688"/>
            <a:ext cx="3848792" cy="2585323"/>
          </a:xfrm>
          <a:prstGeom prst="rect">
            <a:avLst/>
          </a:prstGeom>
          <a:noFill/>
        </p:spPr>
        <p:txBody>
          <a:bodyPr wrap="square" rtlCol="0">
            <a:spAutoFit/>
          </a:bodyPr>
          <a:lstStyle/>
          <a:p>
            <a:r>
              <a:rPr lang="da-DK" dirty="0"/>
              <a:t>Figuren viser to slags nedbrydninger: </a:t>
            </a:r>
          </a:p>
          <a:p>
            <a:endParaRPr lang="da-DK" dirty="0"/>
          </a:p>
          <a:p>
            <a:r>
              <a:rPr lang="da-DK" dirty="0"/>
              <a:t>1: Gæring (anaerob) </a:t>
            </a:r>
          </a:p>
          <a:p>
            <a:endParaRPr lang="da-DK" dirty="0"/>
          </a:p>
          <a:p>
            <a:r>
              <a:rPr lang="da-DK" dirty="0"/>
              <a:t>2: Respiration (aerob) </a:t>
            </a:r>
          </a:p>
          <a:p>
            <a:endParaRPr lang="da-DK" dirty="0"/>
          </a:p>
          <a:p>
            <a:r>
              <a:rPr lang="da-DK" dirty="0"/>
              <a:t>Hvilken af de to typer af nedbrydning giver mest energi, hvis I kigger på figuren?</a:t>
            </a:r>
          </a:p>
        </p:txBody>
      </p:sp>
    </p:spTree>
    <p:extLst>
      <p:ext uri="{BB962C8B-B14F-4D97-AF65-F5344CB8AC3E}">
        <p14:creationId xmlns:p14="http://schemas.microsoft.com/office/powerpoint/2010/main" val="2122586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8E74B9-A930-7182-7352-E0EA7E644127}"/>
              </a:ext>
            </a:extLst>
          </p:cNvPr>
          <p:cNvSpPr>
            <a:spLocks noGrp="1"/>
          </p:cNvSpPr>
          <p:nvPr>
            <p:ph type="title"/>
          </p:nvPr>
        </p:nvSpPr>
        <p:spPr/>
        <p:txBody>
          <a:bodyPr/>
          <a:lstStyle/>
          <a:p>
            <a:r>
              <a:rPr lang="da-DK" dirty="0"/>
              <a:t>Øvelse: Respiration og gæring</a:t>
            </a:r>
          </a:p>
        </p:txBody>
      </p:sp>
      <p:sp>
        <p:nvSpPr>
          <p:cNvPr id="3" name="Pladsholder til indhold 2">
            <a:extLst>
              <a:ext uri="{FF2B5EF4-FFF2-40B4-BE49-F238E27FC236}">
                <a16:creationId xmlns:a16="http://schemas.microsoft.com/office/drawing/2014/main" id="{49CC47E8-428C-9628-2AB7-59ED908A0085}"/>
              </a:ext>
            </a:extLst>
          </p:cNvPr>
          <p:cNvSpPr>
            <a:spLocks noGrp="1"/>
          </p:cNvSpPr>
          <p:nvPr>
            <p:ph idx="1"/>
          </p:nvPr>
        </p:nvSpPr>
        <p:spPr/>
        <p:txBody>
          <a:bodyPr/>
          <a:lstStyle/>
          <a:p>
            <a:r>
              <a:rPr lang="da-DK" dirty="0"/>
              <a:t>I skal i mindre grupper (2-og-2/3-og-3) nu arbejde med respiration og gæringsprocessen. </a:t>
            </a:r>
          </a:p>
          <a:p>
            <a:r>
              <a:rPr lang="da-DK" dirty="0"/>
              <a:t>Den ene skal tegne og den anden skal forklare. </a:t>
            </a:r>
          </a:p>
          <a:p>
            <a:pPr lvl="1"/>
            <a:r>
              <a:rPr lang="da-DK" dirty="0"/>
              <a:t>Den der forklarer skal beskrive respirationsprocessen og gæringsprocessen ud fra figur 200 (ses på slide 7). </a:t>
            </a:r>
          </a:p>
          <a:p>
            <a:pPr lvl="1"/>
            <a:r>
              <a:rPr lang="da-DK" dirty="0"/>
              <a:t>Den anden skal tegne uden at kigge på figuren. I fællesskab skal I kunne forklare og tegne figuren med dens processer. </a:t>
            </a:r>
          </a:p>
          <a:p>
            <a:r>
              <a:rPr lang="da-DK" dirty="0"/>
              <a:t>Til slut skal I kunne forklare, hvilken proces, der skaber mest energi for mikroorganismerne. </a:t>
            </a:r>
          </a:p>
        </p:txBody>
      </p:sp>
    </p:spTree>
    <p:extLst>
      <p:ext uri="{BB962C8B-B14F-4D97-AF65-F5344CB8AC3E}">
        <p14:creationId xmlns:p14="http://schemas.microsoft.com/office/powerpoint/2010/main" val="3051347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CEA870-3EBB-6B4F-C036-A3F828DC7756}"/>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5200" kern="1200">
                <a:solidFill>
                  <a:schemeClr val="tx1"/>
                </a:solidFill>
                <a:latin typeface="+mj-lt"/>
                <a:ea typeface="+mj-ea"/>
                <a:cs typeface="+mj-cs"/>
              </a:rPr>
              <a:t>Vækstfaktorer</a:t>
            </a:r>
          </a:p>
        </p:txBody>
      </p:sp>
      <p:pic>
        <p:nvPicPr>
          <p:cNvPr id="3076" name="Picture 4" descr="undefined">
            <a:extLst>
              <a:ext uri="{FF2B5EF4-FFF2-40B4-BE49-F238E27FC236}">
                <a16:creationId xmlns:a16="http://schemas.microsoft.com/office/drawing/2014/main" id="{E70520C1-2C48-05E3-2CE0-169C9A2D5C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645" r="-2" b="32200"/>
          <a:stretch/>
        </p:blipFill>
        <p:spPr bwMode="auto">
          <a:xfrm>
            <a:off x="198741" y="2410448"/>
            <a:ext cx="5803323" cy="389035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undefined">
            <a:extLst>
              <a:ext uri="{FF2B5EF4-FFF2-40B4-BE49-F238E27FC236}">
                <a16:creationId xmlns:a16="http://schemas.microsoft.com/office/drawing/2014/main" id="{0C2B1A78-80C5-ECA4-E791-BA2F69FFC53D}"/>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6893" r="-1" b="25455"/>
          <a:stretch/>
        </p:blipFill>
        <p:spPr bwMode="auto">
          <a:xfrm>
            <a:off x="6189934" y="2410448"/>
            <a:ext cx="5803323" cy="3890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005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89F465-A667-4531-E6FE-57935323F804}"/>
              </a:ext>
            </a:extLst>
          </p:cNvPr>
          <p:cNvSpPr>
            <a:spLocks noGrp="1"/>
          </p:cNvSpPr>
          <p:nvPr>
            <p:ph type="title"/>
          </p:nvPr>
        </p:nvSpPr>
        <p:spPr/>
        <p:txBody>
          <a:bodyPr/>
          <a:lstStyle/>
          <a:p>
            <a:r>
              <a:rPr lang="da-DK" dirty="0"/>
              <a:t>Temperaturen påvirker </a:t>
            </a:r>
          </a:p>
        </p:txBody>
      </p:sp>
      <p:sp>
        <p:nvSpPr>
          <p:cNvPr id="3" name="Pladsholder til indhold 2">
            <a:extLst>
              <a:ext uri="{FF2B5EF4-FFF2-40B4-BE49-F238E27FC236}">
                <a16:creationId xmlns:a16="http://schemas.microsoft.com/office/drawing/2014/main" id="{89B2BF09-D09D-22D1-3F63-21FCC9C2BB4A}"/>
              </a:ext>
            </a:extLst>
          </p:cNvPr>
          <p:cNvSpPr>
            <a:spLocks noGrp="1"/>
          </p:cNvSpPr>
          <p:nvPr>
            <p:ph idx="1"/>
          </p:nvPr>
        </p:nvSpPr>
        <p:spPr/>
        <p:txBody>
          <a:bodyPr/>
          <a:lstStyle/>
          <a:p>
            <a:r>
              <a:rPr lang="da-DK" dirty="0"/>
              <a:t>Både optagelseshastigheden af næringsstoffer og hastigheden af cellernes biokemiske reaktioner afhænger direkte af temperaturen. </a:t>
            </a:r>
          </a:p>
          <a:p>
            <a:r>
              <a:rPr lang="da-DK" b="1" dirty="0"/>
              <a:t>Ved høje temperaturer: </a:t>
            </a:r>
          </a:p>
          <a:p>
            <a:pPr lvl="1"/>
            <a:r>
              <a:rPr lang="da-DK" dirty="0"/>
              <a:t>Her bevæger molekylerne sig hurtigere og det betyder, at diffusionen sker hurtigere. </a:t>
            </a:r>
          </a:p>
          <a:p>
            <a:pPr lvl="1"/>
            <a:r>
              <a:rPr lang="da-DK" dirty="0"/>
              <a:t>Det kan fx ses ved enzymer. Jo hurtigere en enzymatisk reaktion kan ske afhænger af, hvor hurtigt substrat og enzym mødes og binder sig til hinanden. </a:t>
            </a:r>
          </a:p>
          <a:p>
            <a:r>
              <a:rPr lang="da-DK" dirty="0"/>
              <a:t>Temperaturen kan dog ikke blive ved med at stige, og derfor har alle mikroorganismer et temperaturoptimum og et temperaturminimum. </a:t>
            </a:r>
          </a:p>
        </p:txBody>
      </p:sp>
    </p:spTree>
    <p:extLst>
      <p:ext uri="{BB962C8B-B14F-4D97-AF65-F5344CB8AC3E}">
        <p14:creationId xmlns:p14="http://schemas.microsoft.com/office/powerpoint/2010/main" val="1974452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0FFB53-812E-62B6-8AF8-B98C571ADB17}"/>
              </a:ext>
            </a:extLst>
          </p:cNvPr>
          <p:cNvSpPr>
            <a:spLocks noGrp="1"/>
          </p:cNvSpPr>
          <p:nvPr>
            <p:ph type="title"/>
          </p:nvPr>
        </p:nvSpPr>
        <p:spPr>
          <a:xfrm>
            <a:off x="838200" y="365125"/>
            <a:ext cx="5349240" cy="1325563"/>
          </a:xfrm>
        </p:spPr>
        <p:txBody>
          <a:bodyPr/>
          <a:lstStyle/>
          <a:p>
            <a:r>
              <a:rPr lang="da-DK" dirty="0"/>
              <a:t>Mesofile og termofile bakterier</a:t>
            </a:r>
          </a:p>
        </p:txBody>
      </p:sp>
      <p:pic>
        <p:nvPicPr>
          <p:cNvPr id="5122" name="Picture 2" descr="undefined">
            <a:extLst>
              <a:ext uri="{FF2B5EF4-FFF2-40B4-BE49-F238E27FC236}">
                <a16:creationId xmlns:a16="http://schemas.microsoft.com/office/drawing/2014/main" id="{C2F96D91-9DC0-1687-3375-8FC4F93BAE0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03060" y="365125"/>
            <a:ext cx="5092700" cy="6323150"/>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A8405AB4-21A8-9401-03F7-4AED14618B67}"/>
              </a:ext>
            </a:extLst>
          </p:cNvPr>
          <p:cNvSpPr txBox="1"/>
          <p:nvPr/>
        </p:nvSpPr>
        <p:spPr>
          <a:xfrm>
            <a:off x="838200" y="1838960"/>
            <a:ext cx="4465320" cy="4524315"/>
          </a:xfrm>
          <a:prstGeom prst="rect">
            <a:avLst/>
          </a:prstGeom>
          <a:noFill/>
        </p:spPr>
        <p:txBody>
          <a:bodyPr wrap="square" rtlCol="0">
            <a:spAutoFit/>
          </a:bodyPr>
          <a:lstStyle/>
          <a:p>
            <a:r>
              <a:rPr lang="da-DK" b="1" dirty="0"/>
              <a:t>Mesofile bakterier: </a:t>
            </a:r>
          </a:p>
          <a:p>
            <a:pPr marL="742950" lvl="1" indent="-285750">
              <a:buFont typeface="Arial" panose="020B0604020202020204" pitchFamily="34" charset="0"/>
              <a:buChar char="•"/>
            </a:pPr>
            <a:r>
              <a:rPr lang="da-DK" dirty="0"/>
              <a:t>De mikroorganismer, som har det bedst omkring 37 grader (altså kroppens temperatur). </a:t>
            </a:r>
          </a:p>
          <a:p>
            <a:pPr marL="742950" lvl="1" indent="-285750">
              <a:buFont typeface="Arial" panose="020B0604020202020204" pitchFamily="34" charset="0"/>
              <a:buChar char="•"/>
            </a:pPr>
            <a:r>
              <a:rPr lang="da-DK" dirty="0"/>
              <a:t>Det er derfor ofte de mikroorganismer, som er knyttet til vores krop, som har dette temperaturoptimum. </a:t>
            </a:r>
          </a:p>
          <a:p>
            <a:endParaRPr lang="da-DK" dirty="0"/>
          </a:p>
          <a:p>
            <a:r>
              <a:rPr lang="da-DK" b="1" dirty="0"/>
              <a:t>Termofile bakterier: </a:t>
            </a:r>
          </a:p>
          <a:p>
            <a:pPr marL="742950" lvl="1" indent="-285750">
              <a:buFont typeface="Arial" panose="020B0604020202020204" pitchFamily="34" charset="0"/>
              <a:buChar char="•"/>
            </a:pPr>
            <a:r>
              <a:rPr lang="da-DK" dirty="0"/>
              <a:t>Bakterier og mikroorganismer, som lever bedst ved høje temperaturer. </a:t>
            </a:r>
          </a:p>
          <a:p>
            <a:pPr marL="742950" lvl="1" indent="-285750">
              <a:buFont typeface="Arial" panose="020B0604020202020204" pitchFamily="34" charset="0"/>
              <a:buChar char="•"/>
            </a:pPr>
            <a:r>
              <a:rPr lang="da-DK" dirty="0"/>
              <a:t>Gerne over 50 grader, men ikke højere en op til 90 grader. </a:t>
            </a:r>
          </a:p>
          <a:p>
            <a:pPr marL="742950" lvl="1" indent="-285750">
              <a:buFont typeface="Arial" panose="020B0604020202020204" pitchFamily="34" charset="0"/>
              <a:buChar char="•"/>
            </a:pPr>
            <a:endParaRPr lang="da-DK" dirty="0"/>
          </a:p>
          <a:p>
            <a:endParaRPr lang="da-DK" dirty="0"/>
          </a:p>
        </p:txBody>
      </p:sp>
    </p:spTree>
    <p:extLst>
      <p:ext uri="{BB962C8B-B14F-4D97-AF65-F5344CB8AC3E}">
        <p14:creationId xmlns:p14="http://schemas.microsoft.com/office/powerpoint/2010/main" val="1470236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AB6D21-7610-65F7-BE8C-7E6FE46B7EA9}"/>
              </a:ext>
            </a:extLst>
          </p:cNvPr>
          <p:cNvSpPr>
            <a:spLocks noGrp="1"/>
          </p:cNvSpPr>
          <p:nvPr>
            <p:ph type="title"/>
          </p:nvPr>
        </p:nvSpPr>
        <p:spPr/>
        <p:txBody>
          <a:bodyPr/>
          <a:lstStyle/>
          <a:p>
            <a:r>
              <a:rPr lang="da-DK" dirty="0"/>
              <a:t>Og så de ekstreme</a:t>
            </a:r>
          </a:p>
        </p:txBody>
      </p:sp>
      <p:pic>
        <p:nvPicPr>
          <p:cNvPr id="6146" name="Picture 2" descr="Forskellige typer af ekstremofile bakterier">
            <a:extLst>
              <a:ext uri="{FF2B5EF4-FFF2-40B4-BE49-F238E27FC236}">
                <a16:creationId xmlns:a16="http://schemas.microsoft.com/office/drawing/2014/main" id="{ACDF0D4D-B276-866D-D092-DA5EB10E692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2142014"/>
            <a:ext cx="8285479" cy="4142740"/>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40093A50-F613-A046-FB8F-6F020A051C44}"/>
              </a:ext>
            </a:extLst>
          </p:cNvPr>
          <p:cNvSpPr txBox="1"/>
          <p:nvPr/>
        </p:nvSpPr>
        <p:spPr>
          <a:xfrm>
            <a:off x="7792720" y="457200"/>
            <a:ext cx="2834640" cy="1477328"/>
          </a:xfrm>
          <a:prstGeom prst="rect">
            <a:avLst/>
          </a:prstGeom>
          <a:noFill/>
        </p:spPr>
        <p:txBody>
          <a:bodyPr wrap="square" rtlCol="0">
            <a:spAutoFit/>
          </a:bodyPr>
          <a:lstStyle/>
          <a:p>
            <a:r>
              <a:rPr lang="da-DK" dirty="0"/>
              <a:t>Hvor tror I, at man kan finde henholdsvis </a:t>
            </a:r>
            <a:r>
              <a:rPr lang="da-DK" dirty="0" err="1"/>
              <a:t>psykofile</a:t>
            </a:r>
            <a:r>
              <a:rPr lang="da-DK" dirty="0"/>
              <a:t> og </a:t>
            </a:r>
            <a:r>
              <a:rPr lang="da-DK" dirty="0" err="1"/>
              <a:t>hypertermofile</a:t>
            </a:r>
            <a:r>
              <a:rPr lang="da-DK" dirty="0"/>
              <a:t> bakterier/mikroorganismer henne?</a:t>
            </a:r>
          </a:p>
        </p:txBody>
      </p:sp>
    </p:spTree>
    <p:extLst>
      <p:ext uri="{BB962C8B-B14F-4D97-AF65-F5344CB8AC3E}">
        <p14:creationId xmlns:p14="http://schemas.microsoft.com/office/powerpoint/2010/main" val="3302202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288161-70F0-B8E3-8169-34715E021B1C}"/>
              </a:ext>
            </a:extLst>
          </p:cNvPr>
          <p:cNvSpPr>
            <a:spLocks noGrp="1"/>
          </p:cNvSpPr>
          <p:nvPr>
            <p:ph type="title"/>
          </p:nvPr>
        </p:nvSpPr>
        <p:spPr/>
        <p:txBody>
          <a:bodyPr/>
          <a:lstStyle/>
          <a:p>
            <a:r>
              <a:rPr lang="da-DK" dirty="0"/>
              <a:t>Arbejdsark på </a:t>
            </a:r>
            <a:r>
              <a:rPr lang="da-DK"/>
              <a:t>lectio</a:t>
            </a:r>
          </a:p>
        </p:txBody>
      </p:sp>
      <p:sp>
        <p:nvSpPr>
          <p:cNvPr id="3" name="Pladsholder til indhold 2">
            <a:extLst>
              <a:ext uri="{FF2B5EF4-FFF2-40B4-BE49-F238E27FC236}">
                <a16:creationId xmlns:a16="http://schemas.microsoft.com/office/drawing/2014/main" id="{6DD2F3BA-CA6C-0765-894E-C4E73B6723A7}"/>
              </a:ext>
            </a:extLst>
          </p:cNvPr>
          <p:cNvSpPr>
            <a:spLocks noGrp="1"/>
          </p:cNvSpPr>
          <p:nvPr>
            <p:ph idx="1"/>
          </p:nvPr>
        </p:nvSpPr>
        <p:spPr/>
        <p:txBody>
          <a:bodyPr/>
          <a:lstStyle/>
          <a:p>
            <a:r>
              <a:rPr lang="da-DK" dirty="0"/>
              <a:t>I skal åbne arbejdsarket, som ligger på Lectio med fokus på mikrobiel vækst og vækstkurver. </a:t>
            </a:r>
          </a:p>
          <a:p>
            <a:r>
              <a:rPr lang="da-DK" dirty="0"/>
              <a:t>Besvar så mange spørgsmål som I kan – uploade til sidst det I har skrevet på elevfeedback. </a:t>
            </a:r>
          </a:p>
          <a:p>
            <a:r>
              <a:rPr lang="da-DK" dirty="0"/>
              <a:t>I mens vil jeg tage de første karaktersamtaler. </a:t>
            </a:r>
          </a:p>
        </p:txBody>
      </p:sp>
    </p:spTree>
    <p:extLst>
      <p:ext uri="{BB962C8B-B14F-4D97-AF65-F5344CB8AC3E}">
        <p14:creationId xmlns:p14="http://schemas.microsoft.com/office/powerpoint/2010/main" val="11389056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485</TotalTime>
  <Words>1212</Words>
  <Application>Microsoft Office PowerPoint</Application>
  <PresentationFormat>Widescreen</PresentationFormat>
  <Paragraphs>98</Paragraphs>
  <Slides>20</Slides>
  <Notes>0</Notes>
  <HiddenSlides>0</HiddenSlides>
  <MMClips>0</MMClips>
  <ScaleCrop>false</ScaleCrop>
  <HeadingPairs>
    <vt:vector size="6" baseType="variant">
      <vt:variant>
        <vt:lpstr>Benyttede skrifttyper</vt:lpstr>
      </vt:variant>
      <vt:variant>
        <vt:i4>4</vt:i4>
      </vt:variant>
      <vt:variant>
        <vt:lpstr>Tema</vt:lpstr>
      </vt:variant>
      <vt:variant>
        <vt:i4>3</vt:i4>
      </vt:variant>
      <vt:variant>
        <vt:lpstr>Slidetitler</vt:lpstr>
      </vt:variant>
      <vt:variant>
        <vt:i4>20</vt:i4>
      </vt:variant>
    </vt:vector>
  </HeadingPairs>
  <TitlesOfParts>
    <vt:vector size="27" baseType="lpstr">
      <vt:lpstr>Arial</vt:lpstr>
      <vt:lpstr>Calibri</vt:lpstr>
      <vt:lpstr>Calibri Light</vt:lpstr>
      <vt:lpstr>Cambria Math</vt:lpstr>
      <vt:lpstr>Office-tema</vt:lpstr>
      <vt:lpstr>Office-tema</vt:lpstr>
      <vt:lpstr>Office-tema</vt:lpstr>
      <vt:lpstr>Mikrobiologi </vt:lpstr>
      <vt:lpstr>Enzymer: </vt:lpstr>
      <vt:lpstr>Enzymer påvirkes også af pH og temperatur</vt:lpstr>
      <vt:lpstr>Et enzym virker på følgende måde: </vt:lpstr>
      <vt:lpstr>PowerPoint-præsentation</vt:lpstr>
      <vt:lpstr>Påvirkninger af enzymaktiviteten </vt:lpstr>
      <vt:lpstr>Øvelse: Enzymer, temperatur  og mikroorganismer</vt:lpstr>
      <vt:lpstr>Mikroorganismer</vt:lpstr>
      <vt:lpstr>PowerPoint-præsentation</vt:lpstr>
      <vt:lpstr>Vækst hos mikroorganismer</vt:lpstr>
      <vt:lpstr>Bakterievækstkurven</vt:lpstr>
      <vt:lpstr>Mikrobielle vækstkurve</vt:lpstr>
      <vt:lpstr>Nedbrydning – aerob og anaerob</vt:lpstr>
      <vt:lpstr>Gæring og respiration - figur</vt:lpstr>
      <vt:lpstr>Øvelse: Respiration og gæring</vt:lpstr>
      <vt:lpstr>Vækstfaktorer</vt:lpstr>
      <vt:lpstr>Temperaturen påvirker </vt:lpstr>
      <vt:lpstr>Mesofile og termofile bakterier</vt:lpstr>
      <vt:lpstr>Og så de ekstreme</vt:lpstr>
      <vt:lpstr>Arbejdsark på lectio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Mikrobiologi </dc:title>
  <dc:creator>Taia Varberg</dc:creator>
  <cp:lastModifiedBy>Taia Varberg</cp:lastModifiedBy>
  <cp:revision>16</cp:revision>
  <dcterms:created xsi:type="dcterms:W3CDTF">2024-03-12T10:06:57Z</dcterms:created>
  <dcterms:modified xsi:type="dcterms:W3CDTF">2025-02-06T09:33:21Z</dcterms:modified>
</cp:coreProperties>
</file>