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61" r:id="rId5"/>
    <p:sldId id="264" r:id="rId6"/>
    <p:sldId id="263" r:id="rId7"/>
    <p:sldId id="265" r:id="rId8"/>
    <p:sldId id="266" r:id="rId9"/>
    <p:sldId id="267" r:id="rId10"/>
  </p:sldIdLst>
  <p:sldSz cx="9144000" cy="6858000" type="screen4x3"/>
  <p:notesSz cx="7099300" cy="102346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14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4" cy="511730"/>
          </a:xfrm>
          <a:prstGeom prst="rect">
            <a:avLst/>
          </a:prstGeom>
        </p:spPr>
        <p:txBody>
          <a:bodyPr vert="horz" lIns="95445" tIns="47723" rIns="95445" bIns="47723" rtlCol="0"/>
          <a:lstStyle>
            <a:lvl1pPr algn="l">
              <a:defRPr sz="13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4" cy="511730"/>
          </a:xfrm>
          <a:prstGeom prst="rect">
            <a:avLst/>
          </a:prstGeom>
        </p:spPr>
        <p:txBody>
          <a:bodyPr vert="horz" lIns="95445" tIns="47723" rIns="95445" bIns="47723" rtlCol="0"/>
          <a:lstStyle>
            <a:lvl1pPr algn="r">
              <a:defRPr sz="1300"/>
            </a:lvl1pPr>
          </a:lstStyle>
          <a:p>
            <a:fld id="{D80B09F1-AACB-42B5-9AC3-5BF902623C48}" type="datetimeFigureOut">
              <a:rPr lang="da-DK" smtClean="0"/>
              <a:t>28-02-2025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4" cy="511730"/>
          </a:xfrm>
          <a:prstGeom prst="rect">
            <a:avLst/>
          </a:prstGeom>
        </p:spPr>
        <p:txBody>
          <a:bodyPr vert="horz" lIns="95445" tIns="47723" rIns="95445" bIns="47723" rtlCol="0" anchor="b"/>
          <a:lstStyle>
            <a:lvl1pPr algn="l">
              <a:defRPr sz="13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4" cy="511730"/>
          </a:xfrm>
          <a:prstGeom prst="rect">
            <a:avLst/>
          </a:prstGeom>
        </p:spPr>
        <p:txBody>
          <a:bodyPr vert="horz" lIns="95445" tIns="47723" rIns="95445" bIns="47723" rtlCol="0" anchor="b"/>
          <a:lstStyle>
            <a:lvl1pPr algn="r">
              <a:defRPr sz="1300"/>
            </a:lvl1pPr>
          </a:lstStyle>
          <a:p>
            <a:fld id="{25093820-BDDC-4642-92BA-4B532E9E4CC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4" cy="511730"/>
          </a:xfrm>
          <a:prstGeom prst="rect">
            <a:avLst/>
          </a:prstGeom>
        </p:spPr>
        <p:txBody>
          <a:bodyPr vert="horz" lIns="95445" tIns="47723" rIns="95445" bIns="47723" rtlCol="0"/>
          <a:lstStyle>
            <a:lvl1pPr algn="l">
              <a:defRPr sz="13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4" cy="511730"/>
          </a:xfrm>
          <a:prstGeom prst="rect">
            <a:avLst/>
          </a:prstGeom>
        </p:spPr>
        <p:txBody>
          <a:bodyPr vert="horz" lIns="95445" tIns="47723" rIns="95445" bIns="47723" rtlCol="0"/>
          <a:lstStyle>
            <a:lvl1pPr algn="r">
              <a:defRPr sz="1300"/>
            </a:lvl1pPr>
          </a:lstStyle>
          <a:p>
            <a:fld id="{43BF52DC-EC47-479F-9440-E780E6C28318}" type="datetimeFigureOut">
              <a:rPr lang="da-DK" smtClean="0"/>
              <a:t>28-02-2025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89013" y="766763"/>
            <a:ext cx="5121275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45" tIns="47723" rIns="95445" bIns="47723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5445" tIns="47723" rIns="95445" bIns="47723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4" cy="511730"/>
          </a:xfrm>
          <a:prstGeom prst="rect">
            <a:avLst/>
          </a:prstGeom>
        </p:spPr>
        <p:txBody>
          <a:bodyPr vert="horz" lIns="95445" tIns="47723" rIns="95445" bIns="47723" rtlCol="0" anchor="b"/>
          <a:lstStyle>
            <a:lvl1pPr algn="l">
              <a:defRPr sz="13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4" cy="511730"/>
          </a:xfrm>
          <a:prstGeom prst="rect">
            <a:avLst/>
          </a:prstGeom>
        </p:spPr>
        <p:txBody>
          <a:bodyPr vert="horz" lIns="95445" tIns="47723" rIns="95445" bIns="47723" rtlCol="0" anchor="b"/>
          <a:lstStyle>
            <a:lvl1pPr algn="r">
              <a:defRPr sz="1300"/>
            </a:lvl1pPr>
          </a:lstStyle>
          <a:p>
            <a:fld id="{0BBD45F6-84B4-4E47-BCFE-897C90F7C744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D45F6-84B4-4E47-BCFE-897C90F7C744}" type="slidenum">
              <a:rPr lang="da-DK" smtClean="0"/>
              <a:t>1</a:t>
            </a:fld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0AA6-153D-41BE-9E54-EC0B0A55FFC8}" type="datetimeFigureOut">
              <a:rPr lang="da-DK" smtClean="0"/>
              <a:t>28-02-2025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919B-6330-493A-AD1F-C2A21FCC66F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0AA6-153D-41BE-9E54-EC0B0A55FFC8}" type="datetimeFigureOut">
              <a:rPr lang="da-DK" smtClean="0"/>
              <a:t>28-02-2025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919B-6330-493A-AD1F-C2A21FCC66F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0AA6-153D-41BE-9E54-EC0B0A55FFC8}" type="datetimeFigureOut">
              <a:rPr lang="da-DK" smtClean="0"/>
              <a:t>28-02-2025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919B-6330-493A-AD1F-C2A21FCC66F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0AA6-153D-41BE-9E54-EC0B0A55FFC8}" type="datetimeFigureOut">
              <a:rPr lang="da-DK" smtClean="0"/>
              <a:t>28-02-2025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919B-6330-493A-AD1F-C2A21FCC66F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0AA6-153D-41BE-9E54-EC0B0A55FFC8}" type="datetimeFigureOut">
              <a:rPr lang="da-DK" smtClean="0"/>
              <a:t>28-02-2025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919B-6330-493A-AD1F-C2A21FCC66F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0AA6-153D-41BE-9E54-EC0B0A55FFC8}" type="datetimeFigureOut">
              <a:rPr lang="da-DK" smtClean="0"/>
              <a:t>28-02-2025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919B-6330-493A-AD1F-C2A21FCC66F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0AA6-153D-41BE-9E54-EC0B0A55FFC8}" type="datetimeFigureOut">
              <a:rPr lang="da-DK" smtClean="0"/>
              <a:t>28-02-2025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919B-6330-493A-AD1F-C2A21FCC66F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0AA6-153D-41BE-9E54-EC0B0A55FFC8}" type="datetimeFigureOut">
              <a:rPr lang="da-DK" smtClean="0"/>
              <a:t>28-02-2025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919B-6330-493A-AD1F-C2A21FCC66F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0AA6-153D-41BE-9E54-EC0B0A55FFC8}" type="datetimeFigureOut">
              <a:rPr lang="da-DK" smtClean="0"/>
              <a:t>28-02-2025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919B-6330-493A-AD1F-C2A21FCC66F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0AA6-153D-41BE-9E54-EC0B0A55FFC8}" type="datetimeFigureOut">
              <a:rPr lang="da-DK" smtClean="0"/>
              <a:t>28-02-2025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919B-6330-493A-AD1F-C2A21FCC66F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0AA6-153D-41BE-9E54-EC0B0A55FFC8}" type="datetimeFigureOut">
              <a:rPr lang="da-DK" smtClean="0"/>
              <a:t>28-02-2025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919B-6330-493A-AD1F-C2A21FCC66F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00AA6-153D-41BE-9E54-EC0B0A55FFC8}" type="datetimeFigureOut">
              <a:rPr lang="da-DK" smtClean="0"/>
              <a:t>28-02-2025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C919B-6330-493A-AD1F-C2A21FCC66F1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3600" dirty="0"/>
              <a:t>Syre-base titrering</a:t>
            </a:r>
            <a:br>
              <a:rPr lang="da-DK" sz="3600" dirty="0"/>
            </a:br>
            <a:endParaRPr lang="da-DK" sz="3600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7428" y="1124744"/>
            <a:ext cx="6583307" cy="5001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FF0000"/>
                </a:solidFill>
              </a:rPr>
              <a:t>Stærk syre med stærk base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>
              <a:buNone/>
            </a:pPr>
            <a:r>
              <a:rPr lang="da-DK" sz="2800" dirty="0"/>
              <a:t>Titreringsreaktionen:</a:t>
            </a:r>
          </a:p>
          <a:p>
            <a:pPr>
              <a:buNone/>
            </a:pPr>
            <a:r>
              <a:rPr lang="da-DK" sz="2800" dirty="0"/>
              <a:t>    </a:t>
            </a:r>
            <a:r>
              <a:rPr lang="da-DK" sz="2800" dirty="0" err="1"/>
              <a:t>HCl</a:t>
            </a:r>
            <a:r>
              <a:rPr lang="da-DK" sz="2800" dirty="0"/>
              <a:t>(</a:t>
            </a:r>
            <a:r>
              <a:rPr lang="da-DK" sz="2800" dirty="0" err="1"/>
              <a:t>aq</a:t>
            </a:r>
            <a:r>
              <a:rPr lang="da-DK" sz="2800" dirty="0"/>
              <a:t>) + </a:t>
            </a:r>
            <a:r>
              <a:rPr lang="da-DK" sz="2800" dirty="0" err="1"/>
              <a:t>NaOH</a:t>
            </a:r>
            <a:r>
              <a:rPr lang="da-DK" sz="2800" dirty="0"/>
              <a:t>(</a:t>
            </a:r>
            <a:r>
              <a:rPr lang="da-DK" sz="2800" dirty="0" err="1"/>
              <a:t>aq</a:t>
            </a:r>
            <a:r>
              <a:rPr lang="da-DK" sz="2800" dirty="0"/>
              <a:t>) → </a:t>
            </a:r>
            <a:r>
              <a:rPr lang="da-DK" sz="2800" dirty="0" err="1"/>
              <a:t>NaCl</a:t>
            </a:r>
            <a:r>
              <a:rPr lang="da-DK" sz="2800" dirty="0"/>
              <a:t>(</a:t>
            </a:r>
            <a:r>
              <a:rPr lang="da-DK" sz="2800" dirty="0" err="1"/>
              <a:t>aq</a:t>
            </a:r>
            <a:r>
              <a:rPr lang="da-DK" sz="2800" dirty="0"/>
              <a:t>) + H</a:t>
            </a:r>
            <a:r>
              <a:rPr lang="da-DK" sz="2400" dirty="0"/>
              <a:t>2</a:t>
            </a:r>
            <a:r>
              <a:rPr lang="da-DK" sz="2800" dirty="0"/>
              <a:t>O  1:1</a:t>
            </a:r>
          </a:p>
          <a:p>
            <a:pPr>
              <a:buNone/>
            </a:pPr>
            <a:r>
              <a:rPr lang="da-DK" sz="2800" dirty="0"/>
              <a:t>Eller     H</a:t>
            </a:r>
            <a:r>
              <a:rPr lang="da-DK" sz="2400" dirty="0"/>
              <a:t>3</a:t>
            </a:r>
            <a:r>
              <a:rPr lang="da-DK" sz="2800" dirty="0"/>
              <a:t>0</a:t>
            </a:r>
            <a:r>
              <a:rPr lang="da-DK" sz="28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 </a:t>
            </a:r>
            <a:r>
              <a:rPr lang="da-DK" sz="2800" dirty="0"/>
              <a:t> + OH</a:t>
            </a:r>
            <a:r>
              <a:rPr lang="da-DK" sz="28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da-DK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da-DK" sz="2800" dirty="0"/>
              <a:t>→  2 H</a:t>
            </a:r>
            <a:r>
              <a:rPr lang="da-DK" sz="2800" baseline="-25000" dirty="0"/>
              <a:t>2</a:t>
            </a:r>
            <a:r>
              <a:rPr lang="da-DK" sz="2800" dirty="0"/>
              <a:t>O     Vi ser at ækvivalens-punktet er ved </a:t>
            </a:r>
            <a:r>
              <a:rPr lang="da-DK" sz="2800" dirty="0">
                <a:solidFill>
                  <a:srgbClr val="FF0000"/>
                </a:solidFill>
              </a:rPr>
              <a:t>20 </a:t>
            </a:r>
            <a:r>
              <a:rPr lang="da-DK" sz="2800" dirty="0" err="1">
                <a:solidFill>
                  <a:srgbClr val="FF0000"/>
                </a:solidFill>
              </a:rPr>
              <a:t>mL</a:t>
            </a:r>
            <a:r>
              <a:rPr lang="da-DK" sz="2800" dirty="0">
                <a:solidFill>
                  <a:srgbClr val="FF0000"/>
                </a:solidFill>
              </a:rPr>
              <a:t> </a:t>
            </a:r>
            <a:r>
              <a:rPr lang="da-DK" sz="2800" dirty="0" err="1"/>
              <a:t>NaOH</a:t>
            </a:r>
            <a:r>
              <a:rPr lang="da-DK" sz="2800" dirty="0"/>
              <a:t>. </a:t>
            </a:r>
          </a:p>
          <a:p>
            <a:pPr>
              <a:buNone/>
            </a:pPr>
            <a:r>
              <a:rPr lang="da-DK" sz="2800" dirty="0"/>
              <a:t>Beregning af syrens koncentration:</a:t>
            </a:r>
            <a:endParaRPr lang="da-DK" sz="3600" dirty="0"/>
          </a:p>
          <a:p>
            <a:pPr>
              <a:buNone/>
            </a:pPr>
            <a:endParaRPr lang="da-DK" dirty="0"/>
          </a:p>
          <a:p>
            <a:pPr>
              <a:buNone/>
            </a:pPr>
            <a:endParaRPr lang="da-DK" dirty="0"/>
          </a:p>
          <a:p>
            <a:pPr>
              <a:buNone/>
            </a:pPr>
            <a:r>
              <a:rPr lang="da-DK" dirty="0"/>
              <a:t> </a:t>
            </a: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5816" y="3717032"/>
            <a:ext cx="2800350" cy="485775"/>
          </a:xfrm>
          <a:prstGeom prst="rect">
            <a:avLst/>
          </a:prstGeom>
          <a:noFill/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942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4077072"/>
            <a:ext cx="4895850" cy="504825"/>
          </a:xfrm>
          <a:prstGeom prst="rect">
            <a:avLst/>
          </a:prstGeom>
          <a:noFill/>
        </p:spPr>
      </p:pic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962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60" y="4509120"/>
            <a:ext cx="4038600" cy="790575"/>
          </a:xfrm>
          <a:prstGeom prst="rect">
            <a:avLst/>
          </a:prstGeom>
          <a:noFill/>
        </p:spPr>
      </p:pic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0" y="1247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2301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60" y="5373216"/>
            <a:ext cx="4495800" cy="714375"/>
          </a:xfrm>
          <a:prstGeom prst="rect">
            <a:avLst/>
          </a:prstGeom>
          <a:noFill/>
        </p:spPr>
      </p:pic>
      <p:sp>
        <p:nvSpPr>
          <p:cNvPr id="12303" name="Rectangle 1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Beregning af </a:t>
            </a:r>
            <a:r>
              <a:rPr lang="da-DK" dirty="0" err="1"/>
              <a:t>pH-</a:t>
            </a:r>
            <a:r>
              <a:rPr lang="da-DK" dirty="0"/>
              <a:t> i udvalgte punkter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>
              <a:buNone/>
            </a:pPr>
            <a:r>
              <a:rPr lang="da-DK" sz="2400" b="1" dirty="0">
                <a:solidFill>
                  <a:srgbClr val="00B050"/>
                </a:solidFill>
              </a:rPr>
              <a:t>Tænk Selv 4-20 s. 114: </a:t>
            </a:r>
            <a:r>
              <a:rPr lang="da-DK" sz="2400" dirty="0"/>
              <a:t> Halvækvivalenspunktet: V(</a:t>
            </a:r>
            <a:r>
              <a:rPr lang="da-DK" sz="2400" dirty="0" err="1"/>
              <a:t>NaOH</a:t>
            </a:r>
            <a:r>
              <a:rPr lang="da-DK" sz="2400" dirty="0"/>
              <a:t>)=10 </a:t>
            </a:r>
            <a:r>
              <a:rPr lang="da-DK" sz="2400" dirty="0" err="1"/>
              <a:t>mL.</a:t>
            </a:r>
            <a:endParaRPr lang="da-DK" sz="2400" dirty="0"/>
          </a:p>
          <a:p>
            <a:pPr>
              <a:buNone/>
            </a:pPr>
            <a:r>
              <a:rPr lang="da-DK" sz="2400" dirty="0"/>
              <a:t>Beregning af stofmængder:</a:t>
            </a:r>
          </a:p>
          <a:p>
            <a:pPr>
              <a:buNone/>
            </a:pPr>
            <a:r>
              <a:rPr lang="da-DK" dirty="0"/>
              <a:t>                   </a:t>
            </a:r>
          </a:p>
          <a:p>
            <a:pPr>
              <a:buNone/>
            </a:pPr>
            <a:r>
              <a:rPr lang="da-DK" dirty="0"/>
              <a:t>			H</a:t>
            </a:r>
            <a:r>
              <a:rPr lang="da-DK" sz="2800" dirty="0"/>
              <a:t>3</a:t>
            </a:r>
            <a:r>
              <a:rPr lang="da-DK" dirty="0"/>
              <a:t>0</a:t>
            </a:r>
            <a:r>
              <a:rPr lang="da-DK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 </a:t>
            </a:r>
            <a:r>
              <a:rPr lang="da-DK" dirty="0"/>
              <a:t> + OH</a:t>
            </a:r>
            <a:r>
              <a:rPr lang="da-DK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da-D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da-DK" dirty="0"/>
              <a:t>→  2 H</a:t>
            </a:r>
            <a:r>
              <a:rPr lang="da-DK" baseline="-25000" dirty="0"/>
              <a:t>2</a:t>
            </a:r>
            <a:r>
              <a:rPr lang="da-DK" dirty="0"/>
              <a:t>O</a:t>
            </a:r>
          </a:p>
          <a:p>
            <a:pPr>
              <a:buNone/>
            </a:pPr>
            <a:r>
              <a:rPr lang="da-DK" sz="2000" dirty="0"/>
              <a:t>n(start)/mol          0,0020          0,0010</a:t>
            </a:r>
          </a:p>
          <a:p>
            <a:pPr>
              <a:buNone/>
            </a:pPr>
            <a:r>
              <a:rPr lang="da-DK" sz="2000" dirty="0"/>
              <a:t>n(slut)/mol            0,0010           ca. 0</a:t>
            </a:r>
          </a:p>
          <a:p>
            <a:pPr>
              <a:buNone/>
            </a:pPr>
            <a:r>
              <a:rPr lang="da-DK" sz="2000" dirty="0"/>
              <a:t>pH findes af: 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2132856"/>
            <a:ext cx="6591300" cy="381000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2420888"/>
            <a:ext cx="6400800" cy="381000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4221088"/>
            <a:ext cx="5257800" cy="742950"/>
          </a:xfrm>
          <a:prstGeom prst="rect">
            <a:avLst/>
          </a:prstGeom>
          <a:noFill/>
        </p:spPr>
      </p:pic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5085184"/>
            <a:ext cx="4991100" cy="381000"/>
          </a:xfrm>
          <a:prstGeom prst="rect">
            <a:avLst/>
          </a:prstGeom>
          <a:noFill/>
        </p:spPr>
      </p:pic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Beregning af </a:t>
            </a:r>
            <a:r>
              <a:rPr lang="da-DK" dirty="0" err="1"/>
              <a:t>pH-</a:t>
            </a:r>
            <a:r>
              <a:rPr lang="da-DK" dirty="0"/>
              <a:t> i udvalgte punkter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>
              <a:buNone/>
            </a:pPr>
            <a:r>
              <a:rPr lang="da-DK" sz="2400" b="1" dirty="0">
                <a:solidFill>
                  <a:srgbClr val="00B050"/>
                </a:solidFill>
              </a:rPr>
              <a:t>Tænk Selv 4-21 s. 114: </a:t>
            </a:r>
            <a:r>
              <a:rPr lang="da-DK" sz="2400" dirty="0"/>
              <a:t> V(</a:t>
            </a:r>
            <a:r>
              <a:rPr lang="da-DK" sz="2400" dirty="0" err="1"/>
              <a:t>NaOH</a:t>
            </a:r>
            <a:r>
              <a:rPr lang="da-DK" sz="2400" dirty="0"/>
              <a:t>)=19,95 </a:t>
            </a:r>
            <a:r>
              <a:rPr lang="da-DK" sz="2400" dirty="0" err="1"/>
              <a:t>mL</a:t>
            </a:r>
            <a:r>
              <a:rPr lang="da-DK" sz="2400" dirty="0"/>
              <a:t> (0,001995 mol) </a:t>
            </a:r>
          </a:p>
          <a:p>
            <a:pPr>
              <a:buNone/>
            </a:pPr>
            <a:r>
              <a:rPr lang="da-DK" sz="2400" dirty="0"/>
              <a:t>Beregning af stofmængder:</a:t>
            </a:r>
          </a:p>
          <a:p>
            <a:pPr>
              <a:buNone/>
            </a:pPr>
            <a:r>
              <a:rPr lang="da-DK" dirty="0"/>
              <a:t>                   </a:t>
            </a:r>
          </a:p>
          <a:p>
            <a:pPr>
              <a:buNone/>
            </a:pPr>
            <a:r>
              <a:rPr lang="da-DK" dirty="0"/>
              <a:t>			H</a:t>
            </a:r>
            <a:r>
              <a:rPr lang="da-DK" sz="2800" dirty="0"/>
              <a:t>3</a:t>
            </a:r>
            <a:r>
              <a:rPr lang="da-DK" dirty="0"/>
              <a:t>0</a:t>
            </a:r>
            <a:r>
              <a:rPr lang="da-DK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 </a:t>
            </a:r>
            <a:r>
              <a:rPr lang="da-DK" dirty="0"/>
              <a:t> + OH</a:t>
            </a:r>
            <a:r>
              <a:rPr lang="da-DK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da-D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da-DK" dirty="0"/>
              <a:t>→  2 H</a:t>
            </a:r>
            <a:r>
              <a:rPr lang="da-DK" baseline="-25000" dirty="0"/>
              <a:t>2</a:t>
            </a:r>
            <a:r>
              <a:rPr lang="da-DK" dirty="0"/>
              <a:t>O</a:t>
            </a:r>
          </a:p>
          <a:p>
            <a:pPr>
              <a:buNone/>
            </a:pPr>
            <a:r>
              <a:rPr lang="da-DK" sz="2000" dirty="0"/>
              <a:t>n(start)/mol       0,002000      0,001995</a:t>
            </a:r>
          </a:p>
          <a:p>
            <a:pPr>
              <a:buNone/>
            </a:pPr>
            <a:r>
              <a:rPr lang="da-DK" sz="2000" dirty="0"/>
              <a:t>n(slut)/mol         0,000005           ca. 0</a:t>
            </a:r>
          </a:p>
          <a:p>
            <a:pPr>
              <a:buNone/>
            </a:pPr>
            <a:r>
              <a:rPr lang="da-DK" sz="2000" dirty="0"/>
              <a:t>pH findes af: 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2420888"/>
            <a:ext cx="6400800" cy="381000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4365104"/>
            <a:ext cx="5981700" cy="752475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1209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5301208"/>
            <a:ext cx="5457825" cy="381000"/>
          </a:xfrm>
          <a:prstGeom prst="rect">
            <a:avLst/>
          </a:prstGeom>
          <a:noFill/>
        </p:spPr>
      </p:pic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Beregning af </a:t>
            </a:r>
            <a:r>
              <a:rPr lang="da-DK" dirty="0" err="1"/>
              <a:t>pH-</a:t>
            </a:r>
            <a:r>
              <a:rPr lang="da-DK" dirty="0"/>
              <a:t> i udvalgte punkter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da-DK" sz="2400" b="1" dirty="0">
                <a:solidFill>
                  <a:srgbClr val="00B050"/>
                </a:solidFill>
              </a:rPr>
              <a:t>Tænk Selv 4-21 s. 114: </a:t>
            </a:r>
            <a:r>
              <a:rPr lang="da-DK" sz="2400" dirty="0"/>
              <a:t> V(</a:t>
            </a:r>
            <a:r>
              <a:rPr lang="da-DK" sz="2400" dirty="0" err="1"/>
              <a:t>NaOH</a:t>
            </a:r>
            <a:r>
              <a:rPr lang="da-DK" sz="2400" dirty="0"/>
              <a:t>)=20,05 </a:t>
            </a:r>
            <a:r>
              <a:rPr lang="da-DK" sz="2400" dirty="0" err="1"/>
              <a:t>mL</a:t>
            </a:r>
            <a:r>
              <a:rPr lang="da-DK" sz="2400" dirty="0"/>
              <a:t> (0,002005 mol) </a:t>
            </a:r>
          </a:p>
          <a:p>
            <a:pPr>
              <a:buNone/>
            </a:pPr>
            <a:r>
              <a:rPr lang="da-DK" sz="2400" dirty="0"/>
              <a:t>Beregning af stofmængder – samme stofmængde saltsyre:</a:t>
            </a:r>
          </a:p>
          <a:p>
            <a:pPr>
              <a:buNone/>
            </a:pPr>
            <a:r>
              <a:rPr lang="da-DK" dirty="0"/>
              <a:t>                   </a:t>
            </a:r>
          </a:p>
          <a:p>
            <a:pPr>
              <a:buNone/>
            </a:pPr>
            <a:r>
              <a:rPr lang="da-DK" dirty="0"/>
              <a:t>			H</a:t>
            </a:r>
            <a:r>
              <a:rPr lang="da-DK" sz="2800" dirty="0"/>
              <a:t>3</a:t>
            </a:r>
            <a:r>
              <a:rPr lang="da-DK" dirty="0"/>
              <a:t>0</a:t>
            </a:r>
            <a:r>
              <a:rPr lang="da-DK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 </a:t>
            </a:r>
            <a:r>
              <a:rPr lang="da-DK" dirty="0"/>
              <a:t> + OH</a:t>
            </a:r>
            <a:r>
              <a:rPr lang="da-DK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da-D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da-DK" dirty="0"/>
              <a:t>→  2 H</a:t>
            </a:r>
            <a:r>
              <a:rPr lang="da-DK" baseline="-25000" dirty="0"/>
              <a:t>2</a:t>
            </a:r>
            <a:r>
              <a:rPr lang="da-DK" dirty="0"/>
              <a:t>O</a:t>
            </a:r>
          </a:p>
          <a:p>
            <a:pPr>
              <a:buNone/>
            </a:pPr>
            <a:r>
              <a:rPr lang="da-DK" sz="2000" dirty="0"/>
              <a:t>n(start)/mol       0,002000      0,002005</a:t>
            </a:r>
          </a:p>
          <a:p>
            <a:pPr>
              <a:buNone/>
            </a:pPr>
            <a:r>
              <a:rPr lang="da-DK" sz="2000" dirty="0"/>
              <a:t>n(slut)/mol         ca. 0              0,000005</a:t>
            </a:r>
          </a:p>
          <a:p>
            <a:pPr>
              <a:buNone/>
            </a:pPr>
            <a:r>
              <a:rPr lang="da-DK" sz="2000" dirty="0"/>
              <a:t>Vi ser der er overskud af base: Først findes </a:t>
            </a:r>
            <a:r>
              <a:rPr lang="da-DK" sz="2000" dirty="0" err="1"/>
              <a:t>pOH</a:t>
            </a:r>
            <a:r>
              <a:rPr lang="da-DK" sz="2000" dirty="0"/>
              <a:t> af: </a:t>
            </a:r>
          </a:p>
          <a:p>
            <a:pPr>
              <a:buNone/>
            </a:pPr>
            <a:endParaRPr lang="da-DK" sz="2000" dirty="0"/>
          </a:p>
          <a:p>
            <a:pPr>
              <a:buNone/>
            </a:pPr>
            <a:endParaRPr lang="da-DK" sz="2000" dirty="0"/>
          </a:p>
          <a:p>
            <a:pPr>
              <a:buNone/>
            </a:pPr>
            <a:endParaRPr lang="da-DK" sz="2000" dirty="0"/>
          </a:p>
          <a:p>
            <a:pPr>
              <a:buNone/>
            </a:pPr>
            <a:endParaRPr lang="da-DK" sz="2000" dirty="0"/>
          </a:p>
          <a:p>
            <a:pPr>
              <a:buNone/>
            </a:pPr>
            <a:r>
              <a:rPr lang="da-DK" sz="2000" dirty="0"/>
              <a:t>Endelig findes pH: pH = 14 - </a:t>
            </a:r>
            <a:r>
              <a:rPr lang="da-DK" sz="2000" dirty="0" err="1"/>
              <a:t>pOH</a:t>
            </a:r>
            <a:r>
              <a:rPr lang="da-DK" sz="2000" dirty="0"/>
              <a:t>  = 14-3,9= 10,1</a:t>
            </a:r>
          </a:p>
          <a:p>
            <a:pPr>
              <a:buNone/>
            </a:pPr>
            <a:endParaRPr lang="da-DK" sz="2000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2276872"/>
            <a:ext cx="6400800" cy="381000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1209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4941168"/>
            <a:ext cx="5534025" cy="381000"/>
          </a:xfrm>
          <a:prstGeom prst="rect">
            <a:avLst/>
          </a:prstGeom>
          <a:noFill/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4221088"/>
            <a:ext cx="5772150" cy="752475"/>
          </a:xfrm>
          <a:prstGeom prst="rect">
            <a:avLst/>
          </a:prstGeom>
          <a:noFill/>
        </p:spPr>
      </p:pic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1209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>
                <a:solidFill>
                  <a:srgbClr val="FFC000"/>
                </a:solidFill>
              </a:rPr>
              <a:t>Svag syre med stærk base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da-DK" sz="2800" i="1" dirty="0"/>
              <a:t>A) Før tilsætning af base </a:t>
            </a:r>
            <a:r>
              <a:rPr lang="da-DK" sz="2800" dirty="0"/>
              <a:t>- hersker følgende ligevægt</a:t>
            </a:r>
          </a:p>
          <a:p>
            <a:pPr>
              <a:buNone/>
            </a:pPr>
            <a:r>
              <a:rPr lang="da-DK" sz="2800" dirty="0"/>
              <a:t>CH</a:t>
            </a:r>
            <a:r>
              <a:rPr lang="da-DK" sz="2000" dirty="0"/>
              <a:t>3</a:t>
            </a:r>
            <a:r>
              <a:rPr lang="da-DK" sz="2800" dirty="0"/>
              <a:t>COOH(</a:t>
            </a:r>
            <a:r>
              <a:rPr lang="da-DK" sz="2800" dirty="0" err="1"/>
              <a:t>aq</a:t>
            </a:r>
            <a:r>
              <a:rPr lang="da-DK" sz="2800" dirty="0"/>
              <a:t>) + H</a:t>
            </a:r>
            <a:r>
              <a:rPr lang="da-DK" sz="2800" baseline="-25000" dirty="0"/>
              <a:t>2</a:t>
            </a:r>
            <a:r>
              <a:rPr lang="da-DK" sz="2800" dirty="0"/>
              <a:t>O(l) → CH</a:t>
            </a:r>
            <a:r>
              <a:rPr lang="da-DK" sz="2000" dirty="0"/>
              <a:t>3</a:t>
            </a:r>
            <a:r>
              <a:rPr lang="da-DK" sz="2800" dirty="0"/>
              <a:t>COO</a:t>
            </a:r>
            <a:r>
              <a:rPr lang="da-DK" sz="2800" baseline="30000" dirty="0"/>
              <a:t>-</a:t>
            </a:r>
            <a:r>
              <a:rPr lang="da-DK" sz="2800" dirty="0"/>
              <a:t>(</a:t>
            </a:r>
            <a:r>
              <a:rPr lang="da-DK" sz="2800" dirty="0" err="1"/>
              <a:t>aq</a:t>
            </a:r>
            <a:r>
              <a:rPr lang="da-DK" sz="2800" dirty="0"/>
              <a:t>) + H</a:t>
            </a:r>
            <a:r>
              <a:rPr lang="da-DK" sz="2800" baseline="-25000" dirty="0"/>
              <a:t>3</a:t>
            </a:r>
            <a:r>
              <a:rPr lang="da-DK" sz="2800" dirty="0"/>
              <a:t>O</a:t>
            </a:r>
            <a:r>
              <a:rPr lang="da-DK" sz="2800" baseline="30000" dirty="0"/>
              <a:t>+</a:t>
            </a:r>
            <a:r>
              <a:rPr lang="da-DK" sz="2800" dirty="0"/>
              <a:t> (</a:t>
            </a:r>
            <a:r>
              <a:rPr lang="da-DK" sz="2800" dirty="0" err="1"/>
              <a:t>aq</a:t>
            </a:r>
            <a:r>
              <a:rPr lang="da-DK" sz="2800" dirty="0"/>
              <a:t>)</a:t>
            </a:r>
          </a:p>
          <a:p>
            <a:pPr>
              <a:buNone/>
            </a:pPr>
            <a:r>
              <a:rPr lang="da-DK" sz="2800" dirty="0"/>
              <a:t>Beregning af pH </a:t>
            </a:r>
            <a:r>
              <a:rPr lang="da-DK" sz="2800" dirty="0">
                <a:solidFill>
                  <a:srgbClr val="00B050"/>
                </a:solidFill>
              </a:rPr>
              <a:t>(Tænk selv 4-22 s. 115):</a:t>
            </a:r>
          </a:p>
          <a:p>
            <a:pPr>
              <a:buNone/>
            </a:pPr>
            <a:r>
              <a:rPr lang="da-DK" sz="2800" dirty="0"/>
              <a:t>                          pH = ½(</a:t>
            </a:r>
            <a:r>
              <a:rPr lang="da-DK" sz="2800" dirty="0" err="1"/>
              <a:t>pK</a:t>
            </a:r>
            <a:r>
              <a:rPr lang="da-DK" sz="2800" baseline="-25000" dirty="0" err="1"/>
              <a:t>s</a:t>
            </a:r>
            <a:r>
              <a:rPr lang="da-DK" sz="2800" dirty="0"/>
              <a:t> –log </a:t>
            </a:r>
            <a:r>
              <a:rPr lang="da-DK" sz="2800" dirty="0" err="1"/>
              <a:t>Cs</a:t>
            </a:r>
            <a:r>
              <a:rPr lang="da-DK" sz="2800" dirty="0"/>
              <a:t>)</a:t>
            </a:r>
          </a:p>
          <a:p>
            <a:pPr>
              <a:buNone/>
            </a:pPr>
            <a:r>
              <a:rPr lang="da-DK" sz="2800" baseline="-25000" dirty="0"/>
              <a:t>                                       </a:t>
            </a:r>
            <a:r>
              <a:rPr lang="da-DK" sz="2800" dirty="0"/>
              <a:t>pH = ½ (4,76 – log 0,100) = 2,88</a:t>
            </a:r>
          </a:p>
          <a:p>
            <a:pPr>
              <a:buNone/>
            </a:pPr>
            <a:r>
              <a:rPr lang="da-DK" sz="2800" i="1" dirty="0"/>
              <a:t>B) Ved halvækvivalenspunktet:</a:t>
            </a:r>
          </a:p>
          <a:p>
            <a:pPr>
              <a:buNone/>
            </a:pPr>
            <a:r>
              <a:rPr lang="da-DK" sz="2800" dirty="0"/>
              <a:t>Titreringsreaktionen </a:t>
            </a:r>
            <a:r>
              <a:rPr lang="da-DK" sz="2000" dirty="0"/>
              <a:t>(den tilsatte base reagerer med syren):</a:t>
            </a:r>
            <a:endParaRPr lang="da-DK" sz="2800" dirty="0"/>
          </a:p>
          <a:p>
            <a:pPr>
              <a:buNone/>
            </a:pPr>
            <a:r>
              <a:rPr lang="da-DK" sz="2800" dirty="0"/>
              <a:t>CH</a:t>
            </a:r>
            <a:r>
              <a:rPr lang="da-DK" sz="2000" dirty="0"/>
              <a:t>3</a:t>
            </a:r>
            <a:r>
              <a:rPr lang="da-DK" sz="2800" dirty="0"/>
              <a:t>COOH(</a:t>
            </a:r>
            <a:r>
              <a:rPr lang="da-DK" sz="2800" dirty="0" err="1"/>
              <a:t>aq</a:t>
            </a:r>
            <a:r>
              <a:rPr lang="da-DK" sz="2800" dirty="0"/>
              <a:t>) + OH</a:t>
            </a:r>
            <a:r>
              <a:rPr lang="da-DK" sz="2800" baseline="30000" dirty="0"/>
              <a:t>-</a:t>
            </a:r>
            <a:r>
              <a:rPr lang="da-DK" sz="2800" dirty="0"/>
              <a:t> (</a:t>
            </a:r>
            <a:r>
              <a:rPr lang="da-DK" sz="2800" dirty="0" err="1"/>
              <a:t>aq</a:t>
            </a:r>
            <a:r>
              <a:rPr lang="da-DK" sz="2800" dirty="0"/>
              <a:t>) → CH</a:t>
            </a:r>
            <a:r>
              <a:rPr lang="da-DK" sz="2000" dirty="0"/>
              <a:t>3</a:t>
            </a:r>
            <a:r>
              <a:rPr lang="da-DK" sz="2800" dirty="0"/>
              <a:t>COO</a:t>
            </a:r>
            <a:r>
              <a:rPr lang="da-DK" sz="2800" baseline="30000" dirty="0"/>
              <a:t>-</a:t>
            </a:r>
            <a:r>
              <a:rPr lang="da-DK" sz="2800" dirty="0"/>
              <a:t> (</a:t>
            </a:r>
            <a:r>
              <a:rPr lang="da-DK" sz="2800" dirty="0" err="1"/>
              <a:t>aq</a:t>
            </a:r>
            <a:r>
              <a:rPr lang="da-DK" sz="2800" dirty="0"/>
              <a:t>) + H</a:t>
            </a:r>
            <a:r>
              <a:rPr lang="da-DK" sz="2800" baseline="-25000" dirty="0"/>
              <a:t>2</a:t>
            </a:r>
            <a:r>
              <a:rPr lang="da-DK" sz="2800" dirty="0"/>
              <a:t>O </a:t>
            </a:r>
          </a:p>
          <a:p>
            <a:pPr>
              <a:buNone/>
            </a:pPr>
            <a:endParaRPr lang="da-DK" dirty="0"/>
          </a:p>
          <a:p>
            <a:pPr>
              <a:buNone/>
            </a:pP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FFC000"/>
                </a:solidFill>
              </a:rPr>
              <a:t>Svag syre med stærk base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da-DK" sz="3600" dirty="0"/>
              <a:t>Beregning af pH i halv-ækvivalenspunktet:</a:t>
            </a:r>
          </a:p>
          <a:p>
            <a:pPr>
              <a:buNone/>
            </a:pPr>
            <a:endParaRPr lang="da-DK" sz="3600" dirty="0"/>
          </a:p>
          <a:p>
            <a:pPr>
              <a:buNone/>
            </a:pPr>
            <a:r>
              <a:rPr lang="da-DK" sz="2000" dirty="0"/>
              <a:t>n(start)/mol         0,0020                    0,0010                          0</a:t>
            </a:r>
          </a:p>
          <a:p>
            <a:pPr>
              <a:buNone/>
            </a:pPr>
            <a:r>
              <a:rPr lang="da-DK" sz="2000" dirty="0"/>
              <a:t>n(slut)/mol           0,0010                     ca. 0                      0,0010</a:t>
            </a:r>
          </a:p>
          <a:p>
            <a:pPr>
              <a:buNone/>
            </a:pPr>
            <a:r>
              <a:rPr lang="da-DK" sz="2800" dirty="0"/>
              <a:t>pH beregnes af pufferligningen, da vi har et puffersystem:   </a:t>
            </a:r>
          </a:p>
          <a:p>
            <a:pPr>
              <a:buNone/>
            </a:pPr>
            <a:r>
              <a:rPr lang="da-DK" sz="2800" dirty="0"/>
              <a:t>                    pH= </a:t>
            </a:r>
            <a:r>
              <a:rPr lang="da-DK" sz="2800" dirty="0" err="1"/>
              <a:t>pK</a:t>
            </a:r>
            <a:r>
              <a:rPr lang="da-DK" sz="2800" baseline="-25000" dirty="0" err="1"/>
              <a:t>s</a:t>
            </a:r>
            <a:r>
              <a:rPr lang="da-DK" sz="2800" dirty="0"/>
              <a:t> + log (</a:t>
            </a:r>
            <a:r>
              <a:rPr lang="da-DK" sz="2800" dirty="0" err="1"/>
              <a:t>n</a:t>
            </a:r>
            <a:r>
              <a:rPr lang="da-DK" sz="2800" baseline="-25000" dirty="0" err="1"/>
              <a:t>b</a:t>
            </a:r>
            <a:r>
              <a:rPr lang="da-DK" sz="2800" dirty="0" err="1"/>
              <a:t>/n</a:t>
            </a:r>
            <a:r>
              <a:rPr lang="da-DK" sz="2800" baseline="-25000" dirty="0" err="1"/>
              <a:t>s</a:t>
            </a:r>
            <a:r>
              <a:rPr lang="da-DK" sz="2800" dirty="0"/>
              <a:t> ) </a:t>
            </a:r>
          </a:p>
          <a:p>
            <a:pPr>
              <a:buNone/>
            </a:pPr>
            <a:r>
              <a:rPr lang="da-DK" sz="2800" dirty="0"/>
              <a:t>                   pH = </a:t>
            </a:r>
            <a:r>
              <a:rPr lang="da-DK" sz="2800" dirty="0" err="1"/>
              <a:t>pK</a:t>
            </a:r>
            <a:r>
              <a:rPr lang="da-DK" sz="2800" baseline="-25000" dirty="0" err="1"/>
              <a:t>s</a:t>
            </a:r>
            <a:r>
              <a:rPr lang="da-DK" sz="2800" dirty="0"/>
              <a:t> + log(0,0010/0,0010) = </a:t>
            </a:r>
            <a:r>
              <a:rPr lang="da-DK" sz="2800" dirty="0" err="1"/>
              <a:t>pK</a:t>
            </a:r>
            <a:r>
              <a:rPr lang="da-DK" sz="2800" baseline="-25000" dirty="0" err="1"/>
              <a:t>s</a:t>
            </a:r>
            <a:r>
              <a:rPr lang="da-DK" sz="2800" dirty="0"/>
              <a:t> =4,76</a:t>
            </a:r>
          </a:p>
          <a:p>
            <a:pPr>
              <a:buNone/>
            </a:pPr>
            <a:r>
              <a:rPr lang="da-DK" sz="2800" dirty="0"/>
              <a:t> Vi ser, at man kan aflæse syrens </a:t>
            </a:r>
            <a:r>
              <a:rPr lang="da-DK" sz="2800" dirty="0" err="1"/>
              <a:t>pKs</a:t>
            </a:r>
            <a:r>
              <a:rPr lang="da-DK" sz="2800" dirty="0"/>
              <a:t> på pH-aksen </a:t>
            </a:r>
            <a:r>
              <a:rPr lang="da-DK" sz="2800"/>
              <a:t>ved halv-ækvivalenspunktet</a:t>
            </a:r>
            <a:r>
              <a:rPr lang="da-DK" sz="2800" dirty="0"/>
              <a:t>. </a:t>
            </a:r>
          </a:p>
        </p:txBody>
      </p:sp>
      <p:sp>
        <p:nvSpPr>
          <p:cNvPr id="4" name="Rektangel 3"/>
          <p:cNvSpPr/>
          <p:nvPr/>
        </p:nvSpPr>
        <p:spPr>
          <a:xfrm>
            <a:off x="1547664" y="2276872"/>
            <a:ext cx="6552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da-DK" sz="2400" dirty="0"/>
              <a:t>    CH</a:t>
            </a:r>
            <a:r>
              <a:rPr lang="da-DK" dirty="0"/>
              <a:t>3</a:t>
            </a:r>
            <a:r>
              <a:rPr lang="da-DK" sz="2400" dirty="0"/>
              <a:t>COOH(</a:t>
            </a:r>
            <a:r>
              <a:rPr lang="da-DK" sz="2400" dirty="0" err="1"/>
              <a:t>aq</a:t>
            </a:r>
            <a:r>
              <a:rPr lang="da-DK" sz="2400" dirty="0"/>
              <a:t>) + OH</a:t>
            </a:r>
            <a:r>
              <a:rPr lang="da-DK" sz="2400" baseline="30000" dirty="0"/>
              <a:t>-</a:t>
            </a:r>
            <a:r>
              <a:rPr lang="da-DK" sz="2400" dirty="0"/>
              <a:t> (</a:t>
            </a:r>
            <a:r>
              <a:rPr lang="da-DK" sz="2400" dirty="0" err="1"/>
              <a:t>aq</a:t>
            </a:r>
            <a:r>
              <a:rPr lang="da-DK" sz="2400" dirty="0"/>
              <a:t>) → CH</a:t>
            </a:r>
            <a:r>
              <a:rPr lang="da-DK" dirty="0"/>
              <a:t>3</a:t>
            </a:r>
            <a:r>
              <a:rPr lang="da-DK" sz="2400" dirty="0"/>
              <a:t>COO</a:t>
            </a:r>
            <a:r>
              <a:rPr lang="da-DK" sz="2400" baseline="30000" dirty="0"/>
              <a:t>-</a:t>
            </a:r>
            <a:r>
              <a:rPr lang="da-DK" sz="2400" dirty="0"/>
              <a:t> (</a:t>
            </a:r>
            <a:r>
              <a:rPr lang="da-DK" sz="2400" dirty="0" err="1"/>
              <a:t>aq</a:t>
            </a:r>
            <a:r>
              <a:rPr lang="da-DK" sz="2400" dirty="0"/>
              <a:t>) + H</a:t>
            </a:r>
            <a:r>
              <a:rPr lang="da-DK" sz="2400" baseline="-25000" dirty="0"/>
              <a:t>2</a:t>
            </a:r>
            <a:r>
              <a:rPr lang="da-DK" sz="2400" dirty="0"/>
              <a:t>O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FFC000"/>
                </a:solidFill>
              </a:rPr>
              <a:t>Svag syre med stærk base</a:t>
            </a:r>
            <a:endParaRPr lang="da-DK" dirty="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50" y="1643856"/>
            <a:ext cx="666750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FFC000"/>
                </a:solidFill>
              </a:rPr>
              <a:t>Svag syre med stærk base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da-DK" sz="2800" i="1" dirty="0"/>
              <a:t>C) Ved ækvivalenspunktet. </a:t>
            </a:r>
            <a:r>
              <a:rPr lang="da-DK" sz="2800" dirty="0"/>
              <a:t>Det ”stejle” stykke” er kortere her. Vi ser at pH er basisk i ækvivalens-punktet i </a:t>
            </a:r>
            <a:r>
              <a:rPr lang="da-DK" sz="2800" dirty="0" err="1"/>
              <a:t>overenstemmelse</a:t>
            </a:r>
            <a:r>
              <a:rPr lang="da-DK" sz="2800" dirty="0"/>
              <a:t> med at her kun findes </a:t>
            </a:r>
            <a:r>
              <a:rPr lang="da-DK" sz="2800" dirty="0" err="1"/>
              <a:t>ethanoat-ion</a:t>
            </a:r>
            <a:r>
              <a:rPr lang="da-DK" sz="2800" dirty="0"/>
              <a:t>: </a:t>
            </a:r>
          </a:p>
          <a:p>
            <a:pPr>
              <a:buNone/>
            </a:pPr>
            <a:r>
              <a:rPr lang="da-DK" sz="2800" dirty="0"/>
              <a:t>CH</a:t>
            </a:r>
            <a:r>
              <a:rPr lang="da-DK" sz="2000" dirty="0"/>
              <a:t>3</a:t>
            </a:r>
            <a:r>
              <a:rPr lang="da-DK" sz="2800" dirty="0"/>
              <a:t>COOH(</a:t>
            </a:r>
            <a:r>
              <a:rPr lang="da-DK" sz="2800" dirty="0" err="1"/>
              <a:t>aq</a:t>
            </a:r>
            <a:r>
              <a:rPr lang="da-DK" sz="2800" dirty="0"/>
              <a:t>) + OH</a:t>
            </a:r>
            <a:r>
              <a:rPr lang="da-DK" sz="2800" baseline="30000" dirty="0"/>
              <a:t>-</a:t>
            </a:r>
            <a:r>
              <a:rPr lang="da-DK" sz="2800" dirty="0"/>
              <a:t> (</a:t>
            </a:r>
            <a:r>
              <a:rPr lang="da-DK" sz="2800" dirty="0" err="1"/>
              <a:t>aq</a:t>
            </a:r>
            <a:r>
              <a:rPr lang="da-DK" sz="2800" dirty="0"/>
              <a:t>) → CH</a:t>
            </a:r>
            <a:r>
              <a:rPr lang="da-DK" sz="2000" dirty="0"/>
              <a:t>3</a:t>
            </a:r>
            <a:r>
              <a:rPr lang="da-DK" sz="2800" dirty="0"/>
              <a:t>COO</a:t>
            </a:r>
            <a:r>
              <a:rPr lang="da-DK" sz="2800" baseline="30000" dirty="0"/>
              <a:t>-</a:t>
            </a:r>
            <a:r>
              <a:rPr lang="da-DK" sz="2800" dirty="0"/>
              <a:t> (</a:t>
            </a:r>
            <a:r>
              <a:rPr lang="da-DK" sz="2800" dirty="0" err="1"/>
              <a:t>aq</a:t>
            </a:r>
            <a:r>
              <a:rPr lang="da-DK" sz="2800" dirty="0"/>
              <a:t>) + H</a:t>
            </a:r>
            <a:r>
              <a:rPr lang="da-DK" sz="2800" baseline="-25000" dirty="0"/>
              <a:t>2</a:t>
            </a:r>
            <a:r>
              <a:rPr lang="da-DK" sz="2800" dirty="0"/>
              <a:t>O</a:t>
            </a:r>
          </a:p>
          <a:p>
            <a:pPr>
              <a:buNone/>
            </a:pPr>
            <a:r>
              <a:rPr lang="da-DK" sz="2800" dirty="0"/>
              <a:t>Beregning af pH </a:t>
            </a:r>
            <a:r>
              <a:rPr lang="da-DK" sz="2800" dirty="0">
                <a:solidFill>
                  <a:srgbClr val="00B050"/>
                </a:solidFill>
              </a:rPr>
              <a:t>(Tænk selv </a:t>
            </a:r>
            <a:r>
              <a:rPr lang="da-DK" sz="2800">
                <a:solidFill>
                  <a:srgbClr val="00B050"/>
                </a:solidFill>
              </a:rPr>
              <a:t>4-23 s.115 ):</a:t>
            </a:r>
            <a:endParaRPr lang="da-DK" sz="2800" dirty="0">
              <a:solidFill>
                <a:srgbClr val="00B050"/>
              </a:solidFill>
            </a:endParaRPr>
          </a:p>
          <a:p>
            <a:pPr>
              <a:buNone/>
            </a:pPr>
            <a:r>
              <a:rPr lang="da-DK" sz="2800" dirty="0">
                <a:solidFill>
                  <a:srgbClr val="00B050"/>
                </a:solidFill>
              </a:rPr>
              <a:t>[CH</a:t>
            </a:r>
            <a:r>
              <a:rPr lang="da-DK" sz="2800" baseline="-25000" dirty="0">
                <a:solidFill>
                  <a:srgbClr val="00B050"/>
                </a:solidFill>
              </a:rPr>
              <a:t>3</a:t>
            </a:r>
            <a:r>
              <a:rPr lang="da-DK" sz="2800" dirty="0">
                <a:solidFill>
                  <a:srgbClr val="00B050"/>
                </a:solidFill>
              </a:rPr>
              <a:t>COO</a:t>
            </a:r>
            <a:r>
              <a:rPr lang="da-DK" sz="2800" baseline="30000" dirty="0">
                <a:solidFill>
                  <a:srgbClr val="00B050"/>
                </a:solidFill>
              </a:rPr>
              <a:t>-</a:t>
            </a:r>
            <a:r>
              <a:rPr lang="da-DK" sz="2800" dirty="0">
                <a:solidFill>
                  <a:srgbClr val="00B050"/>
                </a:solidFill>
              </a:rPr>
              <a:t> ] = 0,0020mol/0,040 L=0,050 M</a:t>
            </a:r>
          </a:p>
          <a:p>
            <a:pPr>
              <a:buNone/>
            </a:pPr>
            <a:r>
              <a:rPr lang="da-DK" sz="2800" dirty="0"/>
              <a:t>Svag base: </a:t>
            </a:r>
            <a:r>
              <a:rPr lang="da-DK" sz="2800" dirty="0" err="1"/>
              <a:t>pOH</a:t>
            </a:r>
            <a:r>
              <a:rPr lang="da-DK" sz="2800" dirty="0"/>
              <a:t> = ½(</a:t>
            </a:r>
            <a:r>
              <a:rPr lang="da-DK" sz="2800" dirty="0" err="1"/>
              <a:t>pKb-logCb</a:t>
            </a:r>
            <a:r>
              <a:rPr lang="da-DK" sz="2800" dirty="0"/>
              <a:t>)</a:t>
            </a:r>
          </a:p>
          <a:p>
            <a:pPr>
              <a:buNone/>
            </a:pPr>
            <a:r>
              <a:rPr lang="da-DK" sz="2800" dirty="0"/>
              <a:t>		pH=14-½(9,24 - log0,05)= 14 - 5,27= </a:t>
            </a:r>
            <a:r>
              <a:rPr lang="da-DK" sz="2800" b="1" dirty="0"/>
              <a:t>8,73</a:t>
            </a:r>
            <a:r>
              <a:rPr lang="da-DK" sz="2800" dirty="0"/>
              <a:t> 	</a:t>
            </a:r>
          </a:p>
          <a:p>
            <a:pPr>
              <a:buNone/>
            </a:pPr>
            <a:r>
              <a:rPr lang="da-DK" sz="2800" dirty="0"/>
              <a:t>Som passer med vores forventning.		</a:t>
            </a:r>
          </a:p>
          <a:p>
            <a:pPr>
              <a:buNone/>
            </a:pPr>
            <a:endParaRPr lang="da-DK" dirty="0"/>
          </a:p>
          <a:p>
            <a:pPr>
              <a:buNone/>
            </a:pPr>
            <a:endParaRPr lang="da-DK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557</Words>
  <Application>Microsoft Office PowerPoint</Application>
  <PresentationFormat>Skærmshow (4:3)</PresentationFormat>
  <Paragraphs>67</Paragraphs>
  <Slides>9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2" baseType="lpstr">
      <vt:lpstr>Arial</vt:lpstr>
      <vt:lpstr>Calibri</vt:lpstr>
      <vt:lpstr>Kontortema</vt:lpstr>
      <vt:lpstr>Syre-base titrering </vt:lpstr>
      <vt:lpstr>Stærk syre med stærk base</vt:lpstr>
      <vt:lpstr>Beregning af pH- i udvalgte punkter</vt:lpstr>
      <vt:lpstr>Beregning af pH- i udvalgte punkter</vt:lpstr>
      <vt:lpstr>Beregning af pH- i udvalgte punkter</vt:lpstr>
      <vt:lpstr>Svag syre med stærk base</vt:lpstr>
      <vt:lpstr>Svag syre med stærk base</vt:lpstr>
      <vt:lpstr>Svag syre med stærk base</vt:lpstr>
      <vt:lpstr>Svag syre med stærk base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Syre-base titrering</dc:title>
  <dc:creator>Hanne</dc:creator>
  <cp:lastModifiedBy>Hanne Busk</cp:lastModifiedBy>
  <cp:revision>20</cp:revision>
  <dcterms:created xsi:type="dcterms:W3CDTF">2013-11-17T21:06:26Z</dcterms:created>
  <dcterms:modified xsi:type="dcterms:W3CDTF">2025-02-28T11:55:26Z</dcterms:modified>
</cp:coreProperties>
</file>