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62" r:id="rId4"/>
    <p:sldId id="263" r:id="rId5"/>
    <p:sldId id="265" r:id="rId6"/>
    <p:sldId id="266" r:id="rId7"/>
    <p:sldId id="268" r:id="rId8"/>
    <p:sldId id="267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 Busk" initials="HB" lastIdx="1" clrIdx="0">
    <p:extLst>
      <p:ext uri="{19B8F6BF-5375-455C-9EA6-DF929625EA0E}">
        <p15:presenceInfo xmlns:p15="http://schemas.microsoft.com/office/powerpoint/2012/main" userId="S-1-5-21-2847583910-3640579788-1619064946-128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779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80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57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1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34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244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43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90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002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478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22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64CD9-0987-4A8A-BB63-DC9D435B1887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68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1LpvxfriO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14036"/>
            <a:ext cx="10515600" cy="917069"/>
          </a:xfrm>
        </p:spPr>
        <p:txBody>
          <a:bodyPr>
            <a:no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Eksponentielle funktioner –</a:t>
            </a:r>
            <a:r>
              <a:rPr lang="da-DK" sz="3600" dirty="0" err="1">
                <a:solidFill>
                  <a:schemeClr val="accent5"/>
                </a:solidFill>
              </a:rPr>
              <a:t>Mathematicus</a:t>
            </a:r>
            <a:r>
              <a:rPr lang="da-DK" sz="3600" dirty="0">
                <a:solidFill>
                  <a:schemeClr val="accent5"/>
                </a:solidFill>
              </a:rPr>
              <a:t> s. 23 </a:t>
            </a:r>
            <a:br>
              <a:rPr lang="da-DK" sz="3600" dirty="0">
                <a:solidFill>
                  <a:schemeClr val="accent5"/>
                </a:solidFill>
              </a:rPr>
            </a:br>
            <a:r>
              <a:rPr lang="da-DK" sz="3600" dirty="0">
                <a:solidFill>
                  <a:schemeClr val="accent5"/>
                </a:solidFill>
              </a:rPr>
              <a:t>Vi ved at følgende gælder:</a:t>
            </a:r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838200" y="1447137"/>
            <a:ext cx="10515600" cy="4729826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84" y="1447137"/>
            <a:ext cx="7588436" cy="442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87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Film med instruktion til 2. </a:t>
            </a:r>
            <a:r>
              <a:rPr lang="da-DK" dirty="0" err="1">
                <a:solidFill>
                  <a:schemeClr val="accent5"/>
                </a:solidFill>
              </a:rPr>
              <a:t>punktsformel</a:t>
            </a:r>
            <a:endParaRPr lang="da-DK" dirty="0">
              <a:solidFill>
                <a:schemeClr val="accent5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skal se filmen på følgende link , men springer beviset over for nu:</a:t>
            </a:r>
          </a:p>
          <a:p>
            <a:r>
              <a:rPr lang="da-DK" dirty="0"/>
              <a:t>Bestemmelse af a og b- 2-punktsformlen nr. 3: 6:06</a:t>
            </a:r>
          </a:p>
          <a:p>
            <a:r>
              <a:rPr lang="da-DK" u="sng" dirty="0">
                <a:hlinkClick r:id="rId2"/>
              </a:rPr>
              <a:t>https://www.youtube.com/watch?v=i1LpvxfriO0</a:t>
            </a:r>
            <a:endParaRPr lang="da-DK" dirty="0"/>
          </a:p>
          <a:p>
            <a:endParaRPr lang="da-DK" dirty="0"/>
          </a:p>
          <a:p>
            <a:r>
              <a:rPr lang="da-DK" dirty="0"/>
              <a:t>Vi skal se til 1:48 og videre fra 4:06</a:t>
            </a:r>
          </a:p>
        </p:txBody>
      </p:sp>
    </p:spTree>
    <p:extLst>
      <p:ext uri="{BB962C8B-B14F-4D97-AF65-F5344CB8AC3E}">
        <p14:creationId xmlns:p14="http://schemas.microsoft.com/office/powerpoint/2010/main" val="2195552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Beregning af forskriften ud fra 2 punkter dvs. bestemme a og b.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99127" y="1825625"/>
            <a:ext cx="7093527" cy="384232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580582" y="2530764"/>
            <a:ext cx="29138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Denne sætning og disse</a:t>
            </a:r>
          </a:p>
          <a:p>
            <a:r>
              <a:rPr lang="da-DK" dirty="0"/>
              <a:t>Formler kender I allerede fra </a:t>
            </a:r>
          </a:p>
          <a:p>
            <a:r>
              <a:rPr lang="da-DK" dirty="0"/>
              <a:t>de små film. Til sidst i denne</a:t>
            </a:r>
          </a:p>
          <a:p>
            <a:r>
              <a:rPr lang="da-DK" dirty="0"/>
              <a:t>Præsentation bliver beviset</a:t>
            </a:r>
          </a:p>
          <a:p>
            <a:r>
              <a:rPr lang="da-DK" dirty="0"/>
              <a:t> for a gennemgået – en</a:t>
            </a:r>
          </a:p>
          <a:p>
            <a:r>
              <a:rPr lang="da-DK" dirty="0"/>
              <a:t>”papirversion” . I har set</a:t>
            </a:r>
          </a:p>
          <a:p>
            <a:r>
              <a:rPr lang="da-DK" dirty="0"/>
              <a:t> beviset på film, hvis ikke</a:t>
            </a:r>
          </a:p>
          <a:p>
            <a:r>
              <a:rPr lang="da-DK" dirty="0"/>
              <a:t> ser I det til sidst.</a:t>
            </a:r>
          </a:p>
        </p:txBody>
      </p:sp>
    </p:spTree>
    <p:extLst>
      <p:ext uri="{BB962C8B-B14F-4D97-AF65-F5344CB8AC3E}">
        <p14:creationId xmlns:p14="http://schemas.microsoft.com/office/powerpoint/2010/main" val="399791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1032163" y="623744"/>
                <a:ext cx="10515600" cy="1325563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>
                    <a:solidFill>
                      <a:schemeClr val="accent5"/>
                    </a:solidFill>
                  </a:rPr>
                  <a:t>Grafen for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40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40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40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40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40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a-DK" sz="40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40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40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a-DK" sz="4000" dirty="0">
                    <a:solidFill>
                      <a:schemeClr val="accent5"/>
                    </a:solidFill>
                  </a:rPr>
                  <a:t> - en eksponentiel funktion – ser sådan ud.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32163" y="623744"/>
                <a:ext cx="10515600" cy="1325563"/>
              </a:xfrm>
              <a:blipFill>
                <a:blip r:embed="rId2"/>
                <a:stretch>
                  <a:fillRect l="-2029" t="-7339" b="-1467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86237" y="1881981"/>
            <a:ext cx="381952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5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5"/>
                </a:solidFill>
              </a:rPr>
              <a:t>Eksempel på at finde a og b ud fra 2 punkter </a:t>
            </a:r>
            <a:r>
              <a:rPr lang="da-DK" dirty="0">
                <a:solidFill>
                  <a:schemeClr val="accent5"/>
                </a:solidFill>
              </a:rPr>
              <a:t>og opskrive funktionens forskrift: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70" y="1825625"/>
            <a:ext cx="8243104" cy="413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42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3457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accent5"/>
                </a:solidFill>
              </a:rPr>
              <a:t>Kan du finde ud af det selv ? </a:t>
            </a:r>
            <a:r>
              <a:rPr lang="da-DK" sz="3600" dirty="0">
                <a:solidFill>
                  <a:schemeClr val="accent5"/>
                </a:solidFill>
              </a:rPr>
              <a:t>– Løs denne opgave med papir og blyant (se facit på næste slide, når du har løst den).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2473"/>
                <a:ext cx="10515600" cy="463449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da-DK" b="1" dirty="0"/>
                  <a:t>Opgave</a:t>
                </a:r>
                <a:endParaRPr lang="da-DK" dirty="0"/>
              </a:p>
              <a:p>
                <a:r>
                  <a:rPr lang="da-DK" dirty="0"/>
                  <a:t>Hvis grafen for en eksponentiel funktion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a-DK" dirty="0"/>
                  <a:t> går gennem de 2 punkter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(4, 24)</m:t>
                    </m:r>
                  </m:oMath>
                </a14:m>
                <a:r>
                  <a:rPr lang="da-DK" dirty="0"/>
                  <a:t> og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(6, 96)</m:t>
                    </m:r>
                  </m:oMath>
                </a14:m>
                <a:r>
                  <a:rPr lang="da-DK" dirty="0"/>
                  <a:t> - hvad bliver så forskriften for funktionen ? Du kan regne tallene i hovedet. </a:t>
                </a:r>
              </a:p>
              <a:p>
                <a:r>
                  <a:rPr lang="da-DK" dirty="0"/>
                  <a:t>Gør fuldstændig som i eksemplet ovenfor og sæt tallene ind i formlen fra sætning 3.8:</a:t>
                </a:r>
              </a:p>
              <a:p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sSub>
                          <m:sSub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da-DK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g>
                      <m:e>
                        <m:f>
                          <m:f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a-DK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da-DK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da-DK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da-DK" dirty="0"/>
                  <a:t> </a:t>
                </a:r>
              </a:p>
              <a:p>
                <a:r>
                  <a:rPr lang="da-DK" dirty="0"/>
                  <a:t>Find så bagefter b ved at bruge denne :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·</m:t>
                    </m:r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box>
                      <m:box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groupChr>
                          <m:groupChrPr>
                            <m:chr m:val="⇔"/>
                            <m:vertJc m:val="bot"/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/>
                        </m:groupChr>
                      </m:e>
                    </m:box>
                    <m:r>
                      <a:rPr lang="da-DK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da-DK" dirty="0"/>
                  <a:t>  </a:t>
                </a:r>
                <a:endParaRPr lang="da-DK" sz="2200" dirty="0"/>
              </a:p>
              <a:p>
                <a:r>
                  <a:rPr lang="da-DK" dirty="0"/>
                  <a:t>Her skal du bruge enten punktet P eller punktet Q. Hvis du er i tvivl - så gå tilbage og se filmene der gennemgår emnet.</a:t>
                </a: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2473"/>
                <a:ext cx="10515600" cy="4634490"/>
              </a:xfrm>
              <a:blipFill>
                <a:blip r:embed="rId2"/>
                <a:stretch>
                  <a:fillRect l="-928" t="-263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0735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184"/>
          </a:xfrm>
        </p:spPr>
        <p:txBody>
          <a:bodyPr>
            <a:normAutofit/>
          </a:bodyPr>
          <a:lstStyle/>
          <a:p>
            <a:r>
              <a:rPr lang="da-DK" sz="3200" b="1" dirty="0">
                <a:solidFill>
                  <a:schemeClr val="accent5"/>
                </a:solidFill>
              </a:rPr>
              <a:t>Her ser du facit på opgaven- tjek du har fået det samme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19200"/>
                <a:ext cx="10515600" cy="495776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da-DK" b="1" dirty="0"/>
                  <a:t>Løsning:</a:t>
                </a:r>
                <a:r>
                  <a:rPr lang="da-DK" dirty="0"/>
                  <a:t> </a:t>
                </a:r>
              </a:p>
              <a:p>
                <a:r>
                  <a:rPr lang="da-DK" dirty="0"/>
                  <a:t>Første opskrives værdierne så vi har styr på dem:</a:t>
                </a:r>
              </a:p>
              <a:p>
                <a:pPr marL="0" indent="0">
                  <a:buNone/>
                </a:pPr>
                <a:r>
                  <a:rPr lang="da-DK" dirty="0"/>
                  <a:t>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da-DK" dirty="0"/>
                  <a:t>,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r>
                  <a:rPr lang="da-DK" dirty="0"/>
                  <a:t>,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=6</m:t>
                    </m:r>
                    <m:r>
                      <a:rPr lang="da-DK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    og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=96</m:t>
                    </m:r>
                  </m:oMath>
                </a14:m>
                <a:endParaRPr lang="da-DK" dirty="0"/>
              </a:p>
              <a:p>
                <a:r>
                  <a:rPr lang="da-DK" dirty="0"/>
                  <a:t>Så sættes tallene ind i formlen:</a:t>
                </a:r>
              </a:p>
              <a:p>
                <a:pPr marL="0" indent="0">
                  <a:buNone/>
                </a:pPr>
                <a:r>
                  <a:rPr lang="da-DK" dirty="0"/>
                  <a:t>                                                 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sSub>
                          <m:sSub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da-DK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g>
                      <m:e>
                        <m:f>
                          <m:f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a-DK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da-DK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da-DK" dirty="0"/>
                  <a:t>   dvs.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6−4</m:t>
                          </m:r>
                        </m:deg>
                        <m:e>
                          <m:f>
                            <m:f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96</m:t>
                              </m:r>
                            </m:num>
                            <m:den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den>
                          </m:f>
                        </m:e>
                      </m:rad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</m:t>
                          </m:r>
                        </m:deg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da-DK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r>
                  <a:rPr lang="da-DK" dirty="0"/>
                  <a:t>Vi får så  ”2. roden af 4” (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deg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da-DK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dirty="0"/>
                  <a:t> , men det er samme som kvadratroden af 4 og det giver jo 2. </a:t>
                </a:r>
              </a:p>
              <a:p>
                <a:r>
                  <a:rPr lang="da-DK" dirty="0"/>
                  <a:t>Nu skal vi finde b - her bruges punktet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(4, 24)</m:t>
                    </m:r>
                  </m:oMath>
                </a14:m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da-DK" i="1">
                          <a:latin typeface="Cambria Math" panose="02040503050406030204" pitchFamily="18" charset="0"/>
                        </a:rPr>
                        <m:t>=1,5</m:t>
                      </m:r>
                    </m:oMath>
                  </m:oMathPara>
                </a14:m>
                <a:endParaRPr lang="da-DK" dirty="0"/>
              </a:p>
              <a:p>
                <a:r>
                  <a:rPr lang="da-DK" dirty="0"/>
                  <a:t>Vi får forskriften for funktionen:   </a:t>
                </a:r>
                <a14:m>
                  <m:oMath xmlns:m="http://schemas.openxmlformats.org/officeDocument/2006/math">
                    <m:r>
                      <a:rPr lang="da-DK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da-DK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da-DK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da-DK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a-DK" b="1" i="1">
                        <a:latin typeface="Cambria Math" panose="02040503050406030204" pitchFamily="18" charset="0"/>
                      </a:rPr>
                      <m:t>𝟓</m:t>
                    </m:r>
                    <m:r>
                      <a:rPr lang="da-DK" b="1" i="1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a-DK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1" i="1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da-DK" b="1" i="1"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19200"/>
                <a:ext cx="10515600" cy="4957763"/>
              </a:xfrm>
              <a:blipFill>
                <a:blip r:embed="rId2"/>
                <a:stretch>
                  <a:fillRect l="-754" t="-2583" r="-29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1555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4728"/>
            <a:ext cx="10515600" cy="914400"/>
          </a:xfrm>
        </p:spPr>
        <p:txBody>
          <a:bodyPr>
            <a:normAutofit fontScale="90000"/>
          </a:bodyPr>
          <a:lstStyle/>
          <a:p>
            <a:r>
              <a:rPr lang="da-DK" sz="3600" b="1" dirty="0">
                <a:solidFill>
                  <a:schemeClr val="accent5"/>
                </a:solidFill>
              </a:rPr>
              <a:t>Beviset – Hvorfor gælder sætningen ? Bevis for a.</a:t>
            </a:r>
            <a:br>
              <a:rPr lang="da-DK" sz="3600" b="1" dirty="0">
                <a:solidFill>
                  <a:schemeClr val="accent5"/>
                </a:solidFill>
              </a:rPr>
            </a:br>
            <a:endParaRPr lang="da-DK" sz="3600" b="1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2628" y="938933"/>
            <a:ext cx="6834160" cy="435133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728364" y="1828800"/>
            <a:ext cx="29336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Læs beviset igennem og tag </a:t>
            </a:r>
          </a:p>
          <a:p>
            <a:r>
              <a:rPr lang="da-DK" dirty="0"/>
              <a:t>bagefter et stykke papir og </a:t>
            </a:r>
          </a:p>
          <a:p>
            <a:r>
              <a:rPr lang="da-DK" dirty="0"/>
              <a:t>lav det for dig selv. </a:t>
            </a:r>
          </a:p>
          <a:p>
            <a:endParaRPr lang="da-DK" dirty="0"/>
          </a:p>
          <a:p>
            <a:r>
              <a:rPr lang="da-DK" dirty="0"/>
              <a:t>Beviset er også vist i videoen </a:t>
            </a:r>
          </a:p>
          <a:p>
            <a:r>
              <a:rPr lang="da-DK" dirty="0"/>
              <a:t>Om </a:t>
            </a:r>
            <a:r>
              <a:rPr lang="da-DK" dirty="0" err="1"/>
              <a:t>Eksponetialfunktioner</a:t>
            </a:r>
            <a:r>
              <a:rPr lang="da-DK" dirty="0"/>
              <a:t> 3.</a:t>
            </a:r>
          </a:p>
          <a:p>
            <a:r>
              <a:rPr lang="da-DK" dirty="0"/>
              <a:t>Se den igen og se om du så </a:t>
            </a:r>
          </a:p>
          <a:p>
            <a:r>
              <a:rPr lang="da-DK" dirty="0"/>
              <a:t>Ikke kan lave beviset selv.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730" y="5290271"/>
            <a:ext cx="1543050" cy="847725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832" y="5467494"/>
            <a:ext cx="30861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31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482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Office-tema</vt:lpstr>
      <vt:lpstr>Eksponentielle funktioner –Mathematicus s. 23  Vi ved at følgende gælder:</vt:lpstr>
      <vt:lpstr>Film med instruktion til 2. punktsformel</vt:lpstr>
      <vt:lpstr>Beregning af forskriften ud fra 2 punkter dvs. bestemme a og b.</vt:lpstr>
      <vt:lpstr>Grafen for f(x)=b∙a^x - en eksponentiel funktion – ser sådan ud.</vt:lpstr>
      <vt:lpstr>Eksempel på at finde a og b ud fra 2 punkter og opskrive funktionens forskrift:</vt:lpstr>
      <vt:lpstr>Kan du finde ud af det selv ? – Løs denne opgave med papir og blyant (se facit på næste slide, når du har løst den).</vt:lpstr>
      <vt:lpstr>Her ser du facit på opgaven- tjek du har fået det samme ?</vt:lpstr>
      <vt:lpstr>Beviset – Hvorfor gælder sætningen ? Bevis for a.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Eksponentielle funktioner –Mathematicus s. 21. Vi ved nu at følgende gælder:</dc:title>
  <dc:creator>Hanne Busk</dc:creator>
  <cp:lastModifiedBy>Hanne Busk</cp:lastModifiedBy>
  <cp:revision>21</cp:revision>
  <cp:lastPrinted>2020-03-25T11:53:04Z</cp:lastPrinted>
  <dcterms:created xsi:type="dcterms:W3CDTF">2020-03-24T16:55:55Z</dcterms:created>
  <dcterms:modified xsi:type="dcterms:W3CDTF">2024-04-15T08:28:54Z</dcterms:modified>
</cp:coreProperties>
</file>