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648" r:id="rId2"/>
  </p:sldMasterIdLst>
  <p:sldIdLst>
    <p:sldId id="272" r:id="rId3"/>
    <p:sldId id="259" r:id="rId4"/>
    <p:sldId id="262" r:id="rId5"/>
    <p:sldId id="263" r:id="rId6"/>
    <p:sldId id="260" r:id="rId7"/>
    <p:sldId id="273" r:id="rId8"/>
    <p:sldId id="274" r:id="rId9"/>
    <p:sldId id="276" r:id="rId10"/>
    <p:sldId id="275" r:id="rId11"/>
    <p:sldId id="277" r:id="rId12"/>
    <p:sldId id="278" r:id="rId13"/>
    <p:sldId id="264" r:id="rId14"/>
    <p:sldId id="265" r:id="rId15"/>
    <p:sldId id="266" r:id="rId16"/>
    <p:sldId id="267" r:id="rId17"/>
    <p:sldId id="268" r:id="rId18"/>
    <p:sldId id="269" r:id="rId19"/>
    <p:sldId id="270"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5" d="100"/>
          <a:sy n="75" d="100"/>
        </p:scale>
        <p:origin x="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51C79D-7266-4CE4-1176-7580DACBE4D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C5DF2E2-5376-1894-151D-989A82DF44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5C4FEF2-9B49-CDF0-6269-593AA61BA840}"/>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5" name="Pladsholder til sidefod 4">
            <a:extLst>
              <a:ext uri="{FF2B5EF4-FFF2-40B4-BE49-F238E27FC236}">
                <a16:creationId xmlns:a16="http://schemas.microsoft.com/office/drawing/2014/main" id="{EAAD1D24-CDD0-AB34-19A5-EABCE501F374}"/>
              </a:ext>
            </a:extLst>
          </p:cNvPr>
          <p:cNvSpPr>
            <a:spLocks noGrp="1"/>
          </p:cNvSpPr>
          <p:nvPr>
            <p:ph type="ftr" sz="quarter" idx="11"/>
          </p:nvPr>
        </p:nvSpPr>
        <p:spPr/>
        <p:txBody>
          <a:bodyPr/>
          <a:lstStyle/>
          <a:p>
            <a:endParaRPr lang="en-US"/>
          </a:p>
        </p:txBody>
      </p:sp>
      <p:sp>
        <p:nvSpPr>
          <p:cNvPr id="6" name="Pladsholder til slidenummer 5">
            <a:extLst>
              <a:ext uri="{FF2B5EF4-FFF2-40B4-BE49-F238E27FC236}">
                <a16:creationId xmlns:a16="http://schemas.microsoft.com/office/drawing/2014/main" id="{C173CAAD-11C6-31F3-26A0-43E30A172A83}"/>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3396702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8EA2E6-957A-923A-76ED-B044AAB5186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B2B73D5-A2B2-AC09-0399-D370C367860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1BF7802-3D75-7D0E-31F4-1B024B402838}"/>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5" name="Pladsholder til sidefod 4">
            <a:extLst>
              <a:ext uri="{FF2B5EF4-FFF2-40B4-BE49-F238E27FC236}">
                <a16:creationId xmlns:a16="http://schemas.microsoft.com/office/drawing/2014/main" id="{FEC527DF-EE7A-2966-EAC1-226A42307891}"/>
              </a:ext>
            </a:extLst>
          </p:cNvPr>
          <p:cNvSpPr>
            <a:spLocks noGrp="1"/>
          </p:cNvSpPr>
          <p:nvPr>
            <p:ph type="ftr" sz="quarter" idx="11"/>
          </p:nvPr>
        </p:nvSpPr>
        <p:spPr/>
        <p:txBody>
          <a:bodyPr/>
          <a:lstStyle/>
          <a:p>
            <a:endParaRPr lang="en-US"/>
          </a:p>
        </p:txBody>
      </p:sp>
      <p:sp>
        <p:nvSpPr>
          <p:cNvPr id="6" name="Pladsholder til slidenummer 5">
            <a:extLst>
              <a:ext uri="{FF2B5EF4-FFF2-40B4-BE49-F238E27FC236}">
                <a16:creationId xmlns:a16="http://schemas.microsoft.com/office/drawing/2014/main" id="{55B3DE21-D265-6A98-34C2-55C5C6C2342F}"/>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383336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D22891-7DC1-8581-5A0F-D0349F0AD39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D71ADD3-F7E7-E444-591B-E8BE5D54F5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83FE07E-7108-63E9-2C5E-B5166CE5A036}"/>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5" name="Pladsholder til sidefod 4">
            <a:extLst>
              <a:ext uri="{FF2B5EF4-FFF2-40B4-BE49-F238E27FC236}">
                <a16:creationId xmlns:a16="http://schemas.microsoft.com/office/drawing/2014/main" id="{329F4238-9294-5AAF-077F-7584EC2E51DA}"/>
              </a:ext>
            </a:extLst>
          </p:cNvPr>
          <p:cNvSpPr>
            <a:spLocks noGrp="1"/>
          </p:cNvSpPr>
          <p:nvPr>
            <p:ph type="ftr" sz="quarter" idx="11"/>
          </p:nvPr>
        </p:nvSpPr>
        <p:spPr/>
        <p:txBody>
          <a:bodyPr/>
          <a:lstStyle/>
          <a:p>
            <a:endParaRPr lang="en-US"/>
          </a:p>
        </p:txBody>
      </p:sp>
      <p:sp>
        <p:nvSpPr>
          <p:cNvPr id="6" name="Pladsholder til slidenummer 5">
            <a:extLst>
              <a:ext uri="{FF2B5EF4-FFF2-40B4-BE49-F238E27FC236}">
                <a16:creationId xmlns:a16="http://schemas.microsoft.com/office/drawing/2014/main" id="{922E680F-E495-F6F2-56EA-4F7FFC0CF15D}"/>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3758661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A3A475-D60F-C757-9229-6E92071198F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7917475-127E-A8E8-7B26-4DA72E77D67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CF44391-8D9E-09F7-F1E9-C6AE90C5A29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5FB79AA-9979-3126-4E01-1067A6C696D4}"/>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6" name="Pladsholder til sidefod 5">
            <a:extLst>
              <a:ext uri="{FF2B5EF4-FFF2-40B4-BE49-F238E27FC236}">
                <a16:creationId xmlns:a16="http://schemas.microsoft.com/office/drawing/2014/main" id="{6DF12590-21D3-A6B8-6CD3-105CCD888E9B}"/>
              </a:ext>
            </a:extLst>
          </p:cNvPr>
          <p:cNvSpPr>
            <a:spLocks noGrp="1"/>
          </p:cNvSpPr>
          <p:nvPr>
            <p:ph type="ftr" sz="quarter" idx="11"/>
          </p:nvPr>
        </p:nvSpPr>
        <p:spPr/>
        <p:txBody>
          <a:bodyPr/>
          <a:lstStyle/>
          <a:p>
            <a:endParaRPr lang="en-US"/>
          </a:p>
        </p:txBody>
      </p:sp>
      <p:sp>
        <p:nvSpPr>
          <p:cNvPr id="7" name="Pladsholder til slidenummer 6">
            <a:extLst>
              <a:ext uri="{FF2B5EF4-FFF2-40B4-BE49-F238E27FC236}">
                <a16:creationId xmlns:a16="http://schemas.microsoft.com/office/drawing/2014/main" id="{C5BE5300-23F9-D7BA-382A-F466823C3FC7}"/>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369778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E405CD-0599-4DF3-3EF2-B3FB508C1D7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FBAEB69-2DAE-079D-F7B4-21EBFCC4C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9924B39-E644-E3F7-F624-D953EE0CF26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41529CD-FFE3-5C09-F2A7-C51F39165B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D485B44-59D2-FE24-8987-8E7C0B3B501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FEE7C01-8887-8430-7CAB-5D874E522293}"/>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8" name="Pladsholder til sidefod 7">
            <a:extLst>
              <a:ext uri="{FF2B5EF4-FFF2-40B4-BE49-F238E27FC236}">
                <a16:creationId xmlns:a16="http://schemas.microsoft.com/office/drawing/2014/main" id="{CDB21C49-F298-6F68-CE85-4F8E2AE59E77}"/>
              </a:ext>
            </a:extLst>
          </p:cNvPr>
          <p:cNvSpPr>
            <a:spLocks noGrp="1"/>
          </p:cNvSpPr>
          <p:nvPr>
            <p:ph type="ftr" sz="quarter" idx="11"/>
          </p:nvPr>
        </p:nvSpPr>
        <p:spPr/>
        <p:txBody>
          <a:bodyPr/>
          <a:lstStyle/>
          <a:p>
            <a:endParaRPr lang="en-US"/>
          </a:p>
        </p:txBody>
      </p:sp>
      <p:sp>
        <p:nvSpPr>
          <p:cNvPr id="9" name="Pladsholder til slidenummer 8">
            <a:extLst>
              <a:ext uri="{FF2B5EF4-FFF2-40B4-BE49-F238E27FC236}">
                <a16:creationId xmlns:a16="http://schemas.microsoft.com/office/drawing/2014/main" id="{1AF8ECFD-403E-551E-EAB1-A2333F94A840}"/>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51947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2DD702-E4B0-A7D1-999C-E16A367E168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B7CCA6F8-32BA-C53C-92CA-1A70089D492E}"/>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4" name="Pladsholder til sidefod 3">
            <a:extLst>
              <a:ext uri="{FF2B5EF4-FFF2-40B4-BE49-F238E27FC236}">
                <a16:creationId xmlns:a16="http://schemas.microsoft.com/office/drawing/2014/main" id="{E8BDC8F5-3D96-0F98-D16B-DFC89E43BC7D}"/>
              </a:ext>
            </a:extLst>
          </p:cNvPr>
          <p:cNvSpPr>
            <a:spLocks noGrp="1"/>
          </p:cNvSpPr>
          <p:nvPr>
            <p:ph type="ftr" sz="quarter" idx="11"/>
          </p:nvPr>
        </p:nvSpPr>
        <p:spPr/>
        <p:txBody>
          <a:bodyPr/>
          <a:lstStyle/>
          <a:p>
            <a:endParaRPr lang="en-US"/>
          </a:p>
        </p:txBody>
      </p:sp>
      <p:sp>
        <p:nvSpPr>
          <p:cNvPr id="5" name="Pladsholder til slidenummer 4">
            <a:extLst>
              <a:ext uri="{FF2B5EF4-FFF2-40B4-BE49-F238E27FC236}">
                <a16:creationId xmlns:a16="http://schemas.microsoft.com/office/drawing/2014/main" id="{7BBCEB14-58A5-E118-546C-AA8AE83CCB32}"/>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426170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5A14AA6-3E94-0F4E-0E9F-A4FBB66EB246}"/>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3" name="Pladsholder til sidefod 2">
            <a:extLst>
              <a:ext uri="{FF2B5EF4-FFF2-40B4-BE49-F238E27FC236}">
                <a16:creationId xmlns:a16="http://schemas.microsoft.com/office/drawing/2014/main" id="{1F3B2B7D-9167-BBA2-DF84-F3B6C21F14CC}"/>
              </a:ext>
            </a:extLst>
          </p:cNvPr>
          <p:cNvSpPr>
            <a:spLocks noGrp="1"/>
          </p:cNvSpPr>
          <p:nvPr>
            <p:ph type="ftr" sz="quarter" idx="11"/>
          </p:nvPr>
        </p:nvSpPr>
        <p:spPr/>
        <p:txBody>
          <a:bodyPr/>
          <a:lstStyle/>
          <a:p>
            <a:endParaRPr lang="en-US"/>
          </a:p>
        </p:txBody>
      </p:sp>
      <p:sp>
        <p:nvSpPr>
          <p:cNvPr id="4" name="Pladsholder til slidenummer 3">
            <a:extLst>
              <a:ext uri="{FF2B5EF4-FFF2-40B4-BE49-F238E27FC236}">
                <a16:creationId xmlns:a16="http://schemas.microsoft.com/office/drawing/2014/main" id="{827D46A7-7434-B7EF-5037-743E44239D43}"/>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123584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F771D-2B57-CFFE-9E52-97059C59194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C90935A-723E-8D1E-77E1-9EA3B751BB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208C22F-301C-770E-6B85-9646AE687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73242C7-380E-F4EC-3580-9D99AC0A7C4A}"/>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6" name="Pladsholder til sidefod 5">
            <a:extLst>
              <a:ext uri="{FF2B5EF4-FFF2-40B4-BE49-F238E27FC236}">
                <a16:creationId xmlns:a16="http://schemas.microsoft.com/office/drawing/2014/main" id="{D7D29D69-8B29-D423-8519-6A206B6B9624}"/>
              </a:ext>
            </a:extLst>
          </p:cNvPr>
          <p:cNvSpPr>
            <a:spLocks noGrp="1"/>
          </p:cNvSpPr>
          <p:nvPr>
            <p:ph type="ftr" sz="quarter" idx="11"/>
          </p:nvPr>
        </p:nvSpPr>
        <p:spPr/>
        <p:txBody>
          <a:bodyPr/>
          <a:lstStyle/>
          <a:p>
            <a:endParaRPr lang="en-US"/>
          </a:p>
        </p:txBody>
      </p:sp>
      <p:sp>
        <p:nvSpPr>
          <p:cNvPr id="7" name="Pladsholder til slidenummer 6">
            <a:extLst>
              <a:ext uri="{FF2B5EF4-FFF2-40B4-BE49-F238E27FC236}">
                <a16:creationId xmlns:a16="http://schemas.microsoft.com/office/drawing/2014/main" id="{41096AB5-0210-C30E-E658-B2397841A38D}"/>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1564153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9D32C-28DF-C93A-5504-55F05263B6B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708598F-B530-1DFC-9256-FF79A79143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EBED358-A9F2-6A3A-441B-503C8EBE7F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9BAF669-6D4B-8D9B-0006-74219CD23AE9}"/>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6" name="Pladsholder til sidefod 5">
            <a:extLst>
              <a:ext uri="{FF2B5EF4-FFF2-40B4-BE49-F238E27FC236}">
                <a16:creationId xmlns:a16="http://schemas.microsoft.com/office/drawing/2014/main" id="{A54AEC2A-EC01-D25A-14EB-849A95E2682D}"/>
              </a:ext>
            </a:extLst>
          </p:cNvPr>
          <p:cNvSpPr>
            <a:spLocks noGrp="1"/>
          </p:cNvSpPr>
          <p:nvPr>
            <p:ph type="ftr" sz="quarter" idx="11"/>
          </p:nvPr>
        </p:nvSpPr>
        <p:spPr/>
        <p:txBody>
          <a:bodyPr/>
          <a:lstStyle/>
          <a:p>
            <a:endParaRPr lang="en-US"/>
          </a:p>
        </p:txBody>
      </p:sp>
      <p:sp>
        <p:nvSpPr>
          <p:cNvPr id="7" name="Pladsholder til slidenummer 6">
            <a:extLst>
              <a:ext uri="{FF2B5EF4-FFF2-40B4-BE49-F238E27FC236}">
                <a16:creationId xmlns:a16="http://schemas.microsoft.com/office/drawing/2014/main" id="{C82D1C71-DD96-F556-558F-A5114651C297}"/>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317174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0E85FB-8327-29E8-5BA8-5F5F2D20A81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2F3429-98EB-73AA-F6C3-4B18EC17EE2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2C07147-3BB1-28EF-CD0F-FD83DF881145}"/>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5" name="Pladsholder til sidefod 4">
            <a:extLst>
              <a:ext uri="{FF2B5EF4-FFF2-40B4-BE49-F238E27FC236}">
                <a16:creationId xmlns:a16="http://schemas.microsoft.com/office/drawing/2014/main" id="{03015AD8-8164-277C-ECCA-A54B489E9D1F}"/>
              </a:ext>
            </a:extLst>
          </p:cNvPr>
          <p:cNvSpPr>
            <a:spLocks noGrp="1"/>
          </p:cNvSpPr>
          <p:nvPr>
            <p:ph type="ftr" sz="quarter" idx="11"/>
          </p:nvPr>
        </p:nvSpPr>
        <p:spPr/>
        <p:txBody>
          <a:bodyPr/>
          <a:lstStyle/>
          <a:p>
            <a:endParaRPr lang="en-US"/>
          </a:p>
        </p:txBody>
      </p:sp>
      <p:sp>
        <p:nvSpPr>
          <p:cNvPr id="6" name="Pladsholder til slidenummer 5">
            <a:extLst>
              <a:ext uri="{FF2B5EF4-FFF2-40B4-BE49-F238E27FC236}">
                <a16:creationId xmlns:a16="http://schemas.microsoft.com/office/drawing/2014/main" id="{CCD3DB9E-2294-73E5-4479-EF8313771A46}"/>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3406249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0F6965E-7DBE-FF5A-1544-B26D017BEE9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2A161CC-F665-3850-87F4-66583C6CC34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70D4A7-370D-2C65-1F06-5CD7217EE5E2}"/>
              </a:ext>
            </a:extLst>
          </p:cNvPr>
          <p:cNvSpPr>
            <a:spLocks noGrp="1"/>
          </p:cNvSpPr>
          <p:nvPr>
            <p:ph type="dt" sz="half" idx="10"/>
          </p:nvPr>
        </p:nvSpPr>
        <p:spPr/>
        <p:txBody>
          <a:bodyPr/>
          <a:lstStyle/>
          <a:p>
            <a:fld id="{6A4B53A7-3209-46A6-9454-F38EAC8F11E7}" type="datetimeFigureOut">
              <a:rPr lang="en-US" smtClean="0"/>
              <a:pPr/>
              <a:t>11/26/2024</a:t>
            </a:fld>
            <a:endParaRPr lang="en-US" dirty="0"/>
          </a:p>
        </p:txBody>
      </p:sp>
      <p:sp>
        <p:nvSpPr>
          <p:cNvPr id="5" name="Pladsholder til sidefod 4">
            <a:extLst>
              <a:ext uri="{FF2B5EF4-FFF2-40B4-BE49-F238E27FC236}">
                <a16:creationId xmlns:a16="http://schemas.microsoft.com/office/drawing/2014/main" id="{C97DBBCA-7502-ECA7-5D49-1635016F38FD}"/>
              </a:ext>
            </a:extLst>
          </p:cNvPr>
          <p:cNvSpPr>
            <a:spLocks noGrp="1"/>
          </p:cNvSpPr>
          <p:nvPr>
            <p:ph type="ftr" sz="quarter" idx="11"/>
          </p:nvPr>
        </p:nvSpPr>
        <p:spPr/>
        <p:txBody>
          <a:bodyPr/>
          <a:lstStyle/>
          <a:p>
            <a:endParaRPr lang="en-US"/>
          </a:p>
        </p:txBody>
      </p:sp>
      <p:sp>
        <p:nvSpPr>
          <p:cNvPr id="6" name="Pladsholder til slidenummer 5">
            <a:extLst>
              <a:ext uri="{FF2B5EF4-FFF2-40B4-BE49-F238E27FC236}">
                <a16:creationId xmlns:a16="http://schemas.microsoft.com/office/drawing/2014/main" id="{9EE4B32C-0BF1-103D-BB1C-C0CBBACDCBD3}"/>
              </a:ext>
            </a:extLst>
          </p:cNvPr>
          <p:cNvSpPr>
            <a:spLocks noGrp="1"/>
          </p:cNvSpPr>
          <p:nvPr>
            <p:ph type="sldNum" sz="quarter" idx="12"/>
          </p:nvPr>
        </p:nvSpPr>
        <p:spPr/>
        <p:txBody>
          <a:bodyPr/>
          <a:lstStyle/>
          <a:p>
            <a:fld id="{27CE633F-9882-4A5C-83A2-1109D0C73261}" type="slidenum">
              <a:rPr lang="en-US" smtClean="0"/>
              <a:pPr/>
              <a:t>‹nr.›</a:t>
            </a:fld>
            <a:endParaRPr lang="en-US"/>
          </a:p>
        </p:txBody>
      </p:sp>
    </p:spTree>
    <p:extLst>
      <p:ext uri="{BB962C8B-B14F-4D97-AF65-F5344CB8AC3E}">
        <p14:creationId xmlns:p14="http://schemas.microsoft.com/office/powerpoint/2010/main" val="2884735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BB689AF-7AB1-F341-3D10-529ABAD90CFA}"/>
              </a:ext>
            </a:extLst>
          </p:cNvPr>
          <p:cNvSpPr>
            <a:spLocks noGrp="1"/>
          </p:cNvSpPr>
          <p:nvPr>
            <p:ph type="dt" sz="half" idx="10"/>
          </p:nvPr>
        </p:nvSpPr>
        <p:spPr/>
        <p:txBody>
          <a:bodyPr/>
          <a:lstStyle/>
          <a:p>
            <a:fld id="{33E4BD31-A975-4331-8D19-E016F53C1C67}" type="datetimeFigureOut">
              <a:rPr lang="da-DK" smtClean="0"/>
              <a:t>26-11-2024</a:t>
            </a:fld>
            <a:endParaRPr lang="da-DK"/>
          </a:p>
        </p:txBody>
      </p:sp>
      <p:sp>
        <p:nvSpPr>
          <p:cNvPr id="3" name="Pladsholder til sidefod 2">
            <a:extLst>
              <a:ext uri="{FF2B5EF4-FFF2-40B4-BE49-F238E27FC236}">
                <a16:creationId xmlns:a16="http://schemas.microsoft.com/office/drawing/2014/main" id="{D7DCE54C-4BA6-BA95-BEE5-FEA685D1A3D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10DA300-AC78-D92E-864B-A410B60D28DB}"/>
              </a:ext>
            </a:extLst>
          </p:cNvPr>
          <p:cNvSpPr>
            <a:spLocks noGrp="1"/>
          </p:cNvSpPr>
          <p:nvPr>
            <p:ph type="sldNum" sz="quarter" idx="12"/>
          </p:nvPr>
        </p:nvSpPr>
        <p:spPr/>
        <p:txBody>
          <a:bodyPr/>
          <a:lstStyle/>
          <a:p>
            <a:fld id="{30FEE48A-2821-4DF9-AFB4-8BEAAC51508B}" type="slidenum">
              <a:rPr lang="da-DK" smtClean="0"/>
              <a:t>‹nr.›</a:t>
            </a:fld>
            <a:endParaRPr lang="da-DK"/>
          </a:p>
        </p:txBody>
      </p:sp>
    </p:spTree>
    <p:extLst>
      <p:ext uri="{BB962C8B-B14F-4D97-AF65-F5344CB8AC3E}">
        <p14:creationId xmlns:p14="http://schemas.microsoft.com/office/powerpoint/2010/main" val="2563846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0B3458-0661-148C-9189-4FCA3F7FFB4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2FD37BB-BBA8-A8CC-B75C-B0EBDD1187B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FD761A7-8284-5B2E-70CE-DFDBA91A789F}"/>
              </a:ext>
            </a:extLst>
          </p:cNvPr>
          <p:cNvSpPr>
            <a:spLocks noGrp="1"/>
          </p:cNvSpPr>
          <p:nvPr>
            <p:ph type="dt" sz="half" idx="10"/>
          </p:nvPr>
        </p:nvSpPr>
        <p:spPr/>
        <p:txBody>
          <a:bodyPr/>
          <a:lstStyle/>
          <a:p>
            <a:fld id="{33E4BD31-A975-4331-8D19-E016F53C1C67}" type="datetimeFigureOut">
              <a:rPr lang="da-DK" smtClean="0"/>
              <a:t>26-11-2024</a:t>
            </a:fld>
            <a:endParaRPr lang="da-DK"/>
          </a:p>
        </p:txBody>
      </p:sp>
      <p:sp>
        <p:nvSpPr>
          <p:cNvPr id="5" name="Pladsholder til sidefod 4">
            <a:extLst>
              <a:ext uri="{FF2B5EF4-FFF2-40B4-BE49-F238E27FC236}">
                <a16:creationId xmlns:a16="http://schemas.microsoft.com/office/drawing/2014/main" id="{51F61D6D-134B-4EFC-99FF-CA8711543E2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99B2625-80BA-CB70-D087-B75DB3C19D43}"/>
              </a:ext>
            </a:extLst>
          </p:cNvPr>
          <p:cNvSpPr>
            <a:spLocks noGrp="1"/>
          </p:cNvSpPr>
          <p:nvPr>
            <p:ph type="sldNum" sz="quarter" idx="12"/>
          </p:nvPr>
        </p:nvSpPr>
        <p:spPr/>
        <p:txBody>
          <a:bodyPr/>
          <a:lstStyle/>
          <a:p>
            <a:fld id="{30FEE48A-2821-4DF9-AFB4-8BEAAC51508B}" type="slidenum">
              <a:rPr lang="da-DK" smtClean="0"/>
              <a:t>‹nr.›</a:t>
            </a:fld>
            <a:endParaRPr lang="da-DK"/>
          </a:p>
        </p:txBody>
      </p:sp>
    </p:spTree>
    <p:extLst>
      <p:ext uri="{BB962C8B-B14F-4D97-AF65-F5344CB8AC3E}">
        <p14:creationId xmlns:p14="http://schemas.microsoft.com/office/powerpoint/2010/main" val="411074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D0F615D-56DD-AAE1-65A5-9C2CE95BAB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3A1D9EC-5420-F8FD-B780-83E006CEC3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3AC7BD4-7F32-5F88-81BF-FED3A1CA85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4B53A7-3209-46A6-9454-F38EAC8F11E7}" type="datetimeFigureOut">
              <a:rPr lang="en-US" smtClean="0"/>
              <a:pPr/>
              <a:t>11/26/2024</a:t>
            </a:fld>
            <a:endParaRPr lang="en-US" dirty="0"/>
          </a:p>
        </p:txBody>
      </p:sp>
      <p:sp>
        <p:nvSpPr>
          <p:cNvPr id="5" name="Pladsholder til sidefod 4">
            <a:extLst>
              <a:ext uri="{FF2B5EF4-FFF2-40B4-BE49-F238E27FC236}">
                <a16:creationId xmlns:a16="http://schemas.microsoft.com/office/drawing/2014/main" id="{440EF5D6-2313-FD10-37F1-7E0C83A29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dsholder til slidenummer 5">
            <a:extLst>
              <a:ext uri="{FF2B5EF4-FFF2-40B4-BE49-F238E27FC236}">
                <a16:creationId xmlns:a16="http://schemas.microsoft.com/office/drawing/2014/main" id="{F26B25BD-880E-5FE6-1475-DB90D1DE4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CE633F-9882-4A5C-83A2-1109D0C73261}" type="slidenum">
              <a:rPr lang="en-US" smtClean="0"/>
              <a:pPr/>
              <a:t>‹nr.›</a:t>
            </a:fld>
            <a:endParaRPr lang="en-US"/>
          </a:p>
        </p:txBody>
      </p:sp>
    </p:spTree>
    <p:extLst>
      <p:ext uri="{BB962C8B-B14F-4D97-AF65-F5344CB8AC3E}">
        <p14:creationId xmlns:p14="http://schemas.microsoft.com/office/powerpoint/2010/main" val="230117938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C1E7798-DEF4-EDA4-6733-1D7231939B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87931D3-14EC-C94E-009D-615DACE3E8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54FB074-4409-8C6F-C45A-3B2CAA766D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E4BD31-A975-4331-8D19-E016F53C1C67}" type="datetimeFigureOut">
              <a:rPr lang="da-DK" smtClean="0"/>
              <a:t>26-11-2024</a:t>
            </a:fld>
            <a:endParaRPr lang="da-DK"/>
          </a:p>
        </p:txBody>
      </p:sp>
      <p:sp>
        <p:nvSpPr>
          <p:cNvPr id="5" name="Pladsholder til sidefod 4">
            <a:extLst>
              <a:ext uri="{FF2B5EF4-FFF2-40B4-BE49-F238E27FC236}">
                <a16:creationId xmlns:a16="http://schemas.microsoft.com/office/drawing/2014/main" id="{DCCF5AA4-E313-723C-3A12-CF80AC3136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22790616-08FC-026C-5DDE-6AEC74BCD2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FEE48A-2821-4DF9-AFB4-8BEAAC51508B}" type="slidenum">
              <a:rPr lang="da-DK" smtClean="0"/>
              <a:t>‹nr.›</a:t>
            </a:fld>
            <a:endParaRPr lang="da-DK"/>
          </a:p>
        </p:txBody>
      </p:sp>
    </p:spTree>
    <p:extLst>
      <p:ext uri="{BB962C8B-B14F-4D97-AF65-F5344CB8AC3E}">
        <p14:creationId xmlns:p14="http://schemas.microsoft.com/office/powerpoint/2010/main" val="702439102"/>
      </p:ext>
    </p:extLst>
  </p:cSld>
  <p:clrMap bg1="lt1" tx1="dk1" bg2="lt2" tx2="dk2" accent1="accent1" accent2="accent2" accent3="accent3" accent4="accent4" accent5="accent5" accent6="accent6" hlink="hlink" folHlink="folHlink"/>
  <p:sldLayoutIdLst>
    <p:sldLayoutId id="2147483655"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CEBE8-5EF1-B93C-158B-252B85A8EFF4}"/>
              </a:ext>
            </a:extLst>
          </p:cNvPr>
          <p:cNvSpPr>
            <a:spLocks noGrp="1"/>
          </p:cNvSpPr>
          <p:nvPr>
            <p:ph type="title"/>
          </p:nvPr>
        </p:nvSpPr>
        <p:spPr>
          <a:xfrm>
            <a:off x="838200" y="270934"/>
            <a:ext cx="10515600" cy="5545666"/>
          </a:xfrm>
        </p:spPr>
        <p:txBody>
          <a:bodyPr>
            <a:normAutofit/>
          </a:bodyPr>
          <a:lstStyle/>
          <a:p>
            <a:pPr algn="ctr"/>
            <a:r>
              <a:rPr lang="da-DK" sz="6000" dirty="0"/>
              <a:t>Nervecellers opbygning </a:t>
            </a:r>
            <a:br>
              <a:rPr lang="da-DK" sz="6000" dirty="0"/>
            </a:br>
            <a:br>
              <a:rPr lang="da-DK" sz="6000" dirty="0"/>
            </a:br>
            <a:endParaRPr lang="da-DK" sz="6000" dirty="0"/>
          </a:p>
        </p:txBody>
      </p:sp>
    </p:spTree>
    <p:extLst>
      <p:ext uri="{BB962C8B-B14F-4D97-AF65-F5344CB8AC3E}">
        <p14:creationId xmlns:p14="http://schemas.microsoft.com/office/powerpoint/2010/main" val="394529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D07770-FE5D-9060-335F-B441BC411CC1}"/>
              </a:ext>
            </a:extLst>
          </p:cNvPr>
          <p:cNvSpPr>
            <a:spLocks noGrp="1"/>
          </p:cNvSpPr>
          <p:nvPr>
            <p:ph type="title"/>
          </p:nvPr>
        </p:nvSpPr>
        <p:spPr>
          <a:xfrm>
            <a:off x="838200" y="1336390"/>
            <a:ext cx="6155988" cy="1182927"/>
          </a:xfrm>
        </p:spPr>
        <p:txBody>
          <a:bodyPr anchor="b">
            <a:normAutofit/>
          </a:bodyPr>
          <a:lstStyle/>
          <a:p>
            <a:r>
              <a:rPr lang="da-DK" sz="5400"/>
              <a:t>Neuroner </a:t>
            </a:r>
          </a:p>
        </p:txBody>
      </p:sp>
      <p:sp>
        <p:nvSpPr>
          <p:cNvPr id="3" name="Pladsholder til indhold 2">
            <a:extLst>
              <a:ext uri="{FF2B5EF4-FFF2-40B4-BE49-F238E27FC236}">
                <a16:creationId xmlns:a16="http://schemas.microsoft.com/office/drawing/2014/main" id="{E990E9BF-4CF1-9A83-F7E9-A4F3ADF978E1}"/>
              </a:ext>
            </a:extLst>
          </p:cNvPr>
          <p:cNvSpPr>
            <a:spLocks noGrp="1"/>
          </p:cNvSpPr>
          <p:nvPr>
            <p:ph idx="1"/>
          </p:nvPr>
        </p:nvSpPr>
        <p:spPr>
          <a:xfrm>
            <a:off x="803776" y="2829330"/>
            <a:ext cx="6190412" cy="3344459"/>
          </a:xfrm>
        </p:spPr>
        <p:txBody>
          <a:bodyPr anchor="t">
            <a:normAutofit fontScale="92500"/>
          </a:bodyPr>
          <a:lstStyle/>
          <a:p>
            <a:r>
              <a:rPr lang="da-DK" sz="1800" dirty="0"/>
              <a:t>Består af flere forskellige elementer, som hver har en bestemt funktion: </a:t>
            </a:r>
          </a:p>
          <a:p>
            <a:pPr lvl="1"/>
            <a:r>
              <a:rPr lang="da-DK" sz="1800" u="sng" dirty="0">
                <a:highlight>
                  <a:srgbClr val="FFFF00"/>
                </a:highlight>
              </a:rPr>
              <a:t>Dendritter</a:t>
            </a:r>
            <a:r>
              <a:rPr lang="da-DK" sz="1800" dirty="0"/>
              <a:t> – udløber fra </a:t>
            </a:r>
            <a:r>
              <a:rPr lang="da-DK" sz="1800" dirty="0" err="1"/>
              <a:t>soma</a:t>
            </a:r>
            <a:r>
              <a:rPr lang="da-DK" sz="1800" dirty="0"/>
              <a:t> og opfanger nerveimpulser. </a:t>
            </a:r>
          </a:p>
          <a:p>
            <a:pPr lvl="1"/>
            <a:r>
              <a:rPr lang="da-DK" sz="1800" dirty="0"/>
              <a:t>En cellekrop kaldet </a:t>
            </a:r>
            <a:r>
              <a:rPr lang="da-DK" sz="1800" u="sng" dirty="0" err="1">
                <a:highlight>
                  <a:srgbClr val="FFFF00"/>
                </a:highlight>
              </a:rPr>
              <a:t>soma</a:t>
            </a:r>
            <a:r>
              <a:rPr lang="da-DK" sz="1800" u="sng" dirty="0">
                <a:highlight>
                  <a:srgbClr val="FFFF00"/>
                </a:highlight>
              </a:rPr>
              <a:t> </a:t>
            </a:r>
            <a:r>
              <a:rPr lang="da-DK" sz="1800" dirty="0"/>
              <a:t>– indeholder cellekernen mm. Og kan opfange nerveimpulser. </a:t>
            </a:r>
          </a:p>
          <a:p>
            <a:pPr lvl="1"/>
            <a:r>
              <a:rPr lang="da-DK" sz="1800" u="sng" dirty="0" err="1">
                <a:highlight>
                  <a:srgbClr val="FFFF00"/>
                </a:highlight>
              </a:rPr>
              <a:t>Akson</a:t>
            </a:r>
            <a:r>
              <a:rPr lang="da-DK" sz="1800" u="sng" dirty="0">
                <a:highlight>
                  <a:srgbClr val="FFFF00"/>
                </a:highlight>
              </a:rPr>
              <a:t> </a:t>
            </a:r>
            <a:r>
              <a:rPr lang="da-DK" sz="1800" dirty="0"/>
              <a:t>– den del der forbinder </a:t>
            </a:r>
            <a:r>
              <a:rPr lang="da-DK" sz="1800" dirty="0" err="1"/>
              <a:t>soma</a:t>
            </a:r>
            <a:r>
              <a:rPr lang="da-DK" sz="1800" dirty="0"/>
              <a:t> med </a:t>
            </a:r>
            <a:r>
              <a:rPr lang="da-DK" sz="1800" dirty="0" err="1"/>
              <a:t>endeknopper</a:t>
            </a:r>
            <a:r>
              <a:rPr lang="da-DK" sz="1800" dirty="0"/>
              <a:t>. </a:t>
            </a:r>
          </a:p>
          <a:p>
            <a:pPr lvl="1"/>
            <a:r>
              <a:rPr lang="da-DK" sz="1800" u="sng" dirty="0" err="1">
                <a:highlight>
                  <a:srgbClr val="FFFF00"/>
                </a:highlight>
              </a:rPr>
              <a:t>Myelinskeder</a:t>
            </a:r>
            <a:r>
              <a:rPr lang="da-DK" sz="1800" dirty="0"/>
              <a:t> – omslutter </a:t>
            </a:r>
            <a:r>
              <a:rPr lang="da-DK" sz="1800" dirty="0" err="1"/>
              <a:t>aksonet</a:t>
            </a:r>
            <a:r>
              <a:rPr lang="da-DK" sz="1800" dirty="0"/>
              <a:t> og isolerer det. </a:t>
            </a:r>
          </a:p>
          <a:p>
            <a:pPr lvl="1"/>
            <a:r>
              <a:rPr lang="da-DK" sz="1800" u="sng" dirty="0" err="1">
                <a:highlight>
                  <a:srgbClr val="FFFF00"/>
                </a:highlight>
              </a:rPr>
              <a:t>Endeknopper</a:t>
            </a:r>
            <a:r>
              <a:rPr lang="da-DK" sz="1800" dirty="0"/>
              <a:t> – der hvor et andet neuron kobles på (kaldes synapsen)</a:t>
            </a:r>
          </a:p>
          <a:p>
            <a:r>
              <a:rPr lang="da-DK" sz="1800" dirty="0"/>
              <a:t>Neuroner kan se meget forskellige ud, men deres grundopbygning er den samme. </a:t>
            </a:r>
          </a:p>
        </p:txBody>
      </p:sp>
      <p:pic>
        <p:nvPicPr>
          <p:cNvPr id="5" name="Billede 4">
            <a:extLst>
              <a:ext uri="{FF2B5EF4-FFF2-40B4-BE49-F238E27FC236}">
                <a16:creationId xmlns:a16="http://schemas.microsoft.com/office/drawing/2014/main" id="{0F4A6DD5-B87D-6069-8C0A-32933B9E71ED}"/>
              </a:ext>
            </a:extLst>
          </p:cNvPr>
          <p:cNvPicPr>
            <a:picLocks noChangeAspect="1"/>
          </p:cNvPicPr>
          <p:nvPr/>
        </p:nvPicPr>
        <p:blipFill>
          <a:blip r:embed="rId2"/>
          <a:stretch>
            <a:fillRect/>
          </a:stretch>
        </p:blipFill>
        <p:spPr>
          <a:xfrm>
            <a:off x="7177128" y="2519317"/>
            <a:ext cx="4831932" cy="2645481"/>
          </a:xfrm>
          <a:prstGeom prst="rect">
            <a:avLst/>
          </a:prstGeom>
        </p:spPr>
      </p:pic>
    </p:spTree>
    <p:extLst>
      <p:ext uri="{BB962C8B-B14F-4D97-AF65-F5344CB8AC3E}">
        <p14:creationId xmlns:p14="http://schemas.microsoft.com/office/powerpoint/2010/main" val="4110037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C068F1-3CF9-8A9F-A653-9CA631C0D246}"/>
              </a:ext>
            </a:extLst>
          </p:cNvPr>
          <p:cNvSpPr>
            <a:spLocks noGrp="1"/>
          </p:cNvSpPr>
          <p:nvPr>
            <p:ph type="title"/>
          </p:nvPr>
        </p:nvSpPr>
        <p:spPr>
          <a:xfrm>
            <a:off x="646103" y="381935"/>
            <a:ext cx="5908006" cy="2344840"/>
          </a:xfrm>
        </p:spPr>
        <p:txBody>
          <a:bodyPr anchor="b">
            <a:normAutofit/>
          </a:bodyPr>
          <a:lstStyle/>
          <a:p>
            <a:r>
              <a:rPr lang="da-DK" sz="4200"/>
              <a:t>Synapsen - membrantransportproces</a:t>
            </a:r>
          </a:p>
        </p:txBody>
      </p:sp>
      <p:sp>
        <p:nvSpPr>
          <p:cNvPr id="3" name="Pladsholder til indhold 2">
            <a:extLst>
              <a:ext uri="{FF2B5EF4-FFF2-40B4-BE49-F238E27FC236}">
                <a16:creationId xmlns:a16="http://schemas.microsoft.com/office/drawing/2014/main" id="{B98BF794-318A-514A-5AB8-EF4C73919E42}"/>
              </a:ext>
            </a:extLst>
          </p:cNvPr>
          <p:cNvSpPr>
            <a:spLocks noGrp="1"/>
          </p:cNvSpPr>
          <p:nvPr>
            <p:ph idx="1"/>
          </p:nvPr>
        </p:nvSpPr>
        <p:spPr>
          <a:xfrm>
            <a:off x="646103" y="3096039"/>
            <a:ext cx="5908007" cy="2888627"/>
          </a:xfrm>
        </p:spPr>
        <p:txBody>
          <a:bodyPr anchor="t">
            <a:normAutofit fontScale="92500" lnSpcReduction="20000"/>
          </a:bodyPr>
          <a:lstStyle/>
          <a:p>
            <a:r>
              <a:rPr lang="da-DK" sz="1800" dirty="0"/>
              <a:t>Det område, hvor to nerveceller møder hinanden og overfører nerveimpulser til hinanden kaldes for </a:t>
            </a:r>
            <a:r>
              <a:rPr lang="da-DK" sz="1800" u="sng" dirty="0">
                <a:highlight>
                  <a:srgbClr val="FFFF00"/>
                </a:highlight>
              </a:rPr>
              <a:t>synapsen.</a:t>
            </a:r>
          </a:p>
          <a:p>
            <a:r>
              <a:rPr lang="da-DK" sz="1800" dirty="0"/>
              <a:t>Det er en kløft mellem to nerveceller, og den består af 2 dele: </a:t>
            </a:r>
          </a:p>
          <a:p>
            <a:pPr lvl="1"/>
            <a:r>
              <a:rPr lang="da-DK" sz="1800" dirty="0"/>
              <a:t>1. Den </a:t>
            </a:r>
            <a:r>
              <a:rPr lang="da-DK" sz="1800" u="sng" dirty="0" err="1">
                <a:highlight>
                  <a:srgbClr val="FFFF00"/>
                </a:highlight>
              </a:rPr>
              <a:t>præsynaptiske</a:t>
            </a:r>
            <a:r>
              <a:rPr lang="da-DK" sz="1800" u="sng" dirty="0">
                <a:highlight>
                  <a:srgbClr val="FFFF00"/>
                </a:highlight>
              </a:rPr>
              <a:t> del </a:t>
            </a:r>
            <a:r>
              <a:rPr lang="da-DK" sz="1800" dirty="0"/>
              <a:t>(afsenderen). </a:t>
            </a:r>
          </a:p>
          <a:p>
            <a:pPr lvl="2"/>
            <a:r>
              <a:rPr lang="da-DK" sz="1600" dirty="0"/>
              <a:t>Her kommer nerveimpulsen fra via transmitterstoffer. </a:t>
            </a:r>
          </a:p>
          <a:p>
            <a:pPr lvl="2"/>
            <a:r>
              <a:rPr lang="da-DK" sz="1600" dirty="0"/>
              <a:t>Transmitterstofferne udsendes til synapsekløften. </a:t>
            </a:r>
          </a:p>
          <a:p>
            <a:pPr lvl="1"/>
            <a:r>
              <a:rPr lang="da-DK" sz="1800" dirty="0"/>
              <a:t>2. Den </a:t>
            </a:r>
            <a:r>
              <a:rPr lang="da-DK" sz="1800" u="sng" dirty="0" err="1">
                <a:highlight>
                  <a:srgbClr val="FFFF00"/>
                </a:highlight>
              </a:rPr>
              <a:t>postsynaptiske</a:t>
            </a:r>
            <a:r>
              <a:rPr lang="da-DK" sz="1800" u="sng" dirty="0">
                <a:highlight>
                  <a:srgbClr val="FFFF00"/>
                </a:highlight>
              </a:rPr>
              <a:t> del </a:t>
            </a:r>
            <a:r>
              <a:rPr lang="da-DK" sz="1800" dirty="0"/>
              <a:t>(modtageren). </a:t>
            </a:r>
          </a:p>
          <a:p>
            <a:pPr lvl="2"/>
            <a:r>
              <a:rPr lang="da-DK" sz="1600" dirty="0"/>
              <a:t>Modtager transmitterstofferne fra synapsekløften, hvor de finder de korrekte receptorer. </a:t>
            </a:r>
          </a:p>
          <a:p>
            <a:r>
              <a:rPr lang="da-DK" sz="2400" dirty="0"/>
              <a:t>Det der foregår er derfor </a:t>
            </a:r>
            <a:r>
              <a:rPr lang="da-DK" sz="2400" dirty="0" err="1"/>
              <a:t>exocytose</a:t>
            </a:r>
            <a:r>
              <a:rPr lang="da-DK" sz="2400" dirty="0"/>
              <a:t>. </a:t>
            </a:r>
          </a:p>
        </p:txBody>
      </p:sp>
      <p:pic>
        <p:nvPicPr>
          <p:cNvPr id="5" name="Billede 4">
            <a:extLst>
              <a:ext uri="{FF2B5EF4-FFF2-40B4-BE49-F238E27FC236}">
                <a16:creationId xmlns:a16="http://schemas.microsoft.com/office/drawing/2014/main" id="{5E7BA0A0-B57D-2519-1FD0-1E47D8577008}"/>
              </a:ext>
            </a:extLst>
          </p:cNvPr>
          <p:cNvPicPr>
            <a:picLocks noChangeAspect="1"/>
          </p:cNvPicPr>
          <p:nvPr/>
        </p:nvPicPr>
        <p:blipFill>
          <a:blip r:embed="rId2"/>
          <a:stretch>
            <a:fillRect/>
          </a:stretch>
        </p:blipFill>
        <p:spPr>
          <a:xfrm>
            <a:off x="6545826" y="873334"/>
            <a:ext cx="5107694" cy="5597472"/>
          </a:xfrm>
          <a:prstGeom prst="rect">
            <a:avLst/>
          </a:prstGeom>
        </p:spPr>
      </p:pic>
    </p:spTree>
    <p:extLst>
      <p:ext uri="{BB962C8B-B14F-4D97-AF65-F5344CB8AC3E}">
        <p14:creationId xmlns:p14="http://schemas.microsoft.com/office/powerpoint/2010/main" val="221039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9DFA20-B3A6-FF94-17C4-7FA9B48D2110}"/>
              </a:ext>
            </a:extLst>
          </p:cNvPr>
          <p:cNvSpPr>
            <a:spLocks noGrp="1"/>
          </p:cNvSpPr>
          <p:nvPr>
            <p:ph type="title"/>
          </p:nvPr>
        </p:nvSpPr>
        <p:spPr/>
        <p:txBody>
          <a:bodyPr/>
          <a:lstStyle/>
          <a:p>
            <a:r>
              <a:rPr lang="da-DK" dirty="0"/>
              <a:t>Øvelse: Tegn en synapse og en neuron </a:t>
            </a:r>
          </a:p>
        </p:txBody>
      </p:sp>
      <p:sp>
        <p:nvSpPr>
          <p:cNvPr id="3" name="Pladsholder til indhold 2">
            <a:extLst>
              <a:ext uri="{FF2B5EF4-FFF2-40B4-BE49-F238E27FC236}">
                <a16:creationId xmlns:a16="http://schemas.microsoft.com/office/drawing/2014/main" id="{B1676A3C-2F13-14E4-4249-27D6052C6B68}"/>
              </a:ext>
            </a:extLst>
          </p:cNvPr>
          <p:cNvSpPr>
            <a:spLocks noGrp="1"/>
          </p:cNvSpPr>
          <p:nvPr>
            <p:ph idx="1"/>
          </p:nvPr>
        </p:nvSpPr>
        <p:spPr/>
        <p:txBody>
          <a:bodyPr>
            <a:normAutofit/>
          </a:bodyPr>
          <a:lstStyle/>
          <a:p>
            <a:r>
              <a:rPr lang="da-DK" dirty="0"/>
              <a:t>I skal nu gå sammen 2-2 (eller måske lidt flere), og så skal I tegne henholdsvis en neuron og en synapse. </a:t>
            </a:r>
          </a:p>
          <a:p>
            <a:r>
              <a:rPr lang="da-DK" dirty="0"/>
              <a:t>I skal prøve uden hjælp fra bog eller power point, at tegne de to dele (altså en neuron og en synapse). </a:t>
            </a:r>
          </a:p>
          <a:p>
            <a:r>
              <a:rPr lang="da-DK" dirty="0"/>
              <a:t>I skal prøve at få så mange fagbegreber med som muligt. </a:t>
            </a:r>
          </a:p>
          <a:p>
            <a:r>
              <a:rPr lang="da-DK" dirty="0"/>
              <a:t>Når I er færdige, så skal I tjekke jeres tegninger med bogen og indsætte de korrekte fagbegreber – har I fået dem korrekt? </a:t>
            </a:r>
          </a:p>
          <a:p>
            <a:r>
              <a:rPr lang="da-DK" dirty="0"/>
              <a:t>Vi samler op på figurerne, hvis I har fundet dem svære. </a:t>
            </a:r>
          </a:p>
        </p:txBody>
      </p:sp>
    </p:spTree>
    <p:extLst>
      <p:ext uri="{BB962C8B-B14F-4D97-AF65-F5344CB8AC3E}">
        <p14:creationId xmlns:p14="http://schemas.microsoft.com/office/powerpoint/2010/main" val="2954551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D9EE2-1FB1-DF44-4B92-F4FE1F004642}"/>
              </a:ext>
            </a:extLst>
          </p:cNvPr>
          <p:cNvSpPr>
            <a:spLocks noGrp="1"/>
          </p:cNvSpPr>
          <p:nvPr>
            <p:ph type="title"/>
          </p:nvPr>
        </p:nvSpPr>
        <p:spPr/>
        <p:txBody>
          <a:bodyPr/>
          <a:lstStyle/>
          <a:p>
            <a:r>
              <a:rPr lang="da-DK" dirty="0" err="1"/>
              <a:t>Gliaceller</a:t>
            </a:r>
            <a:endParaRPr lang="da-DK" dirty="0"/>
          </a:p>
        </p:txBody>
      </p:sp>
      <p:sp>
        <p:nvSpPr>
          <p:cNvPr id="3" name="Pladsholder til indhold 2">
            <a:extLst>
              <a:ext uri="{FF2B5EF4-FFF2-40B4-BE49-F238E27FC236}">
                <a16:creationId xmlns:a16="http://schemas.microsoft.com/office/drawing/2014/main" id="{BD0E318A-CD21-D540-DFCF-4B59A8DAA1B8}"/>
              </a:ext>
            </a:extLst>
          </p:cNvPr>
          <p:cNvSpPr>
            <a:spLocks noGrp="1"/>
          </p:cNvSpPr>
          <p:nvPr>
            <p:ph idx="1"/>
          </p:nvPr>
        </p:nvSpPr>
        <p:spPr/>
        <p:txBody>
          <a:bodyPr>
            <a:normAutofit fontScale="92500" lnSpcReduction="20000"/>
          </a:bodyPr>
          <a:lstStyle/>
          <a:p>
            <a:r>
              <a:rPr lang="da-DK" dirty="0"/>
              <a:t>En </a:t>
            </a:r>
            <a:r>
              <a:rPr lang="da-DK" dirty="0" err="1"/>
              <a:t>gliacelles</a:t>
            </a:r>
            <a:r>
              <a:rPr lang="da-DK" dirty="0"/>
              <a:t> funktion er afhængig af, hvor de findes henne i nervesystemet. </a:t>
            </a:r>
          </a:p>
          <a:p>
            <a:r>
              <a:rPr lang="da-DK" dirty="0"/>
              <a:t>Hvirveldyr har en stor mængde </a:t>
            </a:r>
            <a:r>
              <a:rPr lang="da-DK" dirty="0" err="1"/>
              <a:t>myeliniserede</a:t>
            </a:r>
            <a:r>
              <a:rPr lang="da-DK" dirty="0"/>
              <a:t> neuroner, og det har hvirvelløse dyr ikke (de har stort set ingen). </a:t>
            </a:r>
          </a:p>
          <a:p>
            <a:pPr marL="514350" indent="-514350">
              <a:buAutoNum type="arabicPeriod"/>
            </a:pPr>
            <a:r>
              <a:rPr lang="da-DK" u="sng" dirty="0" err="1">
                <a:highlight>
                  <a:srgbClr val="FFFF00"/>
                </a:highlight>
              </a:rPr>
              <a:t>Myelinceller</a:t>
            </a:r>
            <a:r>
              <a:rPr lang="da-DK" u="sng" dirty="0">
                <a:highlight>
                  <a:srgbClr val="FFFF00"/>
                </a:highlight>
              </a:rPr>
              <a:t>/</a:t>
            </a:r>
            <a:r>
              <a:rPr lang="da-DK" u="sng" dirty="0" err="1">
                <a:highlight>
                  <a:srgbClr val="FFFF00"/>
                </a:highlight>
              </a:rPr>
              <a:t>myelinskeder</a:t>
            </a:r>
            <a:r>
              <a:rPr lang="da-DK" u="sng" dirty="0">
                <a:highlight>
                  <a:srgbClr val="FFFF00"/>
                </a:highlight>
              </a:rPr>
              <a:t>: </a:t>
            </a:r>
            <a:r>
              <a:rPr lang="da-DK" dirty="0"/>
              <a:t>Er fedtholdige og er svøbt rundt om </a:t>
            </a:r>
            <a:r>
              <a:rPr lang="da-DK" dirty="0" err="1"/>
              <a:t>aksonet</a:t>
            </a:r>
            <a:r>
              <a:rPr lang="da-DK" dirty="0"/>
              <a:t> i en proces der kaldes for </a:t>
            </a:r>
            <a:r>
              <a:rPr lang="da-DK" dirty="0" err="1"/>
              <a:t>myelinisering</a:t>
            </a:r>
            <a:r>
              <a:rPr lang="da-DK" dirty="0"/>
              <a:t>. Når de hedder </a:t>
            </a:r>
            <a:r>
              <a:rPr lang="da-DK" dirty="0" err="1"/>
              <a:t>myelinskeder</a:t>
            </a:r>
            <a:r>
              <a:rPr lang="da-DK" dirty="0"/>
              <a:t> virker de som isolering, der øger impulshastigheden. </a:t>
            </a:r>
          </a:p>
          <a:p>
            <a:pPr marL="514350" indent="-514350">
              <a:buAutoNum type="arabicPeriod"/>
            </a:pPr>
            <a:r>
              <a:rPr lang="da-DK" u="sng" dirty="0">
                <a:highlight>
                  <a:srgbClr val="FFFF00"/>
                </a:highlight>
              </a:rPr>
              <a:t>Blod-hjernebarriereren: </a:t>
            </a:r>
            <a:r>
              <a:rPr lang="da-DK" dirty="0" err="1"/>
              <a:t>Gliaceller</a:t>
            </a:r>
            <a:r>
              <a:rPr lang="da-DK" dirty="0"/>
              <a:t> i hjernen og de fungerer som et filter, som forhindrer skadelige stoffer i at komme ind fra blod til hjernen. </a:t>
            </a:r>
          </a:p>
          <a:p>
            <a:pPr marL="514350" indent="-514350">
              <a:buAutoNum type="arabicPeriod"/>
            </a:pPr>
            <a:r>
              <a:rPr lang="da-DK" u="sng" dirty="0" err="1">
                <a:highlight>
                  <a:srgbClr val="FFFF00"/>
                </a:highlight>
              </a:rPr>
              <a:t>Mikrogliaceller</a:t>
            </a:r>
            <a:r>
              <a:rPr lang="da-DK" u="sng" dirty="0">
                <a:highlight>
                  <a:srgbClr val="FFFF00"/>
                </a:highlight>
              </a:rPr>
              <a:t>: </a:t>
            </a:r>
            <a:r>
              <a:rPr lang="da-DK" dirty="0"/>
              <a:t>Findes i immunforsvaret og de fjerner defekte celler og fremmede stoffer. </a:t>
            </a:r>
          </a:p>
          <a:p>
            <a:pPr marL="514350" indent="-514350">
              <a:buAutoNum type="arabicPeriod"/>
            </a:pPr>
            <a:endParaRPr lang="da-DK" dirty="0"/>
          </a:p>
          <a:p>
            <a:pPr marL="514350" indent="-514350">
              <a:buAutoNum type="arabicPeriod"/>
            </a:pPr>
            <a:endParaRPr lang="da-DK" dirty="0"/>
          </a:p>
        </p:txBody>
      </p:sp>
    </p:spTree>
    <p:extLst>
      <p:ext uri="{BB962C8B-B14F-4D97-AF65-F5344CB8AC3E}">
        <p14:creationId xmlns:p14="http://schemas.microsoft.com/office/powerpoint/2010/main" val="445196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4C7CC95F-032D-285E-EB1E-042435774A5A}"/>
              </a:ext>
            </a:extLst>
          </p:cNvPr>
          <p:cNvPicPr>
            <a:picLocks noChangeAspect="1"/>
          </p:cNvPicPr>
          <p:nvPr/>
        </p:nvPicPr>
        <p:blipFill>
          <a:blip r:embed="rId2"/>
          <a:stretch>
            <a:fillRect/>
          </a:stretch>
        </p:blipFill>
        <p:spPr>
          <a:xfrm>
            <a:off x="2184400" y="722199"/>
            <a:ext cx="6992937" cy="5803484"/>
          </a:xfrm>
          <a:prstGeom prst="rect">
            <a:avLst/>
          </a:prstGeom>
        </p:spPr>
      </p:pic>
    </p:spTree>
    <p:extLst>
      <p:ext uri="{BB962C8B-B14F-4D97-AF65-F5344CB8AC3E}">
        <p14:creationId xmlns:p14="http://schemas.microsoft.com/office/powerpoint/2010/main" val="1400040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306B48-FB94-0D82-530B-A4F7DF0AE1D1}"/>
              </a:ext>
            </a:extLst>
          </p:cNvPr>
          <p:cNvSpPr>
            <a:spLocks noGrp="1"/>
          </p:cNvSpPr>
          <p:nvPr>
            <p:ph type="title"/>
          </p:nvPr>
        </p:nvSpPr>
        <p:spPr/>
        <p:txBody>
          <a:bodyPr/>
          <a:lstStyle/>
          <a:p>
            <a:r>
              <a:rPr lang="da-DK" dirty="0"/>
              <a:t>Cellemembranen – hvad består den af?</a:t>
            </a:r>
          </a:p>
        </p:txBody>
      </p:sp>
      <p:sp>
        <p:nvSpPr>
          <p:cNvPr id="3" name="Pladsholder til indhold 2">
            <a:extLst>
              <a:ext uri="{FF2B5EF4-FFF2-40B4-BE49-F238E27FC236}">
                <a16:creationId xmlns:a16="http://schemas.microsoft.com/office/drawing/2014/main" id="{FDF87D88-5E9E-391C-C596-FB6539B5BFFF}"/>
              </a:ext>
            </a:extLst>
          </p:cNvPr>
          <p:cNvSpPr>
            <a:spLocks noGrp="1"/>
          </p:cNvSpPr>
          <p:nvPr>
            <p:ph idx="1"/>
          </p:nvPr>
        </p:nvSpPr>
        <p:spPr/>
        <p:txBody>
          <a:bodyPr/>
          <a:lstStyle/>
          <a:p>
            <a:r>
              <a:rPr lang="da-DK" dirty="0"/>
              <a:t>Cellemembranen er stort set ens hos alle organismer. </a:t>
            </a:r>
          </a:p>
          <a:p>
            <a:r>
              <a:rPr lang="da-DK" dirty="0"/>
              <a:t>Opbygningen af den generelle cellemembran er som følgende: </a:t>
            </a:r>
          </a:p>
          <a:p>
            <a:pPr lvl="1"/>
            <a:r>
              <a:rPr lang="da-DK" dirty="0"/>
              <a:t>Et dobbeltlag af fosfolipider og to hydrofobe (vandhadende) fedtsyrer og en hydrofil (vandelskende) fosfatdel. </a:t>
            </a:r>
          </a:p>
          <a:p>
            <a:r>
              <a:rPr lang="da-DK" dirty="0"/>
              <a:t>I fosfolipidlaget sidder der desuden nogle membranproteiner, som har mange forskellige funktioner. Fx transport af stoffer gennemmembranen. </a:t>
            </a:r>
          </a:p>
          <a:p>
            <a:r>
              <a:rPr lang="da-DK" dirty="0"/>
              <a:t>Hos eukaryoter sidder der desuden kolesterolmolekyler, som stabiliserer membranen – som ellers er blød og løst sammenhængende. </a:t>
            </a:r>
          </a:p>
        </p:txBody>
      </p:sp>
    </p:spTree>
    <p:extLst>
      <p:ext uri="{BB962C8B-B14F-4D97-AF65-F5344CB8AC3E}">
        <p14:creationId xmlns:p14="http://schemas.microsoft.com/office/powerpoint/2010/main" val="3582767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FDEB7E9-C64D-7AE0-0F1F-0DAE7D7090CA}"/>
              </a:ext>
            </a:extLst>
          </p:cNvPr>
          <p:cNvPicPr>
            <a:picLocks noChangeAspect="1"/>
          </p:cNvPicPr>
          <p:nvPr/>
        </p:nvPicPr>
        <p:blipFill>
          <a:blip r:embed="rId2"/>
          <a:stretch>
            <a:fillRect/>
          </a:stretch>
        </p:blipFill>
        <p:spPr>
          <a:xfrm>
            <a:off x="914400" y="900112"/>
            <a:ext cx="10363200" cy="5057775"/>
          </a:xfrm>
          <a:prstGeom prst="rect">
            <a:avLst/>
          </a:prstGeom>
        </p:spPr>
      </p:pic>
    </p:spTree>
    <p:extLst>
      <p:ext uri="{BB962C8B-B14F-4D97-AF65-F5344CB8AC3E}">
        <p14:creationId xmlns:p14="http://schemas.microsoft.com/office/powerpoint/2010/main" val="313755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7B0619-5B57-E6C9-D129-E9F840D2AADE}"/>
              </a:ext>
            </a:extLst>
          </p:cNvPr>
          <p:cNvSpPr>
            <a:spLocks noGrp="1"/>
          </p:cNvSpPr>
          <p:nvPr>
            <p:ph type="title"/>
          </p:nvPr>
        </p:nvSpPr>
        <p:spPr/>
        <p:txBody>
          <a:bodyPr/>
          <a:lstStyle/>
          <a:p>
            <a:r>
              <a:rPr lang="da-DK" dirty="0"/>
              <a:t>Cellemembrantransportprocesser</a:t>
            </a:r>
          </a:p>
        </p:txBody>
      </p:sp>
      <mc:AlternateContent xmlns:mc="http://schemas.openxmlformats.org/markup-compatibility/2006" xmlns:a14="http://schemas.microsoft.com/office/drawing/2010/main">
        <mc:Choice Requires="a14">
          <p:sp>
            <p:nvSpPr>
              <p:cNvPr id="3" name="Pladsholder til indhold 2">
                <a:extLst>
                  <a:ext uri="{FF2B5EF4-FFF2-40B4-BE49-F238E27FC236}">
                    <a16:creationId xmlns:a16="http://schemas.microsoft.com/office/drawing/2014/main" id="{E2E0D988-960B-D841-1BCC-0C6935153E12}"/>
                  </a:ext>
                </a:extLst>
              </p:cNvPr>
              <p:cNvSpPr>
                <a:spLocks noGrp="1"/>
              </p:cNvSpPr>
              <p:nvPr>
                <p:ph idx="1"/>
              </p:nvPr>
            </p:nvSpPr>
            <p:spPr/>
            <p:txBody>
              <a:bodyPr>
                <a:normAutofit fontScale="92500" lnSpcReduction="10000"/>
              </a:bodyPr>
              <a:lstStyle/>
              <a:p>
                <a:r>
                  <a:rPr lang="da-DK" dirty="0"/>
                  <a:t>Med cellemembranens opbygning (hydrofil og hydrofob), så er membranen kun gennemtrængelig for få molekyler. </a:t>
                </a:r>
              </a:p>
              <a:p>
                <a:r>
                  <a:rPr lang="da-DK" dirty="0"/>
                  <a:t>Man kalder altså membranen for semipermeabel (halvgennemtrængelig). </a:t>
                </a:r>
              </a:p>
              <a:p>
                <a:r>
                  <a:rPr lang="da-DK" dirty="0"/>
                  <a:t>Der er 4 typer af membrantransportprocesser: </a:t>
                </a:r>
              </a:p>
              <a:p>
                <a:pPr lvl="1"/>
                <a:r>
                  <a:rPr lang="da-DK" dirty="0"/>
                  <a:t>Diffusion: Molekylernes </a:t>
                </a:r>
                <a:r>
                  <a:rPr lang="da-DK" dirty="0" err="1"/>
                  <a:t>egenbevægelse</a:t>
                </a:r>
                <a:r>
                  <a:rPr lang="da-DK" dirty="0"/>
                  <a:t> – molekylerne fordeler sig jævnt på begge sider af cellemembranen. Det er små </a:t>
                </a:r>
                <a:r>
                  <a:rPr lang="da-DK" dirty="0" err="1"/>
                  <a:t>uladede</a:t>
                </a:r>
                <a:r>
                  <a:rPr lang="da-DK" dirty="0"/>
                  <a:t> og fedtopløselige molekyler. </a:t>
                </a:r>
              </a:p>
              <a:p>
                <a:pPr lvl="1"/>
                <a:r>
                  <a:rPr lang="da-DK" dirty="0"/>
                  <a:t>Osmose: Diffusionen af vand. </a:t>
                </a:r>
              </a:p>
              <a:p>
                <a:pPr lvl="1"/>
                <a:r>
                  <a:rPr lang="da-DK" dirty="0"/>
                  <a:t>Faciliteret diffusion: Sker gennem særlige kanaler i cellemembranen. Fx glukose. </a:t>
                </a:r>
              </a:p>
              <a:p>
                <a:r>
                  <a:rPr lang="da-DK" dirty="0"/>
                  <a:t>De tre øverste er passiv transport. Der bruges ikke ATP. </a:t>
                </a:r>
              </a:p>
              <a:p>
                <a:pPr lvl="1"/>
                <a:r>
                  <a:rPr lang="da-DK" dirty="0"/>
                  <a:t>Aktiv transport: Kræver energi i form af ATP. Fx er </a:t>
                </a:r>
                <a14:m>
                  <m:oMath xmlns:m="http://schemas.openxmlformats.org/officeDocument/2006/math">
                    <m:sSup>
                      <m:sSupPr>
                        <m:ctrlPr>
                          <a:rPr lang="da-DK" i="1" smtClean="0">
                            <a:latin typeface="Cambria Math" panose="02040503050406030204" pitchFamily="18" charset="0"/>
                          </a:rPr>
                        </m:ctrlPr>
                      </m:sSupPr>
                      <m:e>
                        <m:r>
                          <a:rPr lang="da-DK" b="0" i="1" smtClean="0">
                            <a:latin typeface="Cambria Math" panose="02040503050406030204" pitchFamily="18" charset="0"/>
                          </a:rPr>
                          <m:t>𝑁𝑎</m:t>
                        </m:r>
                      </m:e>
                      <m:sup>
                        <m:r>
                          <a:rPr lang="da-DK" b="0" i="1" smtClean="0">
                            <a:latin typeface="Cambria Math" panose="02040503050406030204" pitchFamily="18" charset="0"/>
                          </a:rPr>
                          <m:t>+</m:t>
                        </m:r>
                      </m:sup>
                    </m:sSup>
                    <m:r>
                      <a:rPr lang="da-DK" b="0" i="1" smtClean="0">
                        <a:latin typeface="Cambria Math" panose="02040503050406030204" pitchFamily="18" charset="0"/>
                      </a:rPr>
                      <m:t>/</m:t>
                    </m:r>
                    <m:sSup>
                      <m:sSupPr>
                        <m:ctrlPr>
                          <a:rPr lang="da-DK" b="0" i="1" smtClean="0">
                            <a:latin typeface="Cambria Math" panose="02040503050406030204" pitchFamily="18" charset="0"/>
                          </a:rPr>
                        </m:ctrlPr>
                      </m:sSupPr>
                      <m:e>
                        <m:r>
                          <a:rPr lang="da-DK" b="0" i="1" smtClean="0">
                            <a:latin typeface="Cambria Math" panose="02040503050406030204" pitchFamily="18" charset="0"/>
                          </a:rPr>
                          <m:t>𝐾</m:t>
                        </m:r>
                      </m:e>
                      <m:sup>
                        <m:r>
                          <a:rPr lang="da-DK" b="0" i="1" smtClean="0">
                            <a:latin typeface="Cambria Math" panose="02040503050406030204" pitchFamily="18" charset="0"/>
                          </a:rPr>
                          <m:t>+</m:t>
                        </m:r>
                      </m:sup>
                    </m:sSup>
                  </m:oMath>
                </a14:m>
                <a:r>
                  <a:rPr lang="da-DK" dirty="0"/>
                  <a:t>-pumpen. </a:t>
                </a:r>
              </a:p>
            </p:txBody>
          </p:sp>
        </mc:Choice>
        <mc:Fallback xmlns="">
          <p:sp>
            <p:nvSpPr>
              <p:cNvPr id="3" name="Pladsholder til indhold 2">
                <a:extLst>
                  <a:ext uri="{FF2B5EF4-FFF2-40B4-BE49-F238E27FC236}">
                    <a16:creationId xmlns:a16="http://schemas.microsoft.com/office/drawing/2014/main" id="{E2E0D988-960B-D841-1BCC-0C6935153E12}"/>
                  </a:ext>
                </a:extLst>
              </p:cNvPr>
              <p:cNvSpPr>
                <a:spLocks noGrp="1" noRot="1" noChangeAspect="1" noMove="1" noResize="1" noEditPoints="1" noAdjustHandles="1" noChangeArrowheads="1" noChangeShapeType="1" noTextEdit="1"/>
              </p:cNvSpPr>
              <p:nvPr>
                <p:ph idx="1"/>
              </p:nvPr>
            </p:nvSpPr>
            <p:spPr>
              <a:blipFill>
                <a:blip r:embed="rId2"/>
                <a:stretch>
                  <a:fillRect l="-928" t="-2801" r="-1101" b="-560"/>
                </a:stretch>
              </a:blipFill>
            </p:spPr>
            <p:txBody>
              <a:bodyPr/>
              <a:lstStyle/>
              <a:p>
                <a:r>
                  <a:rPr lang="da-DK">
                    <a:noFill/>
                  </a:rPr>
                  <a:t> </a:t>
                </a:r>
              </a:p>
            </p:txBody>
          </p:sp>
        </mc:Fallback>
      </mc:AlternateContent>
    </p:spTree>
    <p:extLst>
      <p:ext uri="{BB962C8B-B14F-4D97-AF65-F5344CB8AC3E}">
        <p14:creationId xmlns:p14="http://schemas.microsoft.com/office/powerpoint/2010/main" val="121179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B5B29E52-511D-14C3-319C-D2831BC0045D}"/>
              </a:ext>
            </a:extLst>
          </p:cNvPr>
          <p:cNvPicPr>
            <a:picLocks noChangeAspect="1"/>
          </p:cNvPicPr>
          <p:nvPr/>
        </p:nvPicPr>
        <p:blipFill>
          <a:blip r:embed="rId2"/>
          <a:stretch>
            <a:fillRect/>
          </a:stretch>
        </p:blipFill>
        <p:spPr>
          <a:xfrm>
            <a:off x="838200" y="971550"/>
            <a:ext cx="10515600" cy="4914900"/>
          </a:xfrm>
          <a:prstGeom prst="rect">
            <a:avLst/>
          </a:prstGeom>
        </p:spPr>
      </p:pic>
    </p:spTree>
    <p:extLst>
      <p:ext uri="{BB962C8B-B14F-4D97-AF65-F5344CB8AC3E}">
        <p14:creationId xmlns:p14="http://schemas.microsoft.com/office/powerpoint/2010/main" val="429481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2829ED-C13C-E2FE-D6E1-7CCDB7E2CCFD}"/>
              </a:ext>
            </a:extLst>
          </p:cNvPr>
          <p:cNvSpPr>
            <a:spLocks noGrp="1"/>
          </p:cNvSpPr>
          <p:nvPr>
            <p:ph type="title"/>
          </p:nvPr>
        </p:nvSpPr>
        <p:spPr/>
        <p:txBody>
          <a:bodyPr/>
          <a:lstStyle/>
          <a:p>
            <a:r>
              <a:rPr lang="da-DK" dirty="0"/>
              <a:t>Hvorfor skal vi vide noget om cellemembranen?</a:t>
            </a:r>
          </a:p>
        </p:txBody>
      </p:sp>
      <p:sp>
        <p:nvSpPr>
          <p:cNvPr id="3" name="Pladsholder til indhold 2">
            <a:extLst>
              <a:ext uri="{FF2B5EF4-FFF2-40B4-BE49-F238E27FC236}">
                <a16:creationId xmlns:a16="http://schemas.microsoft.com/office/drawing/2014/main" id="{58A19834-8719-3A42-A14A-5625C083D19E}"/>
              </a:ext>
            </a:extLst>
          </p:cNvPr>
          <p:cNvSpPr>
            <a:spLocks noGrp="1"/>
          </p:cNvSpPr>
          <p:nvPr>
            <p:ph idx="1"/>
          </p:nvPr>
        </p:nvSpPr>
        <p:spPr/>
        <p:txBody>
          <a:bodyPr/>
          <a:lstStyle/>
          <a:p>
            <a:r>
              <a:rPr lang="da-DK" dirty="0"/>
              <a:t>Cellemembranen er vigtig i forbindelse med videresending af nerveimpulser/signaler fra en synapse til en anden. </a:t>
            </a:r>
          </a:p>
          <a:p>
            <a:r>
              <a:rPr lang="da-DK" dirty="0"/>
              <a:t>Når nerveimpulsen skal videre, så skal transmitterstoffer enten koble sig på kanaler/receptorer på postsynapsen eller i forbindelse med at blive udsendt fra </a:t>
            </a:r>
            <a:r>
              <a:rPr lang="da-DK" dirty="0" err="1"/>
              <a:t>vesiklerne</a:t>
            </a:r>
            <a:r>
              <a:rPr lang="da-DK" dirty="0"/>
              <a:t> </a:t>
            </a:r>
            <a:r>
              <a:rPr lang="da-DK"/>
              <a:t>i præsynapsen. </a:t>
            </a:r>
            <a:endParaRPr lang="da-DK" dirty="0"/>
          </a:p>
        </p:txBody>
      </p:sp>
    </p:spTree>
    <p:extLst>
      <p:ext uri="{BB962C8B-B14F-4D97-AF65-F5344CB8AC3E}">
        <p14:creationId xmlns:p14="http://schemas.microsoft.com/office/powerpoint/2010/main" val="2758235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559E23-0100-AE53-890E-2D9356EF2B53}"/>
              </a:ext>
            </a:extLst>
          </p:cNvPr>
          <p:cNvSpPr>
            <a:spLocks noGrp="1"/>
          </p:cNvSpPr>
          <p:nvPr>
            <p:ph type="title"/>
          </p:nvPr>
        </p:nvSpPr>
        <p:spPr/>
        <p:txBody>
          <a:bodyPr/>
          <a:lstStyle/>
          <a:p>
            <a:r>
              <a:rPr lang="da-DK" dirty="0"/>
              <a:t>Nervecellers iongennemtrængelighed</a:t>
            </a:r>
          </a:p>
        </p:txBody>
      </p:sp>
      <p:sp>
        <p:nvSpPr>
          <p:cNvPr id="3" name="Pladsholder til indhold 2">
            <a:extLst>
              <a:ext uri="{FF2B5EF4-FFF2-40B4-BE49-F238E27FC236}">
                <a16:creationId xmlns:a16="http://schemas.microsoft.com/office/drawing/2014/main" id="{90826BDD-CB6A-4EBF-BB1D-BD5A823219EA}"/>
              </a:ext>
            </a:extLst>
          </p:cNvPr>
          <p:cNvSpPr>
            <a:spLocks noGrp="1"/>
          </p:cNvSpPr>
          <p:nvPr>
            <p:ph idx="1"/>
          </p:nvPr>
        </p:nvSpPr>
        <p:spPr/>
        <p:txBody>
          <a:bodyPr>
            <a:normAutofit lnSpcReduction="10000"/>
          </a:bodyPr>
          <a:lstStyle/>
          <a:p>
            <a:r>
              <a:rPr lang="da-DK" dirty="0"/>
              <a:t>En nerveimpuls består dels af et elektrisk signal og dels et kemisk signal. </a:t>
            </a:r>
          </a:p>
          <a:p>
            <a:pPr lvl="1"/>
            <a:r>
              <a:rPr lang="da-DK" b="1" dirty="0"/>
              <a:t>Det elektriske signal: </a:t>
            </a:r>
            <a:r>
              <a:rPr lang="da-DK" dirty="0"/>
              <a:t>kan opstå fordi der er en spændingsforskel igennem </a:t>
            </a:r>
            <a:r>
              <a:rPr lang="da-DK" dirty="0" err="1"/>
              <a:t>neuronens</a:t>
            </a:r>
            <a:r>
              <a:rPr lang="da-DK" dirty="0"/>
              <a:t> membran.  Dette skyldes en forskel i ionkoncentrationen inden i og uden for neuronet. </a:t>
            </a:r>
          </a:p>
          <a:p>
            <a:pPr lvl="1"/>
            <a:r>
              <a:rPr lang="da-DK" b="1" dirty="0"/>
              <a:t>Det kemiske signal: </a:t>
            </a:r>
            <a:r>
              <a:rPr lang="da-DK" dirty="0"/>
              <a:t>Molekyler og transmitterstoffer. </a:t>
            </a:r>
          </a:p>
          <a:p>
            <a:r>
              <a:rPr lang="da-DK" dirty="0"/>
              <a:t>Alle molekyler, inklusiv ioner, har </a:t>
            </a:r>
            <a:r>
              <a:rPr lang="da-DK" dirty="0" err="1"/>
              <a:t>egenbevægelser</a:t>
            </a:r>
            <a:r>
              <a:rPr lang="da-DK" dirty="0"/>
              <a:t> og over tid betyder det, at de vil fordele sig ligeligt på hver side af den semipermeable membran, hvis denne tillader det. </a:t>
            </a:r>
          </a:p>
          <a:p>
            <a:r>
              <a:rPr lang="da-DK" dirty="0"/>
              <a:t>Det er dog meget forskelligt, hvilke ioner der kan komme nemt igennem og hvilke der ikke kan. </a:t>
            </a:r>
          </a:p>
        </p:txBody>
      </p:sp>
    </p:spTree>
    <p:extLst>
      <p:ext uri="{BB962C8B-B14F-4D97-AF65-F5344CB8AC3E}">
        <p14:creationId xmlns:p14="http://schemas.microsoft.com/office/powerpoint/2010/main" val="1290419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CBE5D4-2374-5141-BED2-07E606DFB538}"/>
              </a:ext>
            </a:extLst>
          </p:cNvPr>
          <p:cNvSpPr>
            <a:spLocks noGrp="1"/>
          </p:cNvSpPr>
          <p:nvPr>
            <p:ph type="title"/>
          </p:nvPr>
        </p:nvSpPr>
        <p:spPr/>
        <p:txBody>
          <a:bodyPr/>
          <a:lstStyle/>
          <a:p>
            <a:r>
              <a:rPr lang="da-DK" dirty="0"/>
              <a:t>Ionkanaler</a:t>
            </a:r>
          </a:p>
        </p:txBody>
      </p:sp>
      <p:sp>
        <p:nvSpPr>
          <p:cNvPr id="3" name="Pladsholder til indhold 2">
            <a:extLst>
              <a:ext uri="{FF2B5EF4-FFF2-40B4-BE49-F238E27FC236}">
                <a16:creationId xmlns:a16="http://schemas.microsoft.com/office/drawing/2014/main" id="{7A798AAC-3EBF-340D-4314-181B8B51CF39}"/>
              </a:ext>
            </a:extLst>
          </p:cNvPr>
          <p:cNvSpPr>
            <a:spLocks noGrp="1"/>
          </p:cNvSpPr>
          <p:nvPr>
            <p:ph idx="1"/>
          </p:nvPr>
        </p:nvSpPr>
        <p:spPr/>
        <p:txBody>
          <a:bodyPr>
            <a:normAutofit fontScale="92500"/>
          </a:bodyPr>
          <a:lstStyle/>
          <a:p>
            <a:r>
              <a:rPr lang="da-DK" u="sng" dirty="0">
                <a:highlight>
                  <a:srgbClr val="FFFF00"/>
                </a:highlight>
              </a:rPr>
              <a:t>Ionkanaler: </a:t>
            </a:r>
            <a:r>
              <a:rPr lang="da-DK" dirty="0"/>
              <a:t>Kan ses som en dør/port, hvor ioner kan slippe igennem. Ionerne vil flytte fra den høje koncentration mod den lave for at skabe ligevægt. Denne proces kaldes for </a:t>
            </a:r>
            <a:r>
              <a:rPr lang="da-DK" u="sng" dirty="0">
                <a:highlight>
                  <a:srgbClr val="FFFF00"/>
                </a:highlight>
              </a:rPr>
              <a:t>faciliteret diffusion</a:t>
            </a:r>
            <a:r>
              <a:rPr lang="da-DK" dirty="0"/>
              <a:t>. </a:t>
            </a:r>
          </a:p>
          <a:p>
            <a:r>
              <a:rPr lang="da-DK" dirty="0"/>
              <a:t>4 typer ionkanaler: </a:t>
            </a:r>
          </a:p>
          <a:p>
            <a:pPr lvl="1"/>
            <a:r>
              <a:rPr lang="da-DK" u="sng" dirty="0">
                <a:highlight>
                  <a:srgbClr val="FFFF00"/>
                </a:highlight>
              </a:rPr>
              <a:t>1. Lækagekanaler </a:t>
            </a:r>
            <a:r>
              <a:rPr lang="da-DK" dirty="0"/>
              <a:t>– altid åbne. Findes overalt i neuronets membran. Vigtig for hvilemembranpotentialet. </a:t>
            </a:r>
          </a:p>
          <a:p>
            <a:pPr lvl="1"/>
            <a:r>
              <a:rPr lang="da-DK" u="sng" dirty="0">
                <a:highlight>
                  <a:srgbClr val="FFFF00"/>
                </a:highlight>
              </a:rPr>
              <a:t>2. </a:t>
            </a:r>
            <a:r>
              <a:rPr lang="da-DK" u="sng" dirty="0" err="1">
                <a:highlight>
                  <a:srgbClr val="FFFF00"/>
                </a:highlight>
              </a:rPr>
              <a:t>Spændingsstytrede</a:t>
            </a:r>
            <a:r>
              <a:rPr lang="da-DK" u="sng" dirty="0">
                <a:highlight>
                  <a:srgbClr val="FFFF00"/>
                </a:highlight>
              </a:rPr>
              <a:t> kanaler </a:t>
            </a:r>
            <a:r>
              <a:rPr lang="da-DK" dirty="0"/>
              <a:t>– åbnes kort, når der sker ændring i spændingen igennem nervecellemembranen, fx langs </a:t>
            </a:r>
            <a:r>
              <a:rPr lang="da-DK" dirty="0" err="1"/>
              <a:t>aksonet</a:t>
            </a:r>
            <a:r>
              <a:rPr lang="da-DK" dirty="0"/>
              <a:t>. </a:t>
            </a:r>
          </a:p>
          <a:p>
            <a:pPr lvl="1"/>
            <a:r>
              <a:rPr lang="da-DK" u="sng" dirty="0">
                <a:highlight>
                  <a:srgbClr val="FFFF00"/>
                </a:highlight>
              </a:rPr>
              <a:t>3. Receptorstyrede kanaler </a:t>
            </a:r>
            <a:r>
              <a:rPr lang="da-DK" dirty="0"/>
              <a:t>– åbnes når receptoren aktiveres af et nervesignalstof (transmitterstof). </a:t>
            </a:r>
          </a:p>
          <a:p>
            <a:pPr lvl="1"/>
            <a:r>
              <a:rPr lang="da-DK" u="sng" dirty="0">
                <a:highlight>
                  <a:srgbClr val="FFFF00"/>
                </a:highlight>
              </a:rPr>
              <a:t>4. Strækaktiverede kanaler </a:t>
            </a:r>
            <a:r>
              <a:rPr lang="da-DK" dirty="0"/>
              <a:t>– åbnes ved tryk, stræk eller temperaturændringer fx sanseceller. </a:t>
            </a:r>
          </a:p>
        </p:txBody>
      </p:sp>
    </p:spTree>
    <p:extLst>
      <p:ext uri="{BB962C8B-B14F-4D97-AF65-F5344CB8AC3E}">
        <p14:creationId xmlns:p14="http://schemas.microsoft.com/office/powerpoint/2010/main" val="2830495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5D921-167B-B513-98F6-0BC6126CEDC3}"/>
              </a:ext>
            </a:extLst>
          </p:cNvPr>
          <p:cNvSpPr>
            <a:spLocks noGrp="1"/>
          </p:cNvSpPr>
          <p:nvPr>
            <p:ph type="title"/>
          </p:nvPr>
        </p:nvSpPr>
        <p:spPr>
          <a:xfrm>
            <a:off x="6412091" y="501651"/>
            <a:ext cx="4395340" cy="1716255"/>
          </a:xfrm>
        </p:spPr>
        <p:txBody>
          <a:bodyPr anchor="b">
            <a:normAutofit/>
          </a:bodyPr>
          <a:lstStyle/>
          <a:p>
            <a:r>
              <a:rPr lang="da-DK" sz="5400"/>
              <a:t>Ionkanaler og depolariseing</a:t>
            </a:r>
          </a:p>
        </p:txBody>
      </p:sp>
      <p:sp>
        <p:nvSpPr>
          <p:cNvPr id="3" name="Pladsholder til indhold 2">
            <a:extLst>
              <a:ext uri="{FF2B5EF4-FFF2-40B4-BE49-F238E27FC236}">
                <a16:creationId xmlns:a16="http://schemas.microsoft.com/office/drawing/2014/main" id="{206ECF1C-8E71-A7A9-25EE-D49F3B783F75}"/>
              </a:ext>
            </a:extLst>
          </p:cNvPr>
          <p:cNvSpPr>
            <a:spLocks noGrp="1"/>
          </p:cNvSpPr>
          <p:nvPr>
            <p:ph idx="1"/>
          </p:nvPr>
        </p:nvSpPr>
        <p:spPr>
          <a:xfrm>
            <a:off x="6392583" y="2645922"/>
            <a:ext cx="4434721" cy="3710427"/>
          </a:xfrm>
        </p:spPr>
        <p:txBody>
          <a:bodyPr anchor="t">
            <a:normAutofit/>
          </a:bodyPr>
          <a:lstStyle/>
          <a:p>
            <a:r>
              <a:rPr lang="da-DK" sz="1800" dirty="0"/>
              <a:t>Ionkanaler er ofte ionspecifikke. Nogle kan være konstant åbne, mens andre skal stimuleres for at åbne sig. </a:t>
            </a:r>
          </a:p>
          <a:p>
            <a:r>
              <a:rPr lang="da-DK" sz="1800" dirty="0"/>
              <a:t>I hvile: Der er ikke kommet en nerveimpuls (aktionspotentiale) og dermed er ionkanalen lukket. </a:t>
            </a:r>
          </a:p>
          <a:p>
            <a:r>
              <a:rPr lang="da-DK" sz="1800" u="sng" dirty="0">
                <a:highlight>
                  <a:srgbClr val="FFFF00"/>
                </a:highlight>
              </a:rPr>
              <a:t>Depolarisering: </a:t>
            </a:r>
            <a:r>
              <a:rPr lang="da-DK" sz="1800" dirty="0"/>
              <a:t>Her gennemgår cellen et skift i den elektriske ladningsfordeling. Dette resulterer i, at der er en mindre negativ ladning inde i cellen end uden for cellen. </a:t>
            </a:r>
          </a:p>
        </p:txBody>
      </p:sp>
      <p:pic>
        <p:nvPicPr>
          <p:cNvPr id="5" name="Billede 4">
            <a:extLst>
              <a:ext uri="{FF2B5EF4-FFF2-40B4-BE49-F238E27FC236}">
                <a16:creationId xmlns:a16="http://schemas.microsoft.com/office/drawing/2014/main" id="{CE9EEA08-3939-CD88-BCA1-31CADFCBE7F9}"/>
              </a:ext>
            </a:extLst>
          </p:cNvPr>
          <p:cNvPicPr>
            <a:picLocks noChangeAspect="1"/>
          </p:cNvPicPr>
          <p:nvPr/>
        </p:nvPicPr>
        <p:blipFill>
          <a:blip r:embed="rId2"/>
          <a:stretch>
            <a:fillRect/>
          </a:stretch>
        </p:blipFill>
        <p:spPr>
          <a:xfrm>
            <a:off x="323773" y="299509"/>
            <a:ext cx="5132365" cy="6258983"/>
          </a:xfrm>
          <a:prstGeom prst="rect">
            <a:avLst/>
          </a:prstGeom>
        </p:spPr>
      </p:pic>
    </p:spTree>
    <p:extLst>
      <p:ext uri="{BB962C8B-B14F-4D97-AF65-F5344CB8AC3E}">
        <p14:creationId xmlns:p14="http://schemas.microsoft.com/office/powerpoint/2010/main" val="1585157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4BF33-93EC-99AB-B30B-B003C867AE59}"/>
              </a:ext>
            </a:extLst>
          </p:cNvPr>
          <p:cNvSpPr>
            <a:spLocks noGrp="1"/>
          </p:cNvSpPr>
          <p:nvPr>
            <p:ph type="title"/>
          </p:nvPr>
        </p:nvSpPr>
        <p:spPr/>
        <p:txBody>
          <a:bodyPr/>
          <a:lstStyle/>
          <a:p>
            <a:r>
              <a:rPr lang="da-DK" dirty="0"/>
              <a:t>Øvelse: Tegn en spændingsstyret ionkanal </a:t>
            </a:r>
          </a:p>
        </p:txBody>
      </p:sp>
      <p:sp>
        <p:nvSpPr>
          <p:cNvPr id="3" name="Pladsholder til indhold 2">
            <a:extLst>
              <a:ext uri="{FF2B5EF4-FFF2-40B4-BE49-F238E27FC236}">
                <a16:creationId xmlns:a16="http://schemas.microsoft.com/office/drawing/2014/main" id="{A7C96EC1-F0A6-EBA5-940A-E5981D769913}"/>
              </a:ext>
            </a:extLst>
          </p:cNvPr>
          <p:cNvSpPr>
            <a:spLocks noGrp="1"/>
          </p:cNvSpPr>
          <p:nvPr>
            <p:ph idx="1"/>
          </p:nvPr>
        </p:nvSpPr>
        <p:spPr/>
        <p:txBody>
          <a:bodyPr/>
          <a:lstStyle/>
          <a:p>
            <a:r>
              <a:rPr lang="da-DK" dirty="0"/>
              <a:t>Tegn i fællesskab figur 57, og diskutér de forskellige elementer der hører med, fx depolarisering og </a:t>
            </a:r>
            <a:r>
              <a:rPr lang="da-DK" dirty="0" err="1"/>
              <a:t>repolarisering</a:t>
            </a:r>
            <a:r>
              <a:rPr lang="da-DK" dirty="0"/>
              <a:t>. </a:t>
            </a:r>
          </a:p>
          <a:p>
            <a:r>
              <a:rPr lang="da-DK" dirty="0"/>
              <a:t>Vi samler op på det fælles – måske en eller flere har lyst til at forklare figurerne. </a:t>
            </a:r>
          </a:p>
        </p:txBody>
      </p:sp>
    </p:spTree>
    <p:extLst>
      <p:ext uri="{BB962C8B-B14F-4D97-AF65-F5344CB8AC3E}">
        <p14:creationId xmlns:p14="http://schemas.microsoft.com/office/powerpoint/2010/main" val="3150135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396786-4839-3F2C-5A0C-35BB3662FC90}"/>
              </a:ext>
            </a:extLst>
          </p:cNvPr>
          <p:cNvSpPr>
            <a:spLocks noGrp="1"/>
          </p:cNvSpPr>
          <p:nvPr>
            <p:ph type="title"/>
          </p:nvPr>
        </p:nvSpPr>
        <p:spPr/>
        <p:txBody>
          <a:bodyPr/>
          <a:lstStyle/>
          <a:p>
            <a:endParaRPr lang="da-DK"/>
          </a:p>
        </p:txBody>
      </p:sp>
      <p:pic>
        <p:nvPicPr>
          <p:cNvPr id="7" name="Pladsholder til indhold 6">
            <a:extLst>
              <a:ext uri="{FF2B5EF4-FFF2-40B4-BE49-F238E27FC236}">
                <a16:creationId xmlns:a16="http://schemas.microsoft.com/office/drawing/2014/main" id="{F5EECE06-992D-FEB4-4EA7-8E605A2D55DC}"/>
              </a:ext>
            </a:extLst>
          </p:cNvPr>
          <p:cNvPicPr>
            <a:picLocks noGrp="1" noChangeAspect="1"/>
          </p:cNvPicPr>
          <p:nvPr>
            <p:ph idx="1"/>
          </p:nvPr>
        </p:nvPicPr>
        <p:blipFill>
          <a:blip r:embed="rId2"/>
          <a:stretch>
            <a:fillRect/>
          </a:stretch>
        </p:blipFill>
        <p:spPr>
          <a:xfrm>
            <a:off x="5060291" y="809625"/>
            <a:ext cx="3883156" cy="4351338"/>
          </a:xfrm>
        </p:spPr>
      </p:pic>
      <p:pic>
        <p:nvPicPr>
          <p:cNvPr id="5" name="Billede 4">
            <a:extLst>
              <a:ext uri="{FF2B5EF4-FFF2-40B4-BE49-F238E27FC236}">
                <a16:creationId xmlns:a16="http://schemas.microsoft.com/office/drawing/2014/main" id="{07D8C595-5914-C2BE-74C9-6A019AABD770}"/>
              </a:ext>
            </a:extLst>
          </p:cNvPr>
          <p:cNvPicPr>
            <a:picLocks noChangeAspect="1"/>
          </p:cNvPicPr>
          <p:nvPr/>
        </p:nvPicPr>
        <p:blipFill>
          <a:blip r:embed="rId3"/>
          <a:stretch>
            <a:fillRect/>
          </a:stretch>
        </p:blipFill>
        <p:spPr>
          <a:xfrm>
            <a:off x="355190" y="477520"/>
            <a:ext cx="4834943" cy="5902960"/>
          </a:xfrm>
          <a:prstGeom prst="rect">
            <a:avLst/>
          </a:prstGeom>
        </p:spPr>
      </p:pic>
      <p:pic>
        <p:nvPicPr>
          <p:cNvPr id="9" name="Billede 8">
            <a:extLst>
              <a:ext uri="{FF2B5EF4-FFF2-40B4-BE49-F238E27FC236}">
                <a16:creationId xmlns:a16="http://schemas.microsoft.com/office/drawing/2014/main" id="{DACB87DE-E779-CEC0-F725-1F5371DB5310}"/>
              </a:ext>
            </a:extLst>
          </p:cNvPr>
          <p:cNvPicPr>
            <a:picLocks noChangeAspect="1"/>
          </p:cNvPicPr>
          <p:nvPr/>
        </p:nvPicPr>
        <p:blipFill>
          <a:blip r:embed="rId4"/>
          <a:stretch>
            <a:fillRect/>
          </a:stretch>
        </p:blipFill>
        <p:spPr>
          <a:xfrm>
            <a:off x="8753667" y="2676525"/>
            <a:ext cx="3895725" cy="4181475"/>
          </a:xfrm>
          <a:prstGeom prst="rect">
            <a:avLst/>
          </a:prstGeom>
        </p:spPr>
      </p:pic>
    </p:spTree>
    <p:extLst>
      <p:ext uri="{BB962C8B-B14F-4D97-AF65-F5344CB8AC3E}">
        <p14:creationId xmlns:p14="http://schemas.microsoft.com/office/powerpoint/2010/main" val="2540268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62F43C-750E-B6FE-8A7F-F5F28E282CCC}"/>
              </a:ext>
            </a:extLst>
          </p:cNvPr>
          <p:cNvSpPr>
            <a:spLocks noGrp="1"/>
          </p:cNvSpPr>
          <p:nvPr>
            <p:ph type="title"/>
          </p:nvPr>
        </p:nvSpPr>
        <p:spPr/>
        <p:txBody>
          <a:bodyPr/>
          <a:lstStyle/>
          <a:p>
            <a:r>
              <a:rPr lang="da-DK" dirty="0"/>
              <a:t>Ionpumper</a:t>
            </a:r>
          </a:p>
        </p:txBody>
      </p:sp>
      <p:sp>
        <p:nvSpPr>
          <p:cNvPr id="3" name="Pladsholder til indhold 2">
            <a:extLst>
              <a:ext uri="{FF2B5EF4-FFF2-40B4-BE49-F238E27FC236}">
                <a16:creationId xmlns:a16="http://schemas.microsoft.com/office/drawing/2014/main" id="{826D87D4-6F57-5A7C-2E50-C94F784F8117}"/>
              </a:ext>
            </a:extLst>
          </p:cNvPr>
          <p:cNvSpPr>
            <a:spLocks noGrp="1"/>
          </p:cNvSpPr>
          <p:nvPr>
            <p:ph idx="1"/>
          </p:nvPr>
        </p:nvSpPr>
        <p:spPr/>
        <p:txBody>
          <a:bodyPr>
            <a:normAutofit fontScale="92500" lnSpcReduction="10000"/>
          </a:bodyPr>
          <a:lstStyle/>
          <a:p>
            <a:r>
              <a:rPr lang="da-DK" dirty="0"/>
              <a:t>Der sidder i neuronets membran mange ionpumper, særligt af den type vi kalder for natrium-kalium-pumpen. </a:t>
            </a:r>
          </a:p>
          <a:p>
            <a:r>
              <a:rPr lang="da-DK" dirty="0"/>
              <a:t>Ionpumper bruger energi i form af ATP til at få processen til at fungere. </a:t>
            </a:r>
          </a:p>
          <a:p>
            <a:r>
              <a:rPr lang="da-DK" u="sng" dirty="0">
                <a:highlight>
                  <a:srgbClr val="FFFF00"/>
                </a:highlight>
              </a:rPr>
              <a:t>Natrium/kalium-pumpen: </a:t>
            </a:r>
            <a:r>
              <a:rPr lang="da-DK" dirty="0"/>
              <a:t>molekyler der via aktiv transport flytter 3 Na+ ud af cellen og 2 K+ ind under forbrug af 1 ATP. </a:t>
            </a:r>
          </a:p>
          <a:p>
            <a:pPr lvl="1"/>
            <a:r>
              <a:rPr lang="da-DK" dirty="0"/>
              <a:t>Dette betyder, at der er en høj koncentration af natrium uden for nervecellen og en høj koncentration af kalium indeni nervecellen. </a:t>
            </a:r>
          </a:p>
          <a:p>
            <a:pPr lvl="1"/>
            <a:r>
              <a:rPr lang="da-DK" dirty="0"/>
              <a:t>Der pumpes altså flere positive ioner ud af cellen end der kommer ind. </a:t>
            </a:r>
          </a:p>
          <a:p>
            <a:pPr lvl="1"/>
            <a:r>
              <a:rPr lang="da-DK" dirty="0"/>
              <a:t>Dette bevirker, at der er en spændingsforskel gennem membranen, og dermed er nervecellens indre negativt i forhold til ydersiden. </a:t>
            </a:r>
          </a:p>
          <a:p>
            <a:r>
              <a:rPr lang="da-DK" u="sng" dirty="0">
                <a:highlight>
                  <a:srgbClr val="FFFF00"/>
                </a:highlight>
              </a:rPr>
              <a:t>Hvilemembranpotentialet: </a:t>
            </a:r>
            <a:r>
              <a:rPr lang="da-DK" dirty="0"/>
              <a:t>den spændingsforskel, der er i mennesket, når der er lidt mere negativt end positivt. </a:t>
            </a:r>
          </a:p>
        </p:txBody>
      </p:sp>
    </p:spTree>
    <p:extLst>
      <p:ext uri="{BB962C8B-B14F-4D97-AF65-F5344CB8AC3E}">
        <p14:creationId xmlns:p14="http://schemas.microsoft.com/office/powerpoint/2010/main" val="2116402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CA1563-A8C7-9AD5-0E73-7B86D540344C}"/>
              </a:ext>
            </a:extLst>
          </p:cNvPr>
          <p:cNvSpPr>
            <a:spLocks noGrp="1"/>
          </p:cNvSpPr>
          <p:nvPr>
            <p:ph type="title"/>
          </p:nvPr>
        </p:nvSpPr>
        <p:spPr/>
        <p:txBody>
          <a:bodyPr/>
          <a:lstStyle/>
          <a:p>
            <a:r>
              <a:rPr lang="da-DK" dirty="0"/>
              <a:t>Ionpumper: Natrium/kalium-pumpen</a:t>
            </a:r>
          </a:p>
        </p:txBody>
      </p:sp>
      <p:sp>
        <p:nvSpPr>
          <p:cNvPr id="3" name="Pladsholder til indhold 2">
            <a:extLst>
              <a:ext uri="{FF2B5EF4-FFF2-40B4-BE49-F238E27FC236}">
                <a16:creationId xmlns:a16="http://schemas.microsoft.com/office/drawing/2014/main" id="{8F64216F-811E-D52F-E662-1A8B6240F621}"/>
              </a:ext>
            </a:extLst>
          </p:cNvPr>
          <p:cNvSpPr>
            <a:spLocks noGrp="1"/>
          </p:cNvSpPr>
          <p:nvPr>
            <p:ph idx="1"/>
          </p:nvPr>
        </p:nvSpPr>
        <p:spPr/>
        <p:txBody>
          <a:bodyPr/>
          <a:lstStyle/>
          <a:p>
            <a:endParaRPr lang="da-DK" dirty="0"/>
          </a:p>
        </p:txBody>
      </p:sp>
      <p:pic>
        <p:nvPicPr>
          <p:cNvPr id="5" name="Billede 4">
            <a:extLst>
              <a:ext uri="{FF2B5EF4-FFF2-40B4-BE49-F238E27FC236}">
                <a16:creationId xmlns:a16="http://schemas.microsoft.com/office/drawing/2014/main" id="{B5A15925-5ADB-DD07-CEEE-1CEBCD36416F}"/>
              </a:ext>
            </a:extLst>
          </p:cNvPr>
          <p:cNvPicPr>
            <a:picLocks noChangeAspect="1"/>
          </p:cNvPicPr>
          <p:nvPr/>
        </p:nvPicPr>
        <p:blipFill>
          <a:blip r:embed="rId2"/>
          <a:stretch>
            <a:fillRect/>
          </a:stretch>
        </p:blipFill>
        <p:spPr>
          <a:xfrm>
            <a:off x="1891085" y="1861820"/>
            <a:ext cx="7997770" cy="4144963"/>
          </a:xfrm>
          <a:prstGeom prst="rect">
            <a:avLst/>
          </a:prstGeom>
        </p:spPr>
      </p:pic>
    </p:spTree>
    <p:extLst>
      <p:ext uri="{BB962C8B-B14F-4D97-AF65-F5344CB8AC3E}">
        <p14:creationId xmlns:p14="http://schemas.microsoft.com/office/powerpoint/2010/main" val="920284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E26FA51-1A5A-5333-FDC6-BBCE59A42F36}"/>
              </a:ext>
            </a:extLst>
          </p:cNvPr>
          <p:cNvSpPr>
            <a:spLocks noGrp="1"/>
          </p:cNvSpPr>
          <p:nvPr>
            <p:ph idx="1"/>
          </p:nvPr>
        </p:nvSpPr>
        <p:spPr/>
        <p:txBody>
          <a:bodyPr>
            <a:normAutofit/>
          </a:bodyPr>
          <a:lstStyle/>
          <a:p>
            <a:r>
              <a:rPr lang="da-DK" sz="2000" dirty="0">
                <a:latin typeface="+mj-lt"/>
              </a:rPr>
              <a:t>Aktionspotentialet består af flere dele, som kommer i en bestemt rækkefølge. Det er denne rækkefølge, som udgør aktionspotentialet. </a:t>
            </a:r>
          </a:p>
          <a:p>
            <a:pPr marL="0" indent="0">
              <a:buNone/>
            </a:pPr>
            <a:r>
              <a:rPr lang="da-DK" sz="1900" dirty="0">
                <a:latin typeface="+mj-lt"/>
              </a:rPr>
              <a:t>1. En nerveimpuls startes ved at dendritområdet eller </a:t>
            </a:r>
            <a:r>
              <a:rPr lang="da-DK" sz="1900" dirty="0" err="1">
                <a:latin typeface="+mj-lt"/>
              </a:rPr>
              <a:t>soma</a:t>
            </a:r>
            <a:r>
              <a:rPr lang="da-DK" sz="1900" dirty="0">
                <a:latin typeface="+mj-lt"/>
              </a:rPr>
              <a:t> påvirkes. Stimuleringen bevirker, at membranen nu er mere gennemtrængelig for </a:t>
            </a:r>
            <a:r>
              <a:rPr lang="da-DK" sz="1900" kern="100" dirty="0">
                <a:effectLst/>
                <a:latin typeface="+mj-lt"/>
                <a:ea typeface="Calibri" panose="020F0502020204030204" pitchFamily="34" charset="0"/>
                <a:cs typeface="Times New Roman" panose="02020603050405020304" pitchFamily="18" charset="0"/>
              </a:rPr>
              <a:t>Na</a:t>
            </a:r>
            <a:r>
              <a:rPr lang="da-DK" sz="1900" kern="100" baseline="30000" dirty="0">
                <a:effectLst/>
                <a:latin typeface="+mj-lt"/>
                <a:ea typeface="Calibri" panose="020F0502020204030204" pitchFamily="34" charset="0"/>
                <a:cs typeface="Times New Roman" panose="02020603050405020304" pitchFamily="18" charset="0"/>
              </a:rPr>
              <a:t>+</a:t>
            </a:r>
            <a:r>
              <a:rPr lang="da-DK" sz="1900" kern="100" dirty="0">
                <a:effectLst/>
                <a:latin typeface="+mj-lt"/>
                <a:ea typeface="Calibri" panose="020F0502020204030204" pitchFamily="34" charset="0"/>
                <a:cs typeface="Times New Roman" panose="02020603050405020304" pitchFamily="18" charset="0"/>
              </a:rPr>
              <a:t>-ioner, da flere Na</a:t>
            </a:r>
            <a:r>
              <a:rPr lang="da-DK" sz="1900" kern="100" baseline="30000" dirty="0">
                <a:effectLst/>
                <a:latin typeface="+mj-lt"/>
                <a:ea typeface="Calibri" panose="020F0502020204030204" pitchFamily="34" charset="0"/>
                <a:cs typeface="Times New Roman" panose="02020603050405020304" pitchFamily="18" charset="0"/>
              </a:rPr>
              <a:t>+</a:t>
            </a:r>
            <a:r>
              <a:rPr lang="da-DK" sz="1900" kern="100" dirty="0">
                <a:effectLst/>
                <a:latin typeface="+mj-lt"/>
                <a:ea typeface="Calibri" panose="020F0502020204030204" pitchFamily="34" charset="0"/>
                <a:cs typeface="Times New Roman" panose="02020603050405020304" pitchFamily="18" charset="0"/>
              </a:rPr>
              <a:t>-kanaler åbnes kortvarigt. </a:t>
            </a:r>
          </a:p>
          <a:p>
            <a:pPr marL="0" indent="0">
              <a:buNone/>
            </a:pPr>
            <a:r>
              <a:rPr lang="da-DK" sz="1800" kern="100" dirty="0">
                <a:effectLst/>
                <a:latin typeface="+mj-lt"/>
                <a:ea typeface="Calibri" panose="020F0502020204030204" pitchFamily="34" charset="0"/>
                <a:cs typeface="Times New Roman" panose="02020603050405020304" pitchFamily="18" charset="0"/>
              </a:rPr>
              <a:t>2. Na</a:t>
            </a:r>
            <a:r>
              <a:rPr lang="da-DK" sz="1800" kern="100" baseline="30000" dirty="0">
                <a:effectLst/>
                <a:latin typeface="+mj-lt"/>
                <a:ea typeface="Calibri" panose="020F0502020204030204" pitchFamily="34" charset="0"/>
                <a:cs typeface="Times New Roman" panose="02020603050405020304" pitchFamily="18" charset="0"/>
              </a:rPr>
              <a:t>+</a:t>
            </a:r>
            <a:r>
              <a:rPr lang="da-DK" sz="1800" kern="100" dirty="0">
                <a:effectLst/>
                <a:latin typeface="+mj-lt"/>
                <a:ea typeface="Calibri" panose="020F0502020204030204" pitchFamily="34" charset="0"/>
                <a:cs typeface="Times New Roman" panose="02020603050405020304" pitchFamily="18" charset="0"/>
              </a:rPr>
              <a:t>-ioner strømmer ind og det er denne indstrømning, som ændrer spændingen gennem membranen fra negativ til positiv = der sker en depolarisering af membranen. </a:t>
            </a:r>
          </a:p>
          <a:p>
            <a:pPr marL="0" indent="0">
              <a:buNone/>
            </a:pPr>
            <a:r>
              <a:rPr lang="da-DK" sz="1800" kern="100" dirty="0">
                <a:latin typeface="+mj-lt"/>
                <a:ea typeface="Calibri" panose="020F0502020204030204" pitchFamily="34" charset="0"/>
                <a:cs typeface="Times New Roman" panose="02020603050405020304" pitchFamily="18" charset="0"/>
              </a:rPr>
              <a:t>3. Depolariseringen får lukkede </a:t>
            </a:r>
            <a:r>
              <a:rPr lang="da-DK" sz="1800" kern="100" dirty="0">
                <a:effectLst/>
                <a:latin typeface="+mj-lt"/>
                <a:ea typeface="Calibri" panose="020F0502020204030204" pitchFamily="34" charset="0"/>
                <a:cs typeface="Times New Roman" panose="02020603050405020304" pitchFamily="18" charset="0"/>
              </a:rPr>
              <a:t>K</a:t>
            </a:r>
            <a:r>
              <a:rPr lang="da-DK" sz="1800" kern="100" baseline="30000" dirty="0">
                <a:effectLst/>
                <a:latin typeface="+mj-lt"/>
                <a:ea typeface="Calibri" panose="020F0502020204030204" pitchFamily="34" charset="0"/>
                <a:cs typeface="Times New Roman" panose="02020603050405020304" pitchFamily="18" charset="0"/>
              </a:rPr>
              <a:t>+</a:t>
            </a:r>
            <a:r>
              <a:rPr lang="da-DK" sz="1800" kern="100" dirty="0">
                <a:latin typeface="+mj-lt"/>
                <a:ea typeface="Calibri" panose="020F0502020204030204" pitchFamily="34" charset="0"/>
                <a:cs typeface="Times New Roman" panose="02020603050405020304" pitchFamily="18" charset="0"/>
              </a:rPr>
              <a:t>-ionkanaler til at åbne sig og </a:t>
            </a:r>
            <a:r>
              <a:rPr lang="da-DK" sz="1800" kern="100" dirty="0">
                <a:effectLst/>
                <a:latin typeface="+mj-lt"/>
                <a:ea typeface="Calibri" panose="020F0502020204030204" pitchFamily="34" charset="0"/>
                <a:cs typeface="Times New Roman" panose="02020603050405020304" pitchFamily="18" charset="0"/>
              </a:rPr>
              <a:t>K</a:t>
            </a:r>
            <a:r>
              <a:rPr lang="da-DK" sz="1800" kern="100" baseline="30000" dirty="0">
                <a:effectLst/>
                <a:latin typeface="+mj-lt"/>
                <a:ea typeface="Calibri" panose="020F0502020204030204" pitchFamily="34" charset="0"/>
                <a:cs typeface="Times New Roman" panose="02020603050405020304" pitchFamily="18" charset="0"/>
              </a:rPr>
              <a:t>+</a:t>
            </a:r>
            <a:r>
              <a:rPr lang="da-DK" sz="1800" kern="100" dirty="0">
                <a:latin typeface="+mj-lt"/>
                <a:ea typeface="Calibri" panose="020F0502020204030204" pitchFamily="34" charset="0"/>
                <a:cs typeface="Times New Roman" panose="02020603050405020304" pitchFamily="18" charset="0"/>
              </a:rPr>
              <a:t>-ioner strømmer ud af neuronet. </a:t>
            </a:r>
          </a:p>
          <a:p>
            <a:pPr marL="0" indent="0">
              <a:buNone/>
            </a:pPr>
            <a:r>
              <a:rPr lang="da-DK" sz="1800" kern="100" dirty="0">
                <a:effectLst/>
                <a:latin typeface="+mj-lt"/>
                <a:ea typeface="Calibri" panose="020F0502020204030204" pitchFamily="34" charset="0"/>
                <a:cs typeface="Times New Roman" panose="02020603050405020304" pitchFamily="18" charset="0"/>
              </a:rPr>
              <a:t>4. Dermed sker der en </a:t>
            </a:r>
            <a:r>
              <a:rPr lang="da-DK" sz="1800" kern="100" dirty="0" err="1">
                <a:effectLst/>
                <a:latin typeface="+mj-lt"/>
                <a:ea typeface="Calibri" panose="020F0502020204030204" pitchFamily="34" charset="0"/>
                <a:cs typeface="Times New Roman" panose="02020603050405020304" pitchFamily="18" charset="0"/>
              </a:rPr>
              <a:t>repolarisering</a:t>
            </a:r>
            <a:r>
              <a:rPr lang="da-DK" sz="1800" kern="100" dirty="0">
                <a:effectLst/>
                <a:latin typeface="+mj-lt"/>
                <a:ea typeface="Calibri" panose="020F0502020204030204" pitchFamily="34" charset="0"/>
                <a:cs typeface="Times New Roman" panose="02020603050405020304" pitchFamily="18" charset="0"/>
              </a:rPr>
              <a:t> af membranen og den kommer tilbage til sit udgangspunkt på -70 </a:t>
            </a:r>
            <a:r>
              <a:rPr lang="da-DK" sz="1800" kern="100" dirty="0" err="1">
                <a:effectLst/>
                <a:latin typeface="+mj-lt"/>
                <a:ea typeface="Calibri" panose="020F0502020204030204" pitchFamily="34" charset="0"/>
                <a:cs typeface="Times New Roman" panose="02020603050405020304" pitchFamily="18" charset="0"/>
              </a:rPr>
              <a:t>mV.</a:t>
            </a:r>
            <a:r>
              <a:rPr lang="da-DK" sz="1800" kern="100" dirty="0">
                <a:effectLst/>
                <a:latin typeface="+mj-lt"/>
                <a:ea typeface="Calibri" panose="020F0502020204030204" pitchFamily="34" charset="0"/>
                <a:cs typeface="Times New Roman" panose="02020603050405020304" pitchFamily="18" charset="0"/>
              </a:rPr>
              <a:t> </a:t>
            </a:r>
          </a:p>
          <a:p>
            <a:r>
              <a:rPr lang="da-DK" sz="1800" kern="100" dirty="0">
                <a:effectLst/>
                <a:latin typeface="+mj-lt"/>
                <a:ea typeface="Calibri" panose="020F0502020204030204" pitchFamily="34" charset="0"/>
                <a:cs typeface="Times New Roman" panose="02020603050405020304" pitchFamily="18" charset="0"/>
              </a:rPr>
              <a:t>Ionstrømningerne sker via facilitereret diffusion og kræver ikke ATP, men kanalerne kan ikke åbnes med det samme efter et aktionspotentiale og derfor kan impulsen ikke løbe baglæns. </a:t>
            </a:r>
          </a:p>
          <a:p>
            <a:pPr marL="0" indent="0">
              <a:buNone/>
            </a:pPr>
            <a:endParaRPr lang="da-DK" sz="2000" dirty="0">
              <a:latin typeface="Abadi Extra Light" panose="020B0204020104020204" pitchFamily="34" charset="0"/>
            </a:endParaRPr>
          </a:p>
        </p:txBody>
      </p:sp>
      <p:sp>
        <p:nvSpPr>
          <p:cNvPr id="5" name="Titel 4">
            <a:extLst>
              <a:ext uri="{FF2B5EF4-FFF2-40B4-BE49-F238E27FC236}">
                <a16:creationId xmlns:a16="http://schemas.microsoft.com/office/drawing/2014/main" id="{99BC0322-98AC-E4B7-4927-703BC64954BA}"/>
              </a:ext>
            </a:extLst>
          </p:cNvPr>
          <p:cNvSpPr>
            <a:spLocks noGrp="1"/>
          </p:cNvSpPr>
          <p:nvPr>
            <p:ph type="title"/>
          </p:nvPr>
        </p:nvSpPr>
        <p:spPr/>
        <p:txBody>
          <a:bodyPr/>
          <a:lstStyle/>
          <a:p>
            <a:r>
              <a:rPr lang="da-DK" dirty="0"/>
              <a:t>Aktionspotentialet</a:t>
            </a:r>
          </a:p>
        </p:txBody>
      </p:sp>
    </p:spTree>
    <p:extLst>
      <p:ext uri="{BB962C8B-B14F-4D97-AF65-F5344CB8AC3E}">
        <p14:creationId xmlns:p14="http://schemas.microsoft.com/office/powerpoint/2010/main" val="1067334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FA2E86C5-1673-D33B-680D-3D71D64CFFE1}"/>
              </a:ext>
            </a:extLst>
          </p:cNvPr>
          <p:cNvSpPr>
            <a:spLocks noGrp="1"/>
          </p:cNvSpPr>
          <p:nvPr>
            <p:ph idx="1"/>
          </p:nvPr>
        </p:nvSpPr>
        <p:spPr/>
        <p:txBody>
          <a:bodyPr>
            <a:normAutofit/>
          </a:bodyPr>
          <a:lstStyle/>
          <a:p>
            <a:r>
              <a:rPr lang="da-DK" sz="1800" dirty="0">
                <a:latin typeface="+mj-lt"/>
              </a:rPr>
              <a:t>Natrium/Kalium-pumperne har konstant pumpeaktivitet, og dette sørger for at genoprette ion-ubalancen hurtigt, hvilket er en forudsætning for, at neuronet kan opnå nyt aktionspotentiale =&gt; ny nerveimpuls sendes afsted. </a:t>
            </a:r>
          </a:p>
          <a:p>
            <a:r>
              <a:rPr lang="da-DK" sz="1800" dirty="0">
                <a:latin typeface="+mj-lt"/>
              </a:rPr>
              <a:t>Aktionspotentialet tager kun få millisekunder. </a:t>
            </a:r>
          </a:p>
          <a:p>
            <a:r>
              <a:rPr lang="da-DK" sz="1800" dirty="0">
                <a:latin typeface="+mj-lt"/>
              </a:rPr>
              <a:t>Forudsætningen for at aktionspotentialet udløses er, at påvirkningen er tilstrækkelig nok til, at den rammer tærskelværdien på -55 </a:t>
            </a:r>
            <a:r>
              <a:rPr lang="da-DK" sz="1800" dirty="0" err="1">
                <a:latin typeface="+mj-lt"/>
              </a:rPr>
              <a:t>mV.</a:t>
            </a:r>
            <a:r>
              <a:rPr lang="da-DK" sz="1800" dirty="0">
                <a:latin typeface="+mj-lt"/>
              </a:rPr>
              <a:t> </a:t>
            </a:r>
          </a:p>
        </p:txBody>
      </p:sp>
      <p:sp>
        <p:nvSpPr>
          <p:cNvPr id="5" name="Titel 4">
            <a:extLst>
              <a:ext uri="{FF2B5EF4-FFF2-40B4-BE49-F238E27FC236}">
                <a16:creationId xmlns:a16="http://schemas.microsoft.com/office/drawing/2014/main" id="{F353F22E-8B7C-B868-0536-F84147D8B88E}"/>
              </a:ext>
            </a:extLst>
          </p:cNvPr>
          <p:cNvSpPr>
            <a:spLocks noGrp="1"/>
          </p:cNvSpPr>
          <p:nvPr>
            <p:ph type="title"/>
          </p:nvPr>
        </p:nvSpPr>
        <p:spPr/>
        <p:txBody>
          <a:bodyPr/>
          <a:lstStyle/>
          <a:p>
            <a:r>
              <a:rPr lang="da-DK" dirty="0"/>
              <a:t>Aktionspotentialet </a:t>
            </a:r>
          </a:p>
        </p:txBody>
      </p:sp>
    </p:spTree>
    <p:extLst>
      <p:ext uri="{BB962C8B-B14F-4D97-AF65-F5344CB8AC3E}">
        <p14:creationId xmlns:p14="http://schemas.microsoft.com/office/powerpoint/2010/main" val="3131525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FC52651E-5267-B54C-61D8-6908CE13E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6575"/>
            <a:ext cx="12192000" cy="5783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920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2F35B661-07F6-EE86-0CFD-B4BD3FA3950C}"/>
              </a:ext>
            </a:extLst>
          </p:cNvPr>
          <p:cNvPicPr>
            <a:picLocks noChangeAspect="1"/>
          </p:cNvPicPr>
          <p:nvPr/>
        </p:nvPicPr>
        <p:blipFill>
          <a:blip r:embed="rId2"/>
          <a:stretch>
            <a:fillRect/>
          </a:stretch>
        </p:blipFill>
        <p:spPr>
          <a:xfrm>
            <a:off x="2782232" y="242783"/>
            <a:ext cx="6192203" cy="6372433"/>
          </a:xfrm>
          <a:prstGeom prst="rect">
            <a:avLst/>
          </a:prstGeom>
        </p:spPr>
      </p:pic>
    </p:spTree>
    <p:extLst>
      <p:ext uri="{BB962C8B-B14F-4D97-AF65-F5344CB8AC3E}">
        <p14:creationId xmlns:p14="http://schemas.microsoft.com/office/powerpoint/2010/main" val="3169548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472B5-7C5A-4DE9-8400-1E79FE577733}"/>
              </a:ext>
            </a:extLst>
          </p:cNvPr>
          <p:cNvSpPr>
            <a:spLocks noGrp="1"/>
          </p:cNvSpPr>
          <p:nvPr>
            <p:ph type="title"/>
          </p:nvPr>
        </p:nvSpPr>
        <p:spPr/>
        <p:txBody>
          <a:bodyPr/>
          <a:lstStyle/>
          <a:p>
            <a:r>
              <a:rPr lang="da-DK" dirty="0" err="1"/>
              <a:t>Saltatorisk</a:t>
            </a:r>
            <a:r>
              <a:rPr lang="da-DK" dirty="0"/>
              <a:t> ledning</a:t>
            </a:r>
          </a:p>
        </p:txBody>
      </p:sp>
      <p:sp>
        <p:nvSpPr>
          <p:cNvPr id="3" name="Pladsholder til indhold 2">
            <a:extLst>
              <a:ext uri="{FF2B5EF4-FFF2-40B4-BE49-F238E27FC236}">
                <a16:creationId xmlns:a16="http://schemas.microsoft.com/office/drawing/2014/main" id="{D987BA19-6000-B0FD-A5C3-A0C026B49AAE}"/>
              </a:ext>
            </a:extLst>
          </p:cNvPr>
          <p:cNvSpPr>
            <a:spLocks noGrp="1"/>
          </p:cNvSpPr>
          <p:nvPr>
            <p:ph idx="1"/>
          </p:nvPr>
        </p:nvSpPr>
        <p:spPr/>
        <p:txBody>
          <a:bodyPr>
            <a:normAutofit lnSpcReduction="10000"/>
          </a:bodyPr>
          <a:lstStyle/>
          <a:p>
            <a:r>
              <a:rPr lang="da-DK" dirty="0"/>
              <a:t>I de celler, som har </a:t>
            </a:r>
            <a:r>
              <a:rPr lang="da-DK" dirty="0" err="1"/>
              <a:t>myelinskeder</a:t>
            </a:r>
            <a:r>
              <a:rPr lang="da-DK" dirty="0"/>
              <a:t>, der løber strømmen ikke kontinuerligt igennem hele </a:t>
            </a:r>
            <a:r>
              <a:rPr lang="da-DK" dirty="0" err="1"/>
              <a:t>aksonet</a:t>
            </a:r>
            <a:r>
              <a:rPr lang="da-DK" dirty="0"/>
              <a:t>. </a:t>
            </a:r>
          </a:p>
          <a:p>
            <a:r>
              <a:rPr lang="da-DK" dirty="0"/>
              <a:t>Det er kun indsnøringerne mellem </a:t>
            </a:r>
            <a:r>
              <a:rPr lang="da-DK" dirty="0" err="1"/>
              <a:t>myelinskederne</a:t>
            </a:r>
            <a:r>
              <a:rPr lang="da-DK" dirty="0"/>
              <a:t>, at der opstår et aktionspotentiale. </a:t>
            </a:r>
          </a:p>
          <a:p>
            <a:r>
              <a:rPr lang="da-DK" dirty="0"/>
              <a:t>Impulserne hopper dermed fra indsnøring til indsnøring = </a:t>
            </a:r>
            <a:r>
              <a:rPr lang="da-DK" dirty="0" err="1"/>
              <a:t>saltatorisk</a:t>
            </a:r>
            <a:r>
              <a:rPr lang="da-DK" dirty="0"/>
              <a:t> ledning.  </a:t>
            </a:r>
          </a:p>
          <a:p>
            <a:pPr lvl="1"/>
            <a:r>
              <a:rPr lang="da-DK" dirty="0"/>
              <a:t>Sker ved en depolarisering i én indsnøring tiltrækker nogle af de negativt ladede ioner fra den næste indsnøring. </a:t>
            </a:r>
          </a:p>
          <a:p>
            <a:pPr lvl="1"/>
            <a:r>
              <a:rPr lang="da-DK" dirty="0"/>
              <a:t>Derved skabes der en mindre spændingsforskel i det næste område, og så sker der en ny depolarisering. </a:t>
            </a:r>
          </a:p>
          <a:p>
            <a:pPr lvl="1"/>
            <a:r>
              <a:rPr lang="da-DK" dirty="0"/>
              <a:t>Dette betyder, at strømmen ledes meget hurtigere igennem </a:t>
            </a:r>
            <a:r>
              <a:rPr lang="da-DK" dirty="0" err="1"/>
              <a:t>aksonet</a:t>
            </a:r>
            <a:r>
              <a:rPr lang="da-DK" dirty="0"/>
              <a:t>. </a:t>
            </a:r>
          </a:p>
        </p:txBody>
      </p:sp>
    </p:spTree>
    <p:extLst>
      <p:ext uri="{BB962C8B-B14F-4D97-AF65-F5344CB8AC3E}">
        <p14:creationId xmlns:p14="http://schemas.microsoft.com/office/powerpoint/2010/main" val="1167212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8874B8A2-E8D4-AACF-FA4C-4B5C7CD54F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363" y="0"/>
            <a:ext cx="9947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011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CC0AD58-2AAD-C67C-E752-24110FF32BD9}"/>
              </a:ext>
            </a:extLst>
          </p:cNvPr>
          <p:cNvSpPr>
            <a:spLocks noGrp="1"/>
          </p:cNvSpPr>
          <p:nvPr>
            <p:ph idx="1"/>
          </p:nvPr>
        </p:nvSpPr>
        <p:spPr/>
        <p:txBody>
          <a:bodyPr>
            <a:normAutofit/>
          </a:bodyPr>
          <a:lstStyle/>
          <a:p>
            <a:r>
              <a:rPr lang="da-DK" sz="1600" dirty="0">
                <a:latin typeface="+mj-lt"/>
              </a:rPr>
              <a:t>Hvis nerveimpulsen kommer over -55 mV, så sker aktionspotentialet. Hvis dette sker, så forplanter det sig som en løbende strøm igennem hele </a:t>
            </a:r>
            <a:r>
              <a:rPr lang="da-DK" sz="1600" dirty="0" err="1">
                <a:latin typeface="+mj-lt"/>
              </a:rPr>
              <a:t>aksonet</a:t>
            </a:r>
            <a:r>
              <a:rPr lang="da-DK" sz="1600" dirty="0">
                <a:latin typeface="+mj-lt"/>
              </a:rPr>
              <a:t>. </a:t>
            </a:r>
          </a:p>
          <a:p>
            <a:r>
              <a:rPr lang="da-DK" sz="1600" dirty="0">
                <a:latin typeface="+mj-lt"/>
              </a:rPr>
              <a:t>Til slut vil impulsen nå en eller flere </a:t>
            </a:r>
            <a:r>
              <a:rPr lang="da-DK" sz="1600" dirty="0" err="1">
                <a:latin typeface="+mj-lt"/>
              </a:rPr>
              <a:t>endeknopper</a:t>
            </a:r>
            <a:r>
              <a:rPr lang="da-DK" sz="1600" dirty="0">
                <a:latin typeface="+mj-lt"/>
              </a:rPr>
              <a:t>, hvor spændingsændringen påvirkes af en anden type ionkanal, nemlig </a:t>
            </a:r>
            <a:r>
              <a:rPr lang="da-DK" sz="1600" kern="100" dirty="0" err="1">
                <a:effectLst/>
                <a:latin typeface="+mj-lt"/>
                <a:ea typeface="Calibri" panose="020F0502020204030204" pitchFamily="34" charset="0"/>
                <a:cs typeface="Times New Roman" panose="02020603050405020304" pitchFamily="18" charset="0"/>
              </a:rPr>
              <a:t>Ca</a:t>
            </a:r>
            <a:r>
              <a:rPr lang="da-DK" sz="1600" kern="100" baseline="30000" dirty="0">
                <a:effectLst/>
                <a:latin typeface="+mj-lt"/>
                <a:ea typeface="Calibri" panose="020F0502020204030204" pitchFamily="34" charset="0"/>
                <a:cs typeface="Times New Roman" panose="02020603050405020304" pitchFamily="18" charset="0"/>
              </a:rPr>
              <a:t>+</a:t>
            </a:r>
            <a:r>
              <a:rPr lang="da-DK" sz="1600" kern="100" dirty="0">
                <a:effectLst/>
                <a:latin typeface="+mj-lt"/>
                <a:ea typeface="Calibri" panose="020F0502020204030204" pitchFamily="34" charset="0"/>
                <a:cs typeface="Times New Roman" panose="02020603050405020304" pitchFamily="18" charset="0"/>
              </a:rPr>
              <a:t>-kanaler. Når dette sker sættes der gang i nogle </a:t>
            </a:r>
            <a:r>
              <a:rPr lang="da-DK" sz="1600" kern="100" dirty="0" err="1">
                <a:effectLst/>
                <a:latin typeface="+mj-lt"/>
                <a:ea typeface="Calibri" panose="020F0502020204030204" pitchFamily="34" charset="0"/>
                <a:cs typeface="Times New Roman" panose="02020603050405020304" pitchFamily="18" charset="0"/>
              </a:rPr>
              <a:t>vesikler</a:t>
            </a:r>
            <a:r>
              <a:rPr lang="da-DK" sz="1600" kern="100" dirty="0">
                <a:effectLst/>
                <a:latin typeface="+mj-lt"/>
                <a:ea typeface="Calibri" panose="020F0502020204030204" pitchFamily="34" charset="0"/>
                <a:cs typeface="Times New Roman" panose="02020603050405020304" pitchFamily="18" charset="0"/>
              </a:rPr>
              <a:t>, som indeholder transmitterstoffer. Der sker </a:t>
            </a:r>
            <a:r>
              <a:rPr lang="da-DK" sz="1600" kern="100" dirty="0" err="1">
                <a:effectLst/>
                <a:latin typeface="+mj-lt"/>
                <a:ea typeface="Calibri" panose="020F0502020204030204" pitchFamily="34" charset="0"/>
                <a:cs typeface="Times New Roman" panose="02020603050405020304" pitchFamily="18" charset="0"/>
              </a:rPr>
              <a:t>exocytose</a:t>
            </a:r>
            <a:r>
              <a:rPr lang="da-DK" sz="1600" kern="100" dirty="0">
                <a:latin typeface="+mj-lt"/>
                <a:ea typeface="Calibri" panose="020F0502020204030204" pitchFamily="34" charset="0"/>
                <a:cs typeface="Times New Roman" panose="02020603050405020304" pitchFamily="18" charset="0"/>
              </a:rPr>
              <a:t> og transmitterstofferne kommer ud i synapsekløften. </a:t>
            </a:r>
          </a:p>
          <a:p>
            <a:r>
              <a:rPr lang="da-DK" sz="1600" kern="100" dirty="0">
                <a:effectLst/>
                <a:latin typeface="+mj-lt"/>
                <a:ea typeface="Calibri" panose="020F0502020204030204" pitchFamily="34" charset="0"/>
                <a:cs typeface="Times New Roman" panose="02020603050405020304" pitchFamily="18" charset="0"/>
              </a:rPr>
              <a:t>Transmitterstoffer er nødvendige i nerveimpulsoverførelsen, da neuronerne ikke rører ved hinanden,</a:t>
            </a:r>
            <a:r>
              <a:rPr lang="da-DK" sz="1600" kern="100" dirty="0">
                <a:latin typeface="+mj-lt"/>
                <a:ea typeface="Calibri" panose="020F0502020204030204" pitchFamily="34" charset="0"/>
                <a:cs typeface="Times New Roman" panose="02020603050405020304" pitchFamily="18" charset="0"/>
              </a:rPr>
              <a:t> og dermed kan det elektriske signal ikke komme videre. Derfor er det kemiske signal nødvendigt til at overføre nerveimpulsen fra én synapse til én anden. </a:t>
            </a:r>
          </a:p>
          <a:p>
            <a:r>
              <a:rPr lang="da-DK" sz="1600" kern="100" dirty="0">
                <a:effectLst/>
                <a:latin typeface="+mj-lt"/>
                <a:ea typeface="Calibri" panose="020F0502020204030204" pitchFamily="34" charset="0"/>
                <a:cs typeface="Times New Roman" panose="02020603050405020304" pitchFamily="18" charset="0"/>
              </a:rPr>
              <a:t>Jo større mængde af transmitterstoffer der udskilles samtidig, jo større er chancen for, at impulsoverførelsen bliver til noget. </a:t>
            </a:r>
          </a:p>
          <a:p>
            <a:r>
              <a:rPr lang="da-DK" sz="1600" kern="100" dirty="0">
                <a:latin typeface="+mj-lt"/>
                <a:ea typeface="Calibri" panose="020F0502020204030204" pitchFamily="34" charset="0"/>
                <a:cs typeface="Times New Roman" panose="02020603050405020304" pitchFamily="18" charset="0"/>
              </a:rPr>
              <a:t>Hvis der er meget transmitterstof tilstede, så vil der åbne sig en masse receptorstyrede ionkanaler. </a:t>
            </a:r>
            <a:endParaRPr lang="da-DK" sz="1600" kern="100" dirty="0">
              <a:effectLst/>
              <a:latin typeface="+mj-lt"/>
              <a:ea typeface="Calibri" panose="020F0502020204030204" pitchFamily="34" charset="0"/>
              <a:cs typeface="Times New Roman" panose="02020603050405020304" pitchFamily="18" charset="0"/>
            </a:endParaRPr>
          </a:p>
          <a:p>
            <a:endParaRPr lang="da-DK" sz="1600" dirty="0">
              <a:latin typeface="Abadi Extra Light" panose="020B0204020104020204" pitchFamily="34" charset="0"/>
            </a:endParaRPr>
          </a:p>
        </p:txBody>
      </p:sp>
      <p:sp>
        <p:nvSpPr>
          <p:cNvPr id="5" name="Titel 4">
            <a:extLst>
              <a:ext uri="{FF2B5EF4-FFF2-40B4-BE49-F238E27FC236}">
                <a16:creationId xmlns:a16="http://schemas.microsoft.com/office/drawing/2014/main" id="{C0AB322C-46ED-5A0C-C0CB-99A8EB0C4367}"/>
              </a:ext>
            </a:extLst>
          </p:cNvPr>
          <p:cNvSpPr>
            <a:spLocks noGrp="1"/>
          </p:cNvSpPr>
          <p:nvPr>
            <p:ph type="title"/>
          </p:nvPr>
        </p:nvSpPr>
        <p:spPr/>
        <p:txBody>
          <a:bodyPr/>
          <a:lstStyle/>
          <a:p>
            <a:r>
              <a:rPr lang="da-DK" dirty="0"/>
              <a:t>Nerveimpulser og transmitterstoffer</a:t>
            </a:r>
          </a:p>
        </p:txBody>
      </p:sp>
    </p:spTree>
    <p:extLst>
      <p:ext uri="{BB962C8B-B14F-4D97-AF65-F5344CB8AC3E}">
        <p14:creationId xmlns:p14="http://schemas.microsoft.com/office/powerpoint/2010/main" val="358996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819C7-C735-10D8-7C7B-AEA93C712DA5}"/>
              </a:ext>
            </a:extLst>
          </p:cNvPr>
          <p:cNvSpPr>
            <a:spLocks noGrp="1"/>
          </p:cNvSpPr>
          <p:nvPr>
            <p:ph type="title"/>
          </p:nvPr>
        </p:nvSpPr>
        <p:spPr>
          <a:xfrm>
            <a:off x="640079" y="640080"/>
            <a:ext cx="6389027" cy="5569164"/>
          </a:xfrm>
        </p:spPr>
        <p:txBody>
          <a:bodyPr vert="horz" lIns="91440" tIns="45720" rIns="91440" bIns="45720" rtlCol="0" anchor="ctr">
            <a:normAutofit/>
          </a:bodyPr>
          <a:lstStyle/>
          <a:p>
            <a:pPr algn="r"/>
            <a:endParaRPr lang="en-US" sz="8800">
              <a:solidFill>
                <a:schemeClr val="tx1"/>
              </a:solidFill>
            </a:endParaRPr>
          </a:p>
        </p:txBody>
      </p:sp>
      <p:pic>
        <p:nvPicPr>
          <p:cNvPr id="5" name="Billede 4">
            <a:extLst>
              <a:ext uri="{FF2B5EF4-FFF2-40B4-BE49-F238E27FC236}">
                <a16:creationId xmlns:a16="http://schemas.microsoft.com/office/drawing/2014/main" id="{33E7D263-69B4-EEE6-E8DA-8544415E5E55}"/>
              </a:ext>
            </a:extLst>
          </p:cNvPr>
          <p:cNvPicPr>
            <a:picLocks noChangeAspect="1"/>
          </p:cNvPicPr>
          <p:nvPr/>
        </p:nvPicPr>
        <p:blipFill>
          <a:blip r:embed="rId2"/>
          <a:stretch>
            <a:fillRect/>
          </a:stretch>
        </p:blipFill>
        <p:spPr>
          <a:xfrm>
            <a:off x="640079" y="154940"/>
            <a:ext cx="6477000" cy="6324600"/>
          </a:xfrm>
          <a:prstGeom prst="rect">
            <a:avLst/>
          </a:prstGeom>
        </p:spPr>
      </p:pic>
    </p:spTree>
    <p:extLst>
      <p:ext uri="{BB962C8B-B14F-4D97-AF65-F5344CB8AC3E}">
        <p14:creationId xmlns:p14="http://schemas.microsoft.com/office/powerpoint/2010/main" val="1857725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A30A3E3-692A-5BCF-3EB5-DEF58CC7B75E}"/>
              </a:ext>
            </a:extLst>
          </p:cNvPr>
          <p:cNvSpPr>
            <a:spLocks noGrp="1"/>
          </p:cNvSpPr>
          <p:nvPr>
            <p:ph idx="1"/>
          </p:nvPr>
        </p:nvSpPr>
        <p:spPr/>
        <p:txBody>
          <a:bodyPr>
            <a:normAutofit/>
          </a:bodyPr>
          <a:lstStyle/>
          <a:p>
            <a:r>
              <a:rPr lang="da-DK" sz="1800" dirty="0">
                <a:latin typeface="+mj-lt"/>
              </a:rPr>
              <a:t>Hovedformålet: at videregive en nerveimpuls i synapsekløften. </a:t>
            </a:r>
          </a:p>
          <a:p>
            <a:r>
              <a:rPr lang="da-DK" sz="1800" dirty="0">
                <a:latin typeface="+mj-lt"/>
              </a:rPr>
              <a:t>Der findes dog mange forskellige transmitterstoffer til de forskellige dele i nervesystemet. </a:t>
            </a:r>
          </a:p>
          <a:p>
            <a:r>
              <a:rPr lang="da-DK" sz="1800" dirty="0">
                <a:latin typeface="+mj-lt"/>
              </a:rPr>
              <a:t>Man kender til ca. 120 forskellige transmitterstoffer, og det som de har til fælles er, at de dannes af nervecellerne som de skal udskilles fra. </a:t>
            </a:r>
          </a:p>
          <a:p>
            <a:r>
              <a:rPr lang="da-DK" sz="1800" dirty="0">
                <a:latin typeface="+mj-lt"/>
              </a:rPr>
              <a:t>Mange transmitterstoffer er helt almindelige forbindelser, som indtages med fx føden og muligvis modificeres en smule, og mange har desuden andre funktioner såsom hormoner. </a:t>
            </a:r>
          </a:p>
          <a:p>
            <a:r>
              <a:rPr lang="da-DK" sz="1800" dirty="0">
                <a:latin typeface="+mj-lt"/>
              </a:rPr>
              <a:t>De fleste transmitterstoffer er lavmolekylære neurontransmittere såsom aminosyrer eller aminosyrederivater (altså dannet fra en aminosyre). Ellers kan de være gasser (meget få) og en del er desuden peptider (en organisk, kemisk forbindelse). </a:t>
            </a:r>
          </a:p>
        </p:txBody>
      </p:sp>
      <p:sp>
        <p:nvSpPr>
          <p:cNvPr id="5" name="Titel 4">
            <a:extLst>
              <a:ext uri="{FF2B5EF4-FFF2-40B4-BE49-F238E27FC236}">
                <a16:creationId xmlns:a16="http://schemas.microsoft.com/office/drawing/2014/main" id="{3FC6FBD0-CF67-C5AA-F10F-833088634473}"/>
              </a:ext>
            </a:extLst>
          </p:cNvPr>
          <p:cNvSpPr>
            <a:spLocks noGrp="1"/>
          </p:cNvSpPr>
          <p:nvPr>
            <p:ph type="title"/>
          </p:nvPr>
        </p:nvSpPr>
        <p:spPr/>
        <p:txBody>
          <a:bodyPr/>
          <a:lstStyle/>
          <a:p>
            <a:r>
              <a:rPr lang="da-DK" dirty="0"/>
              <a:t>Transmitterstoffer</a:t>
            </a:r>
          </a:p>
        </p:txBody>
      </p:sp>
    </p:spTree>
    <p:extLst>
      <p:ext uri="{BB962C8B-B14F-4D97-AF65-F5344CB8AC3E}">
        <p14:creationId xmlns:p14="http://schemas.microsoft.com/office/powerpoint/2010/main" val="3243311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1F5571B4-9322-3003-8304-36F9D610EA30}"/>
              </a:ext>
            </a:extLst>
          </p:cNvPr>
          <p:cNvSpPr>
            <a:spLocks noGrp="1"/>
          </p:cNvSpPr>
          <p:nvPr>
            <p:ph idx="1"/>
          </p:nvPr>
        </p:nvSpPr>
        <p:spPr/>
        <p:txBody>
          <a:bodyPr>
            <a:normAutofit/>
          </a:bodyPr>
          <a:lstStyle/>
          <a:p>
            <a:r>
              <a:rPr lang="da-DK" sz="2000" b="1" u="sng" dirty="0">
                <a:latin typeface="+mj-lt"/>
              </a:rPr>
              <a:t>Når de har udført deres hovedformål, hvad så?</a:t>
            </a:r>
          </a:p>
          <a:p>
            <a:pPr lvl="1"/>
            <a:r>
              <a:rPr lang="da-DK" sz="1800" dirty="0">
                <a:latin typeface="+mj-lt"/>
              </a:rPr>
              <a:t>Nogle bliver optaget og genbrugt i neuronet de kom fra. </a:t>
            </a:r>
          </a:p>
          <a:p>
            <a:pPr lvl="1"/>
            <a:r>
              <a:rPr lang="da-DK" sz="1800" dirty="0">
                <a:latin typeface="+mj-lt"/>
              </a:rPr>
              <a:t>Visse spaltes af enzymer inden de bliver genoptaget. </a:t>
            </a:r>
          </a:p>
          <a:p>
            <a:pPr lvl="1"/>
            <a:r>
              <a:rPr lang="da-DK" sz="1800" dirty="0">
                <a:latin typeface="+mj-lt"/>
              </a:rPr>
              <a:t>Andre genbruges ikke, men nedbrydes af enzymer i synapsen eller i modtagerneuronet. </a:t>
            </a:r>
          </a:p>
          <a:p>
            <a:pPr marL="0" indent="0">
              <a:buNone/>
            </a:pPr>
            <a:endParaRPr lang="da-DK" sz="1800" dirty="0">
              <a:latin typeface="+mj-lt"/>
            </a:endParaRPr>
          </a:p>
          <a:p>
            <a:r>
              <a:rPr lang="da-DK" sz="1800" dirty="0">
                <a:latin typeface="+mj-lt"/>
              </a:rPr>
              <a:t>Det samme transmitterstof kan binde sig til forskellige receptorer forskellige steder i nervesystemet, og det er resultatet af denne binding, som vil afgøre, hvad det er for et transmitterstof, hvor det bindes henne og hvor i nervesystemet. </a:t>
            </a:r>
          </a:p>
          <a:p>
            <a:r>
              <a:rPr lang="da-DK" sz="1800" dirty="0">
                <a:latin typeface="+mj-lt"/>
              </a:rPr>
              <a:t>Mange transmitterstoffer har i hørt om før – kig på figur 22 på s. 26 i jeres bog og snak sammen om, hvilke i kender til. </a:t>
            </a:r>
          </a:p>
        </p:txBody>
      </p:sp>
      <p:sp>
        <p:nvSpPr>
          <p:cNvPr id="5" name="Titel 4">
            <a:extLst>
              <a:ext uri="{FF2B5EF4-FFF2-40B4-BE49-F238E27FC236}">
                <a16:creationId xmlns:a16="http://schemas.microsoft.com/office/drawing/2014/main" id="{A5B6A7A5-EB63-3A35-0C7A-D337462925E4}"/>
              </a:ext>
            </a:extLst>
          </p:cNvPr>
          <p:cNvSpPr>
            <a:spLocks noGrp="1"/>
          </p:cNvSpPr>
          <p:nvPr>
            <p:ph type="title"/>
          </p:nvPr>
        </p:nvSpPr>
        <p:spPr/>
        <p:txBody>
          <a:bodyPr/>
          <a:lstStyle/>
          <a:p>
            <a:r>
              <a:rPr lang="da-DK" dirty="0"/>
              <a:t>Transmitterstoffer pt.2 </a:t>
            </a:r>
          </a:p>
        </p:txBody>
      </p:sp>
    </p:spTree>
    <p:extLst>
      <p:ext uri="{BB962C8B-B14F-4D97-AF65-F5344CB8AC3E}">
        <p14:creationId xmlns:p14="http://schemas.microsoft.com/office/powerpoint/2010/main" val="1377539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undefined">
            <a:extLst>
              <a:ext uri="{FF2B5EF4-FFF2-40B4-BE49-F238E27FC236}">
                <a16:creationId xmlns:a16="http://schemas.microsoft.com/office/drawing/2014/main" id="{E2E99402-B85E-FACF-389A-08832178C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0"/>
            <a:ext cx="107505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19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FB1ED8A-946B-34B7-DB5D-7064F2EAE302}"/>
              </a:ext>
            </a:extLst>
          </p:cNvPr>
          <p:cNvSpPr>
            <a:spLocks noGrp="1"/>
          </p:cNvSpPr>
          <p:nvPr>
            <p:ph idx="1"/>
          </p:nvPr>
        </p:nvSpPr>
        <p:spPr/>
        <p:txBody>
          <a:bodyPr>
            <a:normAutofit/>
          </a:bodyPr>
          <a:lstStyle/>
          <a:p>
            <a:r>
              <a:rPr lang="da-DK" sz="1800" dirty="0">
                <a:latin typeface="+mj-lt"/>
              </a:rPr>
              <a:t>Transmitterstoffer har indflydelse på forskellige funktioner og egenskaber – det kan både være for sig selv og sammen med andre. </a:t>
            </a:r>
          </a:p>
          <a:p>
            <a:r>
              <a:rPr lang="da-DK" sz="1800" dirty="0">
                <a:latin typeface="+mj-lt"/>
              </a:rPr>
              <a:t>Nogle typer af medicin og rusmidler kan påvirke det, som normalt foregår i synapsen. </a:t>
            </a:r>
          </a:p>
          <a:p>
            <a:r>
              <a:rPr lang="da-DK" sz="1800" dirty="0">
                <a:latin typeface="+mj-lt"/>
              </a:rPr>
              <a:t>Man skelner mellem stoffer, der virker som antagonister og stoffer, der virker som agonist. </a:t>
            </a:r>
          </a:p>
          <a:p>
            <a:r>
              <a:rPr lang="da-DK" sz="1800" b="1" dirty="0">
                <a:highlight>
                  <a:srgbClr val="FFFF00"/>
                </a:highlight>
                <a:latin typeface="+mj-lt"/>
              </a:rPr>
              <a:t>Agonist: </a:t>
            </a:r>
            <a:r>
              <a:rPr lang="da-DK" sz="1800" dirty="0">
                <a:latin typeface="+mj-lt"/>
              </a:rPr>
              <a:t>er enten selv transmitterstoffet eller et stof, der minder meget om et bestemt transmitterstof. Det forøger den virkning, som transmitterstoffer normalt har. </a:t>
            </a:r>
          </a:p>
          <a:p>
            <a:r>
              <a:rPr lang="da-DK" sz="1800" b="1" dirty="0">
                <a:highlight>
                  <a:srgbClr val="FFFF00"/>
                </a:highlight>
                <a:latin typeface="+mj-lt"/>
              </a:rPr>
              <a:t>Antagonist: </a:t>
            </a:r>
            <a:r>
              <a:rPr lang="da-DK" sz="1800" dirty="0">
                <a:latin typeface="+mj-lt"/>
              </a:rPr>
              <a:t>er forskellige fra transmitterstoffet, men kan binde sig til transmitterstoffets receptorer og blokere dem. Derfor formindskes den virkning, som transmitterstoffet normalvis har. </a:t>
            </a:r>
          </a:p>
        </p:txBody>
      </p:sp>
      <p:sp>
        <p:nvSpPr>
          <p:cNvPr id="5" name="Titel 4">
            <a:extLst>
              <a:ext uri="{FF2B5EF4-FFF2-40B4-BE49-F238E27FC236}">
                <a16:creationId xmlns:a16="http://schemas.microsoft.com/office/drawing/2014/main" id="{0B16B979-10BC-92D2-A197-8B679FF0C4BD}"/>
              </a:ext>
            </a:extLst>
          </p:cNvPr>
          <p:cNvSpPr>
            <a:spLocks noGrp="1"/>
          </p:cNvSpPr>
          <p:nvPr>
            <p:ph type="title"/>
          </p:nvPr>
        </p:nvSpPr>
        <p:spPr/>
        <p:txBody>
          <a:bodyPr/>
          <a:lstStyle/>
          <a:p>
            <a:r>
              <a:rPr lang="da-DK" dirty="0"/>
              <a:t>Transmitterstoffer pt. 3</a:t>
            </a:r>
          </a:p>
        </p:txBody>
      </p:sp>
    </p:spTree>
    <p:extLst>
      <p:ext uri="{BB962C8B-B14F-4D97-AF65-F5344CB8AC3E}">
        <p14:creationId xmlns:p14="http://schemas.microsoft.com/office/powerpoint/2010/main" val="119152091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2051</TotalTime>
  <Words>1922</Words>
  <Application>Microsoft Office PowerPoint</Application>
  <PresentationFormat>Widescreen</PresentationFormat>
  <Paragraphs>121</Paragraphs>
  <Slides>30</Slides>
  <Notes>0</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30</vt:i4>
      </vt:variant>
    </vt:vector>
  </HeadingPairs>
  <TitlesOfParts>
    <vt:vector size="37" baseType="lpstr">
      <vt:lpstr>Abadi Extra Light</vt:lpstr>
      <vt:lpstr>Aptos</vt:lpstr>
      <vt:lpstr>Aptos Display</vt:lpstr>
      <vt:lpstr>Arial</vt:lpstr>
      <vt:lpstr>Cambria Math</vt:lpstr>
      <vt:lpstr>Office-tema</vt:lpstr>
      <vt:lpstr>Office-tema</vt:lpstr>
      <vt:lpstr>Nervecellers opbygning   </vt:lpstr>
      <vt:lpstr>Neuroner </vt:lpstr>
      <vt:lpstr>Synapsen - membrantransportproces</vt:lpstr>
      <vt:lpstr>Øvelse: Tegn en synapse og en neuron </vt:lpstr>
      <vt:lpstr>Gliaceller</vt:lpstr>
      <vt:lpstr>PowerPoint-præsentation</vt:lpstr>
      <vt:lpstr>Cellemembranen – hvad består den af?</vt:lpstr>
      <vt:lpstr>PowerPoint-præsentation</vt:lpstr>
      <vt:lpstr>Cellemembrantransportprocesser</vt:lpstr>
      <vt:lpstr>PowerPoint-præsentation</vt:lpstr>
      <vt:lpstr>Hvorfor skal vi vide noget om cellemembranen?</vt:lpstr>
      <vt:lpstr>Nervecellers iongennemtrængelighed</vt:lpstr>
      <vt:lpstr>Ionkanaler</vt:lpstr>
      <vt:lpstr>Ionkanaler og depolariseing</vt:lpstr>
      <vt:lpstr>Øvelse: Tegn en spændingsstyret ionkanal </vt:lpstr>
      <vt:lpstr>PowerPoint-præsentation</vt:lpstr>
      <vt:lpstr>Ionpumper</vt:lpstr>
      <vt:lpstr>Ionpumper: Natrium/kalium-pumpen</vt:lpstr>
      <vt:lpstr>Aktionspotentialet</vt:lpstr>
      <vt:lpstr>Aktionspotentialet </vt:lpstr>
      <vt:lpstr>PowerPoint-præsentation</vt:lpstr>
      <vt:lpstr>PowerPoint-præsentation</vt:lpstr>
      <vt:lpstr>Saltatorisk ledning</vt:lpstr>
      <vt:lpstr>PowerPoint-præsentation</vt:lpstr>
      <vt:lpstr>Nerveimpulser og transmitterstoffer</vt:lpstr>
      <vt:lpstr>PowerPoint-præsentation</vt:lpstr>
      <vt:lpstr>Transmitterstoffer</vt:lpstr>
      <vt:lpstr>Transmitterstoffer pt.2 </vt:lpstr>
      <vt:lpstr>PowerPoint-præsentation</vt:lpstr>
      <vt:lpstr>Transmitterstoffer pt.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Nervecellers opbygning</dc:title>
  <dc:creator>Taia Varberg</dc:creator>
  <cp:lastModifiedBy>Taia Varberg</cp:lastModifiedBy>
  <cp:revision>8</cp:revision>
  <dcterms:created xsi:type="dcterms:W3CDTF">2023-11-08T12:14:47Z</dcterms:created>
  <dcterms:modified xsi:type="dcterms:W3CDTF">2024-11-26T15:13:02Z</dcterms:modified>
</cp:coreProperties>
</file>