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9" r:id="rId13"/>
    <p:sldId id="264" r:id="rId14"/>
    <p:sldId id="270" r:id="rId15"/>
    <p:sldId id="268" r:id="rId16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38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31E3A-164C-450D-896E-4E64F169D191}" type="datetimeFigureOut">
              <a:rPr lang="da-DK" smtClean="0"/>
              <a:t>14-08-2024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63A2B-041A-4E28-85B7-2E3FA62158F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76877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31E3A-164C-450D-896E-4E64F169D191}" type="datetimeFigureOut">
              <a:rPr lang="da-DK" smtClean="0"/>
              <a:t>14-08-2024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63A2B-041A-4E28-85B7-2E3FA62158F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70741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31E3A-164C-450D-896E-4E64F169D191}" type="datetimeFigureOut">
              <a:rPr lang="da-DK" smtClean="0"/>
              <a:t>14-08-2024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63A2B-041A-4E28-85B7-2E3FA62158F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130392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31E3A-164C-450D-896E-4E64F169D191}" type="datetimeFigureOut">
              <a:rPr lang="da-DK" smtClean="0"/>
              <a:t>14-08-2024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63A2B-041A-4E28-85B7-2E3FA62158F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61116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31E3A-164C-450D-896E-4E64F169D191}" type="datetimeFigureOut">
              <a:rPr lang="da-DK" smtClean="0"/>
              <a:t>14-08-2024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63A2B-041A-4E28-85B7-2E3FA62158F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172396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31E3A-164C-450D-896E-4E64F169D191}" type="datetimeFigureOut">
              <a:rPr lang="da-DK" smtClean="0"/>
              <a:t>14-08-2024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63A2B-041A-4E28-85B7-2E3FA62158F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79212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31E3A-164C-450D-896E-4E64F169D191}" type="datetimeFigureOut">
              <a:rPr lang="da-DK" smtClean="0"/>
              <a:t>14-08-2024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63A2B-041A-4E28-85B7-2E3FA62158F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107966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31E3A-164C-450D-896E-4E64F169D191}" type="datetimeFigureOut">
              <a:rPr lang="da-DK" smtClean="0"/>
              <a:t>14-08-2024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63A2B-041A-4E28-85B7-2E3FA62158F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70543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31E3A-164C-450D-896E-4E64F169D191}" type="datetimeFigureOut">
              <a:rPr lang="da-DK" smtClean="0"/>
              <a:t>14-08-2024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63A2B-041A-4E28-85B7-2E3FA62158F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73978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31E3A-164C-450D-896E-4E64F169D191}" type="datetimeFigureOut">
              <a:rPr lang="da-DK" smtClean="0"/>
              <a:t>14-08-2024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63A2B-041A-4E28-85B7-2E3FA62158F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399424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31E3A-164C-450D-896E-4E64F169D191}" type="datetimeFigureOut">
              <a:rPr lang="da-DK" smtClean="0"/>
              <a:t>14-08-2024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63A2B-041A-4E28-85B7-2E3FA62158F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73797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F31E3A-164C-450D-896E-4E64F169D191}" type="datetimeFigureOut">
              <a:rPr lang="da-DK" smtClean="0"/>
              <a:t>14-08-2024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763A2B-041A-4E28-85B7-2E3FA62158F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03177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Kemisk ligevægt</a:t>
            </a:r>
          </a:p>
        </p:txBody>
      </p:sp>
      <p:pic>
        <p:nvPicPr>
          <p:cNvPr id="6" name="Pladsholder til indhold 5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46546" y="1487276"/>
            <a:ext cx="5688156" cy="2091382"/>
          </a:xfrm>
          <a:prstGeom prst="rect">
            <a:avLst/>
          </a:prstGeom>
        </p:spPr>
      </p:pic>
      <p:pic>
        <p:nvPicPr>
          <p:cNvPr id="9" name="Pladsholder til indhold 8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96012" y="1858169"/>
            <a:ext cx="5133975" cy="4286250"/>
          </a:xfrm>
          <a:prstGeom prst="rect">
            <a:avLst/>
          </a:prstGeom>
        </p:spPr>
      </p:pic>
      <p:pic>
        <p:nvPicPr>
          <p:cNvPr id="10" name="Billed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6436" y="4788572"/>
            <a:ext cx="4359564" cy="1269903"/>
          </a:xfrm>
          <a:prstGeom prst="rect">
            <a:avLst/>
          </a:prstGeom>
        </p:spPr>
      </p:pic>
      <p:pic>
        <p:nvPicPr>
          <p:cNvPr id="11" name="Billed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546" y="3716518"/>
            <a:ext cx="5309038" cy="569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205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el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da-DK" dirty="0">
                    <a:solidFill>
                      <a:schemeClr val="accent5"/>
                    </a:solidFill>
                  </a:rPr>
                  <a:t>Eksempler på reaktioner som ikke omdannes fuldstændigt: Opløsning af </a:t>
                </a:r>
                <a14:m>
                  <m:oMath xmlns:m="http://schemas.openxmlformats.org/officeDocument/2006/math">
                    <m:r>
                      <a:rPr lang="da-DK" b="0" i="1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𝐶</m:t>
                    </m:r>
                    <m:sSub>
                      <m:sSubPr>
                        <m:ctrlPr>
                          <a:rPr lang="da-DK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  <m:sub>
                        <m:r>
                          <a:rPr lang="da-DK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da-DK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a-DK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</m:d>
                    <m:r>
                      <a:rPr lang="da-DK" b="0" i="1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𝑖</m:t>
                    </m:r>
                    <m:r>
                      <a:rPr lang="da-DK" b="0" i="1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da-DK" b="0" i="1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𝑣𝑎𝑛𝑑</m:t>
                    </m:r>
                    <m:r>
                      <a:rPr lang="da-DK" b="0" i="1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da-DK" dirty="0">
                  <a:solidFill>
                    <a:schemeClr val="accent5"/>
                  </a:solidFill>
                </a:endParaRPr>
              </a:p>
            </p:txBody>
          </p:sp>
        </mc:Choice>
        <mc:Fallback xmlns="">
          <p:sp>
            <p:nvSpPr>
              <p:cNvPr id="2" name="Titel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77" t="-13364" r="-638" b="-21198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034" y="1825625"/>
            <a:ext cx="8667750" cy="375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3676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itel 4"/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365125"/>
                <a:ext cx="10515600" cy="1011093"/>
              </a:xfrm>
            </p:spPr>
            <p:txBody>
              <a:bodyPr>
                <a:normAutofit fontScale="90000"/>
              </a:bodyPr>
              <a:lstStyle/>
              <a:p>
                <a:r>
                  <a:rPr lang="da-DK" dirty="0">
                    <a:solidFill>
                      <a:schemeClr val="accent5"/>
                    </a:solidFill>
                  </a:rPr>
                  <a:t>Opløsning af </a:t>
                </a:r>
                <a14:m>
                  <m:oMath xmlns:m="http://schemas.openxmlformats.org/officeDocument/2006/math">
                    <m:r>
                      <a:rPr lang="da-DK" b="0" i="1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𝐶</m:t>
                    </m:r>
                    <m:sSub>
                      <m:sSubPr>
                        <m:ctrlPr>
                          <a:rPr lang="da-DK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  <m:sub>
                        <m:r>
                          <a:rPr lang="da-DK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da-DK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a-DK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</m:d>
                  </m:oMath>
                </a14:m>
                <a:r>
                  <a:rPr lang="da-DK" dirty="0"/>
                  <a:t> </a:t>
                </a:r>
                <a:r>
                  <a:rPr lang="da-DK" dirty="0">
                    <a:solidFill>
                      <a:schemeClr val="accent5"/>
                    </a:solidFill>
                  </a:rPr>
                  <a:t>i vand. </a:t>
                </a:r>
                <a:r>
                  <a:rPr lang="da-DK" i="1" dirty="0">
                    <a:solidFill>
                      <a:schemeClr val="accent5"/>
                    </a:solidFill>
                  </a:rPr>
                  <a:t>Dynamisk ligevægt.</a:t>
                </a:r>
              </a:p>
            </p:txBody>
          </p:sp>
        </mc:Choice>
        <mc:Fallback xmlns="">
          <p:sp>
            <p:nvSpPr>
              <p:cNvPr id="5" name="Titel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365125"/>
                <a:ext cx="10515600" cy="1011093"/>
              </a:xfrm>
              <a:blipFill>
                <a:blip r:embed="rId2"/>
                <a:stretch>
                  <a:fillRect l="-2087" b="-7229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ladsholder til indhold 3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573010" y="1874188"/>
            <a:ext cx="6245095" cy="1810173"/>
          </a:xfrm>
          <a:prstGeom prst="rect">
            <a:avLst/>
          </a:prstGeom>
        </p:spPr>
      </p:pic>
      <p:pic>
        <p:nvPicPr>
          <p:cNvPr id="8" name="Pladsholder til indhold 7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7264440" y="1607128"/>
            <a:ext cx="3720989" cy="4410436"/>
          </a:xfrm>
          <a:prstGeom prst="rect">
            <a:avLst/>
          </a:prstGeom>
        </p:spPr>
      </p:pic>
      <p:pic>
        <p:nvPicPr>
          <p:cNvPr id="7" name="Billed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7117" y="3758182"/>
            <a:ext cx="5816883" cy="1832867"/>
          </a:xfrm>
          <a:prstGeom prst="rect">
            <a:avLst/>
          </a:prstGeom>
        </p:spPr>
      </p:pic>
      <p:sp>
        <p:nvSpPr>
          <p:cNvPr id="9" name="Tekstfelt 8"/>
          <p:cNvSpPr txBox="1"/>
          <p:nvPr/>
        </p:nvSpPr>
        <p:spPr>
          <a:xfrm>
            <a:off x="1025236" y="6017564"/>
            <a:ext cx="57314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Makroskopisk: Ingen ændringer - Mikroskopisk stor aktivitet</a:t>
            </a:r>
          </a:p>
        </p:txBody>
      </p:sp>
    </p:spTree>
    <p:extLst>
      <p:ext uri="{BB962C8B-B14F-4D97-AF65-F5344CB8AC3E}">
        <p14:creationId xmlns:p14="http://schemas.microsoft.com/office/powerpoint/2010/main" val="41778883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el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da-DK" dirty="0">
                    <a:solidFill>
                      <a:schemeClr val="accent5"/>
                    </a:solidFill>
                  </a:rPr>
                  <a:t>Opløsning af </a:t>
                </a:r>
                <a14:m>
                  <m:oMath xmlns:m="http://schemas.openxmlformats.org/officeDocument/2006/math">
                    <m:r>
                      <a:rPr lang="da-DK" b="0" i="1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𝐶</m:t>
                    </m:r>
                    <m:sSub>
                      <m:sSubPr>
                        <m:ctrlPr>
                          <a:rPr lang="da-DK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  <m:sub>
                        <m:r>
                          <a:rPr lang="da-DK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da-DK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a-DK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</m:d>
                  </m:oMath>
                </a14:m>
                <a:r>
                  <a:rPr lang="da-DK" dirty="0"/>
                  <a:t> </a:t>
                </a:r>
                <a:r>
                  <a:rPr lang="da-DK" dirty="0">
                    <a:solidFill>
                      <a:schemeClr val="accent5"/>
                    </a:solidFill>
                  </a:rPr>
                  <a:t>i vand. </a:t>
                </a:r>
                <a:r>
                  <a:rPr lang="da-DK" i="1" dirty="0">
                    <a:solidFill>
                      <a:schemeClr val="accent5"/>
                    </a:solidFill>
                  </a:rPr>
                  <a:t>Dynamisk ligevægt</a:t>
                </a:r>
                <a:endParaRPr lang="da-DK" dirty="0"/>
              </a:p>
            </p:txBody>
          </p:sp>
        </mc:Choice>
        <mc:Fallback xmlns="">
          <p:sp>
            <p:nvSpPr>
              <p:cNvPr id="2" name="Titel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77" t="-13364" b="-21198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ladsholder til indhold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338368" y="1129506"/>
            <a:ext cx="6491321" cy="1638227"/>
          </a:xfrm>
          <a:prstGeom prst="rect">
            <a:avLst/>
          </a:prstGeom>
        </p:spPr>
      </p:pic>
      <p:pic>
        <p:nvPicPr>
          <p:cNvPr id="7" name="Billed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3073" y="2865519"/>
            <a:ext cx="6244343" cy="1333190"/>
          </a:xfrm>
          <a:prstGeom prst="rect">
            <a:avLst/>
          </a:prstGeom>
        </p:spPr>
      </p:pic>
      <p:sp>
        <p:nvSpPr>
          <p:cNvPr id="8" name="Tekstfelt 7"/>
          <p:cNvSpPr txBox="1"/>
          <p:nvPr/>
        </p:nvSpPr>
        <p:spPr>
          <a:xfrm>
            <a:off x="1154545" y="3094182"/>
            <a:ext cx="27398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Tænk selv 3-2 </a:t>
            </a:r>
          </a:p>
          <a:p>
            <a:r>
              <a:rPr lang="da-DK" dirty="0"/>
              <a:t>Lav en figur og en reaktion:</a:t>
            </a:r>
          </a:p>
        </p:txBody>
      </p:sp>
    </p:spTree>
    <p:extLst>
      <p:ext uri="{BB962C8B-B14F-4D97-AF65-F5344CB8AC3E}">
        <p14:creationId xmlns:p14="http://schemas.microsoft.com/office/powerpoint/2010/main" val="40074811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accent5"/>
                </a:solidFill>
              </a:rPr>
              <a:t>På vej mod ligevægt- en biludstødning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31636" y="2062956"/>
            <a:ext cx="8760114" cy="414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8517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75748"/>
          </a:xfrm>
        </p:spPr>
        <p:txBody>
          <a:bodyPr/>
          <a:lstStyle/>
          <a:p>
            <a:r>
              <a:rPr lang="da-DK" dirty="0">
                <a:solidFill>
                  <a:schemeClr val="accent5"/>
                </a:solidFill>
              </a:rPr>
              <a:t>På vej mod ligevægt- en biludstødning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838200" y="1440874"/>
            <a:ext cx="10515600" cy="4736089"/>
          </a:xfrm>
        </p:spPr>
        <p:txBody>
          <a:bodyPr/>
          <a:lstStyle/>
          <a:p>
            <a:r>
              <a:rPr lang="da-DK" dirty="0"/>
              <a:t>Ved forbrænding dannes nitrogenoxid (men ikke fuldstændigt):</a:t>
            </a:r>
          </a:p>
          <a:p>
            <a:pPr lvl="0"/>
            <a:endParaRPr lang="da-DK" dirty="0">
              <a:solidFill>
                <a:prstClr val="black"/>
              </a:solidFill>
            </a:endParaRPr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9485" y="1935036"/>
            <a:ext cx="6389806" cy="1451120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386156"/>
            <a:ext cx="6929870" cy="30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4000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accent5"/>
                </a:solidFill>
              </a:rPr>
              <a:t>Balance – Kemisk ligevægt (v1=v2)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45247" y="2161309"/>
            <a:ext cx="6664499" cy="2614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365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accent5"/>
                </a:solidFill>
              </a:rPr>
              <a:t>Indgreb i en ligevægt- Le </a:t>
            </a:r>
            <a:r>
              <a:rPr lang="da-DK" dirty="0" err="1">
                <a:solidFill>
                  <a:schemeClr val="accent5"/>
                </a:solidFill>
              </a:rPr>
              <a:t>Chateliers</a:t>
            </a:r>
            <a:r>
              <a:rPr lang="da-DK" dirty="0">
                <a:solidFill>
                  <a:schemeClr val="accent5"/>
                </a:solidFill>
              </a:rPr>
              <a:t> princip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15522" y="1913154"/>
            <a:ext cx="8760351" cy="1208737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4991" y="2698028"/>
            <a:ext cx="3124200" cy="3667125"/>
          </a:xfrm>
          <a:prstGeom prst="rect">
            <a:avLst/>
          </a:prstGeom>
        </p:spPr>
      </p:pic>
      <p:pic>
        <p:nvPicPr>
          <p:cNvPr id="6" name="Billed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6073" y="3121890"/>
            <a:ext cx="4276725" cy="1409700"/>
          </a:xfrm>
          <a:prstGeom prst="rect">
            <a:avLst/>
          </a:prstGeom>
        </p:spPr>
      </p:pic>
      <p:sp>
        <p:nvSpPr>
          <p:cNvPr id="7" name="Tekstfelt 6"/>
          <p:cNvSpPr txBox="1"/>
          <p:nvPr/>
        </p:nvSpPr>
        <p:spPr>
          <a:xfrm>
            <a:off x="4776355" y="4955453"/>
            <a:ext cx="7160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Koncentrationsændringer – se næste dias.</a:t>
            </a:r>
          </a:p>
        </p:txBody>
      </p:sp>
    </p:spTree>
    <p:extLst>
      <p:ext uri="{BB962C8B-B14F-4D97-AF65-F5344CB8AC3E}">
        <p14:creationId xmlns:p14="http://schemas.microsoft.com/office/powerpoint/2010/main" val="27608790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accent5"/>
                </a:solidFill>
              </a:rPr>
              <a:t>Le </a:t>
            </a:r>
            <a:r>
              <a:rPr lang="da-DK" dirty="0" err="1">
                <a:solidFill>
                  <a:schemeClr val="accent5"/>
                </a:solidFill>
              </a:rPr>
              <a:t>Chateliers</a:t>
            </a:r>
            <a:r>
              <a:rPr lang="da-DK" dirty="0">
                <a:solidFill>
                  <a:schemeClr val="accent5"/>
                </a:solidFill>
              </a:rPr>
              <a:t> princip-Koncentrationsændring</a:t>
            </a:r>
            <a:endParaRPr lang="da-DK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dsholder til indhold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da-DK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da-DK" b="0" i="0" smtClean="0">
                            <a:latin typeface="Cambria Math" panose="02040503050406030204" pitchFamily="18" charset="0"/>
                          </a:rPr>
                          <m:t>N</m:t>
                        </m:r>
                      </m:e>
                      <m:sub>
                        <m:r>
                          <a:rPr lang="da-DK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da-DK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da-DK" b="0" i="0" smtClean="0">
                            <a:latin typeface="Cambria Math" panose="02040503050406030204" pitchFamily="18" charset="0"/>
                          </a:rPr>
                          <m:t>g</m:t>
                        </m:r>
                      </m:e>
                    </m:d>
                    <m:r>
                      <a:rPr lang="da-DK" b="0" i="0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da-DK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da-DK" b="0" i="0" smtClean="0">
                            <a:latin typeface="Cambria Math" panose="02040503050406030204" pitchFamily="18" charset="0"/>
                          </a:rPr>
                          <m:t>O</m:t>
                        </m:r>
                      </m:e>
                      <m:sub>
                        <m:r>
                          <a:rPr lang="da-DK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da-DK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da-DK" b="0" i="0" smtClean="0">
                            <a:latin typeface="Cambria Math" panose="02040503050406030204" pitchFamily="18" charset="0"/>
                          </a:rPr>
                          <m:t>g</m:t>
                        </m:r>
                      </m:e>
                    </m:d>
                    <m:r>
                      <a:rPr lang="da-DK" i="0">
                        <a:latin typeface="Cambria Math" panose="02040503050406030204" pitchFamily="18" charset="0"/>
                      </a:rPr>
                      <m:t>⇌</m:t>
                    </m:r>
                    <m:r>
                      <a:rPr lang="da-DK" b="0" i="0" smtClean="0">
                        <a:latin typeface="Cambria Math" panose="02040503050406030204" pitchFamily="18" charset="0"/>
                      </a:rPr>
                      <m:t>  2 </m:t>
                    </m:r>
                    <m:r>
                      <m:rPr>
                        <m:sty m:val="p"/>
                      </m:rPr>
                      <a:rPr lang="da-DK" b="0" i="0" smtClean="0">
                        <a:latin typeface="Cambria Math" panose="02040503050406030204" pitchFamily="18" charset="0"/>
                      </a:rPr>
                      <m:t>NO</m:t>
                    </m:r>
                    <m:d>
                      <m:dPr>
                        <m:ctrlPr>
                          <a:rPr lang="da-DK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da-DK" b="0" i="0" smtClean="0">
                            <a:latin typeface="Cambria Math" panose="02040503050406030204" pitchFamily="18" charset="0"/>
                          </a:rPr>
                          <m:t>g</m:t>
                        </m:r>
                      </m:e>
                    </m:d>
                  </m:oMath>
                </a14:m>
                <a:endParaRPr lang="da-DK" dirty="0"/>
              </a:p>
              <a:p>
                <a:r>
                  <a:rPr lang="da-DK" b="1" dirty="0"/>
                  <a:t>Eksempel –ændring af stofkoncentration ved en ligevægt i en lukket beholder</a:t>
                </a:r>
                <a:r>
                  <a:rPr lang="da-DK" dirty="0"/>
                  <a:t>: </a:t>
                </a:r>
              </a:p>
              <a:p>
                <a:r>
                  <a:rPr lang="da-DK" dirty="0"/>
                  <a:t>1) Hvis vi tilsætter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a-DK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da-DK" sz="2400" b="0" i="0" smtClean="0">
                            <a:latin typeface="Cambria Math" panose="02040503050406030204" pitchFamily="18" charset="0"/>
                          </a:rPr>
                          <m:t>N</m:t>
                        </m:r>
                      </m:e>
                      <m:sub>
                        <m:r>
                          <a:rPr lang="da-DK" sz="2400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da-DK" dirty="0"/>
                  <a:t> vil ligevægten modvirke indgrebet ved at forbruge den tilsatte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a-DK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da-DK" i="0">
                            <a:latin typeface="Cambria Math" panose="02040503050406030204" pitchFamily="18" charset="0"/>
                          </a:rPr>
                          <m:t>N</m:t>
                        </m:r>
                      </m:e>
                      <m:sub>
                        <m:r>
                          <a:rPr lang="da-DK" i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da-DK" dirty="0"/>
                  <a:t>dvs. reaktionen vil forløbe mod højre (→) indtil ligevægten er indstillet igen.</a:t>
                </a:r>
              </a:p>
              <a:p>
                <a:r>
                  <a:rPr lang="da-DK" dirty="0"/>
                  <a:t>2) Hvis vi tilsætter ekstra NO vil ligevægten modvirke indgrebet ved at forbruge den tilsatte mængde NO så vil reaktionen forløbe mod venstre (←) indtil ligevægt har indstillet sig igen.</a:t>
                </a:r>
              </a:p>
            </p:txBody>
          </p:sp>
        </mc:Choice>
        <mc:Fallback xmlns="">
          <p:sp>
            <p:nvSpPr>
              <p:cNvPr id="3" name="Pladsholder til indhol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r="-1275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256276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accent5"/>
                </a:solidFill>
              </a:rPr>
              <a:t>Le </a:t>
            </a:r>
            <a:r>
              <a:rPr lang="da-DK" dirty="0" err="1">
                <a:solidFill>
                  <a:schemeClr val="accent5"/>
                </a:solidFill>
              </a:rPr>
              <a:t>Chateliers</a:t>
            </a:r>
            <a:r>
              <a:rPr lang="da-DK" dirty="0">
                <a:solidFill>
                  <a:schemeClr val="accent5"/>
                </a:solidFill>
              </a:rPr>
              <a:t> princip- </a:t>
            </a:r>
            <a:r>
              <a:rPr lang="da-DK" b="1" dirty="0">
                <a:solidFill>
                  <a:srgbClr val="FF0000"/>
                </a:solidFill>
              </a:rPr>
              <a:t>Ændring af tryk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sz="3200" dirty="0">
                <a:solidFill>
                  <a:srgbClr val="FF0000"/>
                </a:solidFill>
              </a:rPr>
              <a:t>Forøges trykket af en gasblanding i ligevægt, forskydes ligevægten i den retning, der giver færre molekyler i gasfase. Et trykfald forskyder ligevægten i modsat retning.</a:t>
            </a:r>
          </a:p>
          <a:p>
            <a:pPr marL="0" indent="0">
              <a:buNone/>
            </a:pPr>
            <a:r>
              <a:rPr lang="da-DK" sz="3200" dirty="0">
                <a:solidFill>
                  <a:srgbClr val="FF0000"/>
                </a:solidFill>
              </a:rPr>
              <a:t>  </a:t>
            </a:r>
            <a:r>
              <a:rPr lang="da-DK" sz="3200" dirty="0"/>
              <a:t>Eksempel: Teknisk fremstilling af </a:t>
            </a:r>
            <a:r>
              <a:rPr lang="da-DK" sz="3200" dirty="0" err="1"/>
              <a:t>ethanol</a:t>
            </a:r>
            <a:r>
              <a:rPr lang="da-DK" sz="3200" dirty="0"/>
              <a:t>:</a:t>
            </a:r>
          </a:p>
          <a:p>
            <a:endParaRPr lang="da-DK" sz="3200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3130" y="3744623"/>
            <a:ext cx="7975888" cy="2176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6283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1093"/>
          </a:xfrm>
        </p:spPr>
        <p:txBody>
          <a:bodyPr>
            <a:normAutofit fontScale="90000"/>
          </a:bodyPr>
          <a:lstStyle/>
          <a:p>
            <a:r>
              <a:rPr lang="da-DK" dirty="0">
                <a:solidFill>
                  <a:schemeClr val="accent5"/>
                </a:solidFill>
              </a:rPr>
              <a:t>Eksempel: Teknisk fremstilling af </a:t>
            </a:r>
            <a:r>
              <a:rPr lang="da-DK" dirty="0" err="1">
                <a:solidFill>
                  <a:schemeClr val="accent5"/>
                </a:solidFill>
              </a:rPr>
              <a:t>ethanol</a:t>
            </a:r>
            <a:r>
              <a:rPr lang="da-DK" dirty="0">
                <a:solidFill>
                  <a:schemeClr val="accent5"/>
                </a:solidFill>
              </a:rPr>
              <a:t>:</a:t>
            </a:r>
            <a:br>
              <a:rPr lang="da-DK" dirty="0"/>
            </a:b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9095" y="969818"/>
            <a:ext cx="6151995" cy="1554900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3425" y="2201445"/>
            <a:ext cx="7648575" cy="3457575"/>
          </a:xfrm>
          <a:prstGeom prst="rect">
            <a:avLst/>
          </a:prstGeom>
        </p:spPr>
      </p:pic>
      <p:sp>
        <p:nvSpPr>
          <p:cNvPr id="6" name="Tekstfelt 5"/>
          <p:cNvSpPr txBox="1"/>
          <p:nvPr/>
        </p:nvSpPr>
        <p:spPr>
          <a:xfrm>
            <a:off x="729095" y="3129411"/>
            <a:ext cx="6339300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b="1" dirty="0"/>
              <a:t>Ydre Indgreb: </a:t>
            </a:r>
            <a:r>
              <a:rPr lang="da-DK" dirty="0"/>
              <a:t>Hvis beholderen trykkes sammen fx,</a:t>
            </a:r>
          </a:p>
          <a:p>
            <a:r>
              <a:rPr lang="da-DK" dirty="0"/>
              <a:t>til det halve volumen så øges trykket umiddelbart til det dobbelt.</a:t>
            </a:r>
          </a:p>
          <a:p>
            <a:r>
              <a:rPr lang="da-DK" dirty="0"/>
              <a:t>Systemet vil modvirke indgrebet ved at få trykket til at falde igen- </a:t>
            </a:r>
          </a:p>
          <a:p>
            <a:r>
              <a:rPr lang="da-DK" dirty="0"/>
              <a:t>Den måde trykket kan falde på er at der dannes færre </a:t>
            </a:r>
            <a:r>
              <a:rPr lang="da-DK" dirty="0" err="1"/>
              <a:t>gasformige</a:t>
            </a:r>
            <a:endParaRPr lang="da-DK" dirty="0"/>
          </a:p>
          <a:p>
            <a:r>
              <a:rPr lang="da-DK" dirty="0"/>
              <a:t> molekyler i beholderen dvs. </a:t>
            </a:r>
            <a:r>
              <a:rPr lang="da-DK" dirty="0" err="1"/>
              <a:t>ethen+vand</a:t>
            </a:r>
            <a:r>
              <a:rPr lang="da-DK" dirty="0"/>
              <a:t> danner </a:t>
            </a:r>
            <a:r>
              <a:rPr lang="da-DK" dirty="0" err="1"/>
              <a:t>ethanol</a:t>
            </a:r>
            <a:r>
              <a:rPr lang="da-DK" dirty="0"/>
              <a:t>.</a:t>
            </a:r>
          </a:p>
          <a:p>
            <a:endParaRPr lang="da-DK" dirty="0"/>
          </a:p>
          <a:p>
            <a:r>
              <a:rPr lang="da-DK" b="1" dirty="0"/>
              <a:t>Opgave</a:t>
            </a:r>
            <a:r>
              <a:rPr lang="da-DK" dirty="0"/>
              <a:t>: Tæl molekylerne i de to beholdere og forklar hvad der er </a:t>
            </a:r>
          </a:p>
          <a:p>
            <a:r>
              <a:rPr lang="da-DK" dirty="0"/>
              <a:t>Sket ?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4404166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95820"/>
          </a:xfrm>
        </p:spPr>
        <p:txBody>
          <a:bodyPr/>
          <a:lstStyle/>
          <a:p>
            <a:r>
              <a:rPr lang="da-DK" dirty="0">
                <a:solidFill>
                  <a:schemeClr val="accent5"/>
                </a:solidFill>
              </a:rPr>
              <a:t>Trykstigning – Tænk selv </a:t>
            </a:r>
            <a:r>
              <a:rPr lang="da-DK" sz="3200" dirty="0">
                <a:solidFill>
                  <a:schemeClr val="accent5"/>
                </a:solidFill>
              </a:rPr>
              <a:t>(3-7 s. 81 KK2 grøn) 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3122" y="1832479"/>
            <a:ext cx="6298478" cy="434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2822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000" dirty="0" err="1">
                <a:solidFill>
                  <a:schemeClr val="accent5"/>
                </a:solidFill>
              </a:rPr>
              <a:t>Exoterme</a:t>
            </a:r>
            <a:r>
              <a:rPr lang="da-DK" sz="4000" dirty="0">
                <a:solidFill>
                  <a:schemeClr val="accent5"/>
                </a:solidFill>
              </a:rPr>
              <a:t> og </a:t>
            </a:r>
            <a:r>
              <a:rPr lang="da-DK" sz="4000" dirty="0" err="1">
                <a:solidFill>
                  <a:schemeClr val="accent5"/>
                </a:solidFill>
              </a:rPr>
              <a:t>endoterme</a:t>
            </a:r>
            <a:r>
              <a:rPr lang="da-DK" sz="4000" dirty="0">
                <a:solidFill>
                  <a:schemeClr val="accent5"/>
                </a:solidFill>
              </a:rPr>
              <a:t> reaktioner-Le </a:t>
            </a:r>
            <a:r>
              <a:rPr lang="da-DK" sz="4000" dirty="0" err="1">
                <a:solidFill>
                  <a:schemeClr val="accent5"/>
                </a:solidFill>
              </a:rPr>
              <a:t>Chateliers</a:t>
            </a:r>
            <a:endParaRPr lang="da-DK" sz="4000" dirty="0">
              <a:solidFill>
                <a:schemeClr val="accent5"/>
              </a:solidFill>
            </a:endParaRPr>
          </a:p>
        </p:txBody>
      </p:sp>
      <p:sp>
        <p:nvSpPr>
          <p:cNvPr id="5" name="Pladsholder til indhold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b="1" dirty="0">
                <a:solidFill>
                  <a:srgbClr val="FF0000"/>
                </a:solidFill>
              </a:rPr>
              <a:t>En påtvungen temperaturforøgelse bevirker en forskydning i retning af den </a:t>
            </a:r>
            <a:r>
              <a:rPr lang="da-DK" b="1" dirty="0" err="1">
                <a:solidFill>
                  <a:srgbClr val="FF0000"/>
                </a:solidFill>
              </a:rPr>
              <a:t>endoterme</a:t>
            </a:r>
            <a:r>
              <a:rPr lang="da-DK" b="1" dirty="0">
                <a:solidFill>
                  <a:srgbClr val="FF0000"/>
                </a:solidFill>
              </a:rPr>
              <a:t> reaktion</a:t>
            </a:r>
            <a:r>
              <a:rPr lang="da-DK" dirty="0">
                <a:solidFill>
                  <a:srgbClr val="FF0000"/>
                </a:solidFill>
              </a:rPr>
              <a:t>. Det betyder at tilføres en reaktionsblanding i ligevægt varme (temp. stiger), forskydes ligevægten i den retning, der forbruger varme , dvs. i den </a:t>
            </a:r>
            <a:r>
              <a:rPr lang="da-DK" dirty="0" err="1">
                <a:solidFill>
                  <a:srgbClr val="FF0000"/>
                </a:solidFill>
              </a:rPr>
              <a:t>endoterme</a:t>
            </a:r>
            <a:r>
              <a:rPr lang="da-DK" dirty="0">
                <a:solidFill>
                  <a:srgbClr val="FF0000"/>
                </a:solidFill>
              </a:rPr>
              <a:t> reaktions retning.</a:t>
            </a:r>
          </a:p>
          <a:p>
            <a:endParaRPr lang="da-DK" dirty="0">
              <a:solidFill>
                <a:srgbClr val="FF0000"/>
              </a:solidFill>
            </a:endParaRPr>
          </a:p>
          <a:p>
            <a:r>
              <a:rPr lang="da-DK" b="1" dirty="0">
                <a:solidFill>
                  <a:srgbClr val="FF0000"/>
                </a:solidFill>
              </a:rPr>
              <a:t>En påtvungen temperaturfald bevirker en forskydning i retning af den </a:t>
            </a:r>
            <a:r>
              <a:rPr lang="da-DK" b="1" dirty="0" err="1">
                <a:solidFill>
                  <a:srgbClr val="FF0000"/>
                </a:solidFill>
              </a:rPr>
              <a:t>exoterme</a:t>
            </a:r>
            <a:r>
              <a:rPr lang="da-DK" b="1" dirty="0">
                <a:solidFill>
                  <a:srgbClr val="FF0000"/>
                </a:solidFill>
              </a:rPr>
              <a:t> reaktion. </a:t>
            </a:r>
            <a:r>
              <a:rPr lang="da-DK" dirty="0">
                <a:solidFill>
                  <a:srgbClr val="FF0000"/>
                </a:solidFill>
              </a:rPr>
              <a:t>Det betyder at fjernes der varme </a:t>
            </a:r>
            <a:r>
              <a:rPr lang="da-DK">
                <a:solidFill>
                  <a:srgbClr val="FF0000"/>
                </a:solidFill>
              </a:rPr>
              <a:t>(temp. </a:t>
            </a:r>
            <a:r>
              <a:rPr lang="da-DK" dirty="0">
                <a:solidFill>
                  <a:srgbClr val="FF0000"/>
                </a:solidFill>
              </a:rPr>
              <a:t>falder) fra en  reaktionsblanding i ligevægt, forskydes ligevægten i den retning, der udvikler varme , dvs. i den </a:t>
            </a:r>
            <a:r>
              <a:rPr lang="da-DK" dirty="0" err="1">
                <a:solidFill>
                  <a:srgbClr val="FF0000"/>
                </a:solidFill>
              </a:rPr>
              <a:t>exoterme</a:t>
            </a:r>
            <a:r>
              <a:rPr lang="da-DK" dirty="0">
                <a:solidFill>
                  <a:srgbClr val="FF0000"/>
                </a:solidFill>
              </a:rPr>
              <a:t> reaktions retning.</a:t>
            </a:r>
          </a:p>
        </p:txBody>
      </p:sp>
    </p:spTree>
    <p:extLst>
      <p:ext uri="{BB962C8B-B14F-4D97-AF65-F5344CB8AC3E}">
        <p14:creationId xmlns:p14="http://schemas.microsoft.com/office/powerpoint/2010/main" val="27249262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accent5"/>
                </a:solidFill>
              </a:rPr>
              <a:t>Eksempel – </a:t>
            </a:r>
            <a:r>
              <a:rPr lang="da-DK" dirty="0" err="1">
                <a:solidFill>
                  <a:schemeClr val="accent5"/>
                </a:solidFill>
              </a:rPr>
              <a:t>endoterm</a:t>
            </a:r>
            <a:r>
              <a:rPr lang="da-DK" dirty="0">
                <a:solidFill>
                  <a:schemeClr val="accent5"/>
                </a:solidFill>
              </a:rPr>
              <a:t> reaktion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3127" y="3016251"/>
            <a:ext cx="6343775" cy="2890982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736" y="1690688"/>
            <a:ext cx="4860601" cy="1107931"/>
          </a:xfrm>
          <a:prstGeom prst="rect">
            <a:avLst/>
          </a:prstGeom>
        </p:spPr>
      </p:pic>
      <p:sp>
        <p:nvSpPr>
          <p:cNvPr id="7" name="Tekstfelt 6"/>
          <p:cNvSpPr txBox="1"/>
          <p:nvPr/>
        </p:nvSpPr>
        <p:spPr>
          <a:xfrm>
            <a:off x="7185891" y="3786909"/>
            <a:ext cx="4322850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Konklusion: Det er en god ide at have en høj</a:t>
            </a:r>
          </a:p>
          <a:p>
            <a:r>
              <a:rPr lang="da-DK" dirty="0"/>
              <a:t> temperatur, hvis der skal dannes NO.</a:t>
            </a:r>
          </a:p>
          <a:p>
            <a:endParaRPr lang="da-DK" dirty="0"/>
          </a:p>
          <a:p>
            <a:r>
              <a:rPr lang="da-DK" dirty="0"/>
              <a:t>Hvad var det der skete i en bilmotor ?</a:t>
            </a:r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184312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accent5"/>
                </a:solidFill>
              </a:rPr>
              <a:t>Eksempel – </a:t>
            </a:r>
            <a:r>
              <a:rPr lang="da-DK" dirty="0" err="1">
                <a:solidFill>
                  <a:schemeClr val="accent5"/>
                </a:solidFill>
              </a:rPr>
              <a:t>exoterm</a:t>
            </a:r>
            <a:r>
              <a:rPr lang="da-DK" dirty="0">
                <a:solidFill>
                  <a:schemeClr val="accent5"/>
                </a:solidFill>
              </a:rPr>
              <a:t> reaktion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357747"/>
            <a:ext cx="6637401" cy="1438708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362" y="2796455"/>
            <a:ext cx="6382023" cy="2957800"/>
          </a:xfrm>
          <a:prstGeom prst="rect">
            <a:avLst/>
          </a:prstGeom>
        </p:spPr>
      </p:pic>
      <p:sp>
        <p:nvSpPr>
          <p:cNvPr id="6" name="Tekstfelt 5"/>
          <p:cNvSpPr txBox="1"/>
          <p:nvPr/>
        </p:nvSpPr>
        <p:spPr>
          <a:xfrm>
            <a:off x="8220364" y="1939636"/>
            <a:ext cx="356681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Lav </a:t>
            </a:r>
            <a:r>
              <a:rPr lang="da-DK" b="1" dirty="0"/>
              <a:t>tænk selv </a:t>
            </a:r>
            <a:r>
              <a:rPr lang="da-DK" dirty="0"/>
              <a:t>3-8: Hvorfor bør</a:t>
            </a:r>
          </a:p>
          <a:p>
            <a:r>
              <a:rPr lang="da-DK" dirty="0"/>
              <a:t>Fremstillingen af ammoniak foregår </a:t>
            </a:r>
          </a:p>
          <a:p>
            <a:r>
              <a:rPr lang="da-DK" dirty="0"/>
              <a:t>Ved højt tryk ?</a:t>
            </a:r>
          </a:p>
        </p:txBody>
      </p:sp>
    </p:spTree>
    <p:extLst>
      <p:ext uri="{BB962C8B-B14F-4D97-AF65-F5344CB8AC3E}">
        <p14:creationId xmlns:p14="http://schemas.microsoft.com/office/powerpoint/2010/main" val="20083642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476</Words>
  <Application>Microsoft Office PowerPoint</Application>
  <PresentationFormat>Widescreen</PresentationFormat>
  <Paragraphs>44</Paragraphs>
  <Slides>15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Cambria Math</vt:lpstr>
      <vt:lpstr>Office-tema</vt:lpstr>
      <vt:lpstr>Kemisk ligevægt</vt:lpstr>
      <vt:lpstr>Eksempler på reaktioner som ikke omdannes fuldstændigt: Opløsning af CO_2 (g)i vand.</vt:lpstr>
      <vt:lpstr>Opløsning af CO_2 (g) i vand. Dynamisk ligevægt.</vt:lpstr>
      <vt:lpstr>Opløsning af CO_2 (g) i vand. Dynamisk ligevægt</vt:lpstr>
      <vt:lpstr>På vej mod ligevægt- en biludstødning</vt:lpstr>
      <vt:lpstr>På vej mod ligevægt- en biludstødning</vt:lpstr>
      <vt:lpstr>Balance – Kemisk ligevægt (v1=v2)</vt:lpstr>
      <vt:lpstr>Indgreb i en ligevægt- Le Chateliers princip</vt:lpstr>
      <vt:lpstr>Le Chateliers princip-Koncentrationsændring</vt:lpstr>
      <vt:lpstr>Le Chateliers princip- Ændring af tryk</vt:lpstr>
      <vt:lpstr>Eksempel: Teknisk fremstilling af ethanol: </vt:lpstr>
      <vt:lpstr>Trykstigning – Tænk selv (3-7 s. 81 KK2 grøn) </vt:lpstr>
      <vt:lpstr>Exoterme og endoterme reaktioner-Le Chateliers</vt:lpstr>
      <vt:lpstr>Eksempel – endoterm reaktion</vt:lpstr>
      <vt:lpstr>Eksempel – exoterm reaktion</vt:lpstr>
    </vt:vector>
  </TitlesOfParts>
  <Company>IT-Center Fyn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Kemisk ligevægt</dc:title>
  <dc:creator>Hanne Busk</dc:creator>
  <cp:lastModifiedBy>Hanne Busk</cp:lastModifiedBy>
  <cp:revision>12</cp:revision>
  <dcterms:created xsi:type="dcterms:W3CDTF">2019-11-10T21:13:43Z</dcterms:created>
  <dcterms:modified xsi:type="dcterms:W3CDTF">2024-08-14T11:06:12Z</dcterms:modified>
</cp:coreProperties>
</file>