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66" r:id="rId4"/>
    <p:sldId id="267" r:id="rId5"/>
    <p:sldId id="268" r:id="rId6"/>
    <p:sldId id="269" r:id="rId7"/>
    <p:sldId id="270" r:id="rId8"/>
    <p:sldId id="271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5" r:id="rId1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3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392BFD-AE96-FB40-2989-2DDD9AB844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F42D833-654B-968E-5F63-1248772406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9EBD3A7-C8AC-4D52-AAC6-4FAD826A3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0999C-A31C-49A7-BA4A-F6E150B76149}" type="datetimeFigureOut">
              <a:rPr lang="da-DK" smtClean="0"/>
              <a:t>05-11-2024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BF2818C-6006-614F-1776-963067378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2577145-9D51-C3A3-9DB3-DB73883C9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43354-A673-459E-9A29-83B254C2B2E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074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2291B6-C400-1949-D8E6-308E2DEA8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06D6E40-4CE6-03A1-4B1A-C25E6FDBF8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8948DE1-CFCF-4C7F-44E3-DFB59C932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0999C-A31C-49A7-BA4A-F6E150B76149}" type="datetimeFigureOut">
              <a:rPr lang="da-DK" smtClean="0"/>
              <a:t>05-11-2024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8DD3108-AF92-C91C-7F9C-1C5594847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A14B159-4D77-B5A3-3163-C3981D625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43354-A673-459E-9A29-83B254C2B2E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22669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7B0E63-D2C1-EEF5-67B0-A45D7BC0F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D3AF904-AB95-4062-FBDC-F27D3937DD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689A8C2-DE10-AEFA-B6B0-52179D9F3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0999C-A31C-49A7-BA4A-F6E150B76149}" type="datetimeFigureOut">
              <a:rPr lang="da-DK" smtClean="0"/>
              <a:t>05-11-2024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BAB12D4-64EA-F029-55CB-69673AAF5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6F6DBB1-4165-332A-BE64-5EE76EB40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43354-A673-459E-9A29-83B254C2B2E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184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119193-E3A2-389B-B20A-9129B5D6A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BCC9BC9-5459-3AE1-E01B-C3F41FCAEC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72F8539-BF37-CDEA-8713-44AB2850AE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354066D-0AC7-71D0-269D-73E6413C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0999C-A31C-49A7-BA4A-F6E150B76149}" type="datetimeFigureOut">
              <a:rPr lang="da-DK" smtClean="0"/>
              <a:t>05-11-2024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1DB7306-E0AA-9987-A836-B3DDBB77B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61E8058-D87A-C231-7179-EC0BA40AD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43354-A673-459E-9A29-83B254C2B2E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21654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EACBB4-A0FC-5549-96AB-B6812B5C9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E4C574E-9C22-D901-C376-4D593AA55E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66E9EF6-C347-43E0-0E9E-E9AEC8B828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EE9CE75-3135-C91D-261C-DE9B9EEF94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E1D977F-9B39-3C29-2E84-C053105268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9ABEAD9A-FF73-84BB-FFF3-E99BEB6B8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0999C-A31C-49A7-BA4A-F6E150B76149}" type="datetimeFigureOut">
              <a:rPr lang="da-DK" smtClean="0"/>
              <a:t>05-11-2024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9FD52CC5-0D55-F982-67CB-AF206C583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E576BF07-67A1-3325-9E14-3C0BAB243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43354-A673-459E-9A29-83B254C2B2E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54629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E36972-BF8A-D61E-BA78-54FAA5561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CE6D014-DE94-4ABC-C106-8B285EE95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0999C-A31C-49A7-BA4A-F6E150B76149}" type="datetimeFigureOut">
              <a:rPr lang="da-DK" smtClean="0"/>
              <a:t>05-11-2024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F4DD12E-7E35-72DC-D5C5-1D68B683E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E9835A8-BEE2-C8C8-5F9C-1FC61616E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43354-A673-459E-9A29-83B254C2B2E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6093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012634DE-6D0E-ED85-0D5C-C6BF0FC45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0999C-A31C-49A7-BA4A-F6E150B76149}" type="datetimeFigureOut">
              <a:rPr lang="da-DK" smtClean="0"/>
              <a:t>05-11-2024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EE5959CE-1092-2B68-D89D-668E6391D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9C4C3E3-96DD-6DCB-664D-805A4DBFE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43354-A673-459E-9A29-83B254C2B2E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88673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5EEE65-C133-3CBC-7C70-602EF522D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6831FBA-ED5F-F1E1-5A5C-7BCC01DEB6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F8BC69D-9EDD-7C5C-F061-8A04358EC5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6FD6BC6-F426-A0E2-F2A3-E67C1CF35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0999C-A31C-49A7-BA4A-F6E150B76149}" type="datetimeFigureOut">
              <a:rPr lang="da-DK" smtClean="0"/>
              <a:t>05-11-2024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9F7799E-9CC0-D956-950C-94978F96B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4DD7618-6446-9B95-D16E-F3E7286D0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43354-A673-459E-9A29-83B254C2B2E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4396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8F9DF6-5063-0C7A-7498-635A6CA73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B310E3A-59FB-1B76-55C3-30A64C052F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EA0EE6F-FA3E-481D-4CBF-EF77B8538A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5E1C4F6-243F-3496-A958-1A11D75E3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0999C-A31C-49A7-BA4A-F6E150B76149}" type="datetimeFigureOut">
              <a:rPr lang="da-DK" smtClean="0"/>
              <a:t>05-11-2024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B331F02-ADD1-8B29-99C1-EC45C6504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97FC145-065B-FAFA-CF4A-88C0938CC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43354-A673-459E-9A29-83B254C2B2E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15060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6BBACF-4FD9-DB00-F854-31C4A72C2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34651C5-E385-6DAF-52E1-7899137E04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1435959-98EA-D739-D6B9-B3D372B79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0999C-A31C-49A7-BA4A-F6E150B76149}" type="datetimeFigureOut">
              <a:rPr lang="da-DK" smtClean="0"/>
              <a:t>05-11-2024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9B60572-3350-CD26-10FD-F1195D125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621D7D2-9D92-5294-6329-3163A51AE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43354-A673-459E-9A29-83B254C2B2E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9902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C7662DB9-2F99-FC90-1046-EFCBCEB454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AECA804-3EC4-E783-9CF2-F62FEC7652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08E1AB2-6024-0A3B-3D5F-2D48D2C62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0999C-A31C-49A7-BA4A-F6E150B76149}" type="datetimeFigureOut">
              <a:rPr lang="da-DK" smtClean="0"/>
              <a:t>05-11-2024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B058CE-E125-B23D-7A57-26BEC9ADA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146EF51-E73D-3C55-E32B-9C24810BC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43354-A673-459E-9A29-83B254C2B2E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864592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F37C5F-B65C-0378-28EC-204F4A6CC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9281B9A-DCC9-8CAF-61E3-AA95DC7F20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311A79-26FA-9AE0-4387-9E4C69786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3ED17-E96C-4684-BBC3-21599607D698}" type="datetimeFigureOut">
              <a:rPr lang="da-DK" smtClean="0"/>
              <a:t>05-11-2024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E4BE3F5-827E-7E39-53E0-2EA1D31B0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BAE578A-474C-E9DB-499B-9D2AD2314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C30F9-0877-4F10-88B4-A9E0B81CB0B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43808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C286C878-44CF-2BDF-459F-05B88E668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92DBB16-2C8A-976E-B927-5A3AA1A2D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16E5044-31CE-982D-A079-1A16F03DE2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10999C-A31C-49A7-BA4A-F6E150B76149}" type="datetimeFigureOut">
              <a:rPr lang="da-DK" smtClean="0"/>
              <a:t>05-11-2024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18B3FBD-33CE-AFB1-C638-ADD623E16D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63E7DC8-726A-65D2-C419-FDDA96D122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343354-A673-459E-9A29-83B254C2B2E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11472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1B0DD67-26CD-0A6B-8456-EF941D9D5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F79C79A-99EF-760C-93EF-CA1545F30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927E5A1-DA4E-D680-4388-28B7029E49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3ED17-E96C-4684-BBC3-21599607D698}" type="datetimeFigureOut">
              <a:rPr lang="da-DK" smtClean="0"/>
              <a:t>05-11-2024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22B37BA-84D1-73E5-A5AC-4178956B53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B6C964A-6AF5-F8EC-292D-0A31367E55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C30F9-0877-4F10-88B4-A9E0B81CB0B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8507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69431D-94B3-8C0F-B56F-DBE994F7CA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Vacciner og ELISA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2332E23-548D-B58E-07E8-133B9F3DA5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71403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A9E0B4-6B95-C67E-5ABF-325760FA0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plan: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24D0EDB-60AD-1D6A-5E16-085B04F12B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Vi samler kort op på antistoffer </a:t>
            </a:r>
          </a:p>
          <a:p>
            <a:r>
              <a:rPr lang="da-DK" dirty="0"/>
              <a:t>Lektien -  hvad er ELISA-test? </a:t>
            </a:r>
          </a:p>
          <a:p>
            <a:r>
              <a:rPr lang="da-DK" dirty="0"/>
              <a:t>Øvelse: Prøv at pipettere som en ELISA-test</a:t>
            </a:r>
          </a:p>
          <a:p>
            <a:r>
              <a:rPr lang="da-DK" dirty="0"/>
              <a:t>Vacciner – forklaring ved tavlen </a:t>
            </a:r>
          </a:p>
          <a:p>
            <a:r>
              <a:rPr lang="da-DK" dirty="0"/>
              <a:t>Øvelse: Det danske børnevaccinationsprogram </a:t>
            </a:r>
          </a:p>
          <a:p>
            <a:r>
              <a:rPr lang="da-DK" dirty="0"/>
              <a:t>Næste gang – ingen lektie, vi samler op på hele temaet. </a:t>
            </a:r>
          </a:p>
        </p:txBody>
      </p:sp>
    </p:spTree>
    <p:extLst>
      <p:ext uri="{BB962C8B-B14F-4D97-AF65-F5344CB8AC3E}">
        <p14:creationId xmlns:p14="http://schemas.microsoft.com/office/powerpoint/2010/main" val="3659971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940F04-B974-0CEE-4911-6BBE355D4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Antistoffer kort fortalt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7F56038-8E8D-58EF-62D4-A30296880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Antistoffer: proteinstoffer, som alle har samme grundform. De produceres af B-cellerne (plasmacellerne), og kaldes for </a:t>
            </a:r>
            <a:r>
              <a:rPr lang="da-DK" dirty="0" err="1"/>
              <a:t>IgG</a:t>
            </a:r>
            <a:r>
              <a:rPr lang="da-DK" dirty="0"/>
              <a:t>, </a:t>
            </a:r>
            <a:r>
              <a:rPr lang="da-DK" dirty="0" err="1"/>
              <a:t>IgM</a:t>
            </a:r>
            <a:r>
              <a:rPr lang="da-DK" dirty="0"/>
              <a:t>, </a:t>
            </a:r>
            <a:r>
              <a:rPr lang="da-DK" dirty="0" err="1"/>
              <a:t>IgA</a:t>
            </a:r>
            <a:r>
              <a:rPr lang="da-DK" dirty="0"/>
              <a:t>, </a:t>
            </a:r>
            <a:r>
              <a:rPr lang="da-DK" dirty="0" err="1"/>
              <a:t>IgE</a:t>
            </a:r>
            <a:r>
              <a:rPr lang="da-DK" dirty="0"/>
              <a:t> og </a:t>
            </a:r>
            <a:r>
              <a:rPr lang="da-DK" dirty="0" err="1"/>
              <a:t>IgD</a:t>
            </a:r>
            <a:r>
              <a:rPr lang="da-DK" dirty="0"/>
              <a:t>. </a:t>
            </a:r>
          </a:p>
          <a:p>
            <a:pPr lvl="1"/>
            <a:r>
              <a:rPr lang="da-DK" dirty="0" err="1"/>
              <a:t>IgG</a:t>
            </a:r>
            <a:r>
              <a:rPr lang="da-DK" dirty="0"/>
              <a:t> og </a:t>
            </a:r>
            <a:r>
              <a:rPr lang="da-DK" dirty="0" err="1"/>
              <a:t>IgM</a:t>
            </a:r>
            <a:r>
              <a:rPr lang="da-DK" dirty="0"/>
              <a:t> er de mest udbredte. </a:t>
            </a:r>
          </a:p>
          <a:p>
            <a:pPr lvl="1"/>
            <a:r>
              <a:rPr lang="da-DK" dirty="0" err="1"/>
              <a:t>IgM</a:t>
            </a:r>
            <a:r>
              <a:rPr lang="da-DK" dirty="0"/>
              <a:t> = primært antistof, da det ikke er specifikt, det kan opfange mange fremmede antigener grundet sin form. </a:t>
            </a:r>
          </a:p>
          <a:p>
            <a:pPr lvl="1"/>
            <a:r>
              <a:rPr lang="da-DK" dirty="0" err="1"/>
              <a:t>IgG</a:t>
            </a:r>
            <a:r>
              <a:rPr lang="da-DK" dirty="0"/>
              <a:t> = sekundært antistof, da det er specifikt. Disse kan hurtigere sætte sig på de fremmede antigener og dermed skabe antistof-antigen-komplekset, der gør at vores immunforsvar kan fungere. </a:t>
            </a:r>
          </a:p>
        </p:txBody>
      </p:sp>
    </p:spTree>
    <p:extLst>
      <p:ext uri="{BB962C8B-B14F-4D97-AF65-F5344CB8AC3E}">
        <p14:creationId xmlns:p14="http://schemas.microsoft.com/office/powerpoint/2010/main" val="3043619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385457B1-A6E3-78FD-BED4-4E5002D3C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0" y="828358"/>
            <a:ext cx="9829800" cy="534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5074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D13CD2-216E-1DDE-B996-A9F5F5070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Lektien: ELISA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71C35C0-3BA8-78DB-C14A-1F366E7DCB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Hvad er en ELISA-test? </a:t>
            </a:r>
          </a:p>
          <a:p>
            <a:r>
              <a:rPr lang="da-DK" dirty="0"/>
              <a:t>Hvorfor bruger man fx ELISA-test? </a:t>
            </a:r>
          </a:p>
          <a:p>
            <a:r>
              <a:rPr lang="da-DK" dirty="0"/>
              <a:t>Og hvordan bruger man antistoffer i diagnosticeringen af sygdomme?</a:t>
            </a:r>
          </a:p>
        </p:txBody>
      </p:sp>
    </p:spTree>
    <p:extLst>
      <p:ext uri="{BB962C8B-B14F-4D97-AF65-F5344CB8AC3E}">
        <p14:creationId xmlns:p14="http://schemas.microsoft.com/office/powerpoint/2010/main" val="3684162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1CFD9-FE4E-1263-5D64-304ED706C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Antistoftest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AF81927-8120-0DDE-CDFE-CC7E2592A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Man udnytter i antistoftest at der i blodet findes bestemte antistoffer mod bestemte antigener. </a:t>
            </a:r>
          </a:p>
          <a:p>
            <a:r>
              <a:rPr lang="da-DK" dirty="0"/>
              <a:t>Antistoftesten vil derfor være således, at antistoffer altid reagerer med det bestemte antigen, hvis de to stoffer bringes sammen. </a:t>
            </a:r>
          </a:p>
          <a:p>
            <a:r>
              <a:rPr lang="da-DK" dirty="0"/>
              <a:t>I de fleste af disse test bruger man blod. </a:t>
            </a:r>
          </a:p>
          <a:p>
            <a:r>
              <a:rPr lang="da-DK" dirty="0"/>
              <a:t>Man kan grundlæggende teste for to ting: </a:t>
            </a:r>
          </a:p>
          <a:p>
            <a:pPr lvl="1"/>
            <a:r>
              <a:rPr lang="da-DK" dirty="0"/>
              <a:t>Om der i blodet findes antigener fra en bestemt sygdomsfremkaldende organisme. </a:t>
            </a:r>
          </a:p>
          <a:p>
            <a:pPr lvl="1"/>
            <a:r>
              <a:rPr lang="da-DK" dirty="0"/>
              <a:t>Eller om der er dannet antistoffer mod den pågældende organisme. </a:t>
            </a:r>
          </a:p>
        </p:txBody>
      </p:sp>
    </p:spTree>
    <p:extLst>
      <p:ext uri="{BB962C8B-B14F-4D97-AF65-F5344CB8AC3E}">
        <p14:creationId xmlns:p14="http://schemas.microsoft.com/office/powerpoint/2010/main" val="2607105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75EED9-28FA-03C2-2B8C-6B12470A0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ELISA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DB60C36-9EC1-D24C-18BC-447EB06C6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37667" cy="4351338"/>
          </a:xfrm>
        </p:spPr>
        <p:txBody>
          <a:bodyPr>
            <a:normAutofit lnSpcReduction="10000"/>
          </a:bodyPr>
          <a:lstStyle/>
          <a:p>
            <a:r>
              <a:rPr lang="da-DK" dirty="0"/>
              <a:t>ELISA-testen: Er en test, som man kalder for en semikvantitativ metode. Den angiver både om der er et bestemt stof til stede i fx en blodprøve, men giver også et delvist svar på, hvor meget af stoffet der er til stede. </a:t>
            </a:r>
          </a:p>
          <a:p>
            <a:pPr lvl="1"/>
            <a:r>
              <a:rPr lang="da-DK" dirty="0"/>
              <a:t>En kraftig farvereaktion ville fx være, at der er et højt indhold, mens en svag reaktion indikerer et lavere indhold. </a:t>
            </a:r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93A54897-3FB3-3E77-C2BC-FA666ACEC3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795" y="0"/>
            <a:ext cx="36242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4506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66F44A-66D7-F35E-C694-EDBAB70A7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er en vaccine?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10E104A-1011-0581-7561-11D0586BBC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En vaccine er, at du rent faktisk får sprøjtet en vira ind i dig selv, og dermed ”tvinger” immunforsvaret til at lære at genkende disse vira. </a:t>
            </a:r>
          </a:p>
          <a:p>
            <a:r>
              <a:rPr lang="da-DK" dirty="0"/>
              <a:t>Vacciner udnytter altså, at immunforsvaret genkender virus på dens overfladeproteiner, som vil gøre, at immunforsvaret vil genkende disse overfladeproteiner igen og igen. </a:t>
            </a:r>
          </a:p>
          <a:p>
            <a:r>
              <a:rPr lang="da-DK" dirty="0"/>
              <a:t>Virussen der er i vaccinerne er ofte en uskadeliggjort virus, som minder om den virus, som man skal vaccineres mod. </a:t>
            </a:r>
          </a:p>
          <a:p>
            <a:r>
              <a:rPr lang="da-DK" dirty="0"/>
              <a:t>Pointen med vacciner er, at vi gerne vil gøre en så stor del af befolkningen immune, at sygdomme reelt set bliver udryddet. </a:t>
            </a:r>
          </a:p>
        </p:txBody>
      </p:sp>
    </p:spTree>
    <p:extLst>
      <p:ext uri="{BB962C8B-B14F-4D97-AF65-F5344CB8AC3E}">
        <p14:creationId xmlns:p14="http://schemas.microsoft.com/office/powerpoint/2010/main" val="3004944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162BA9-3F5C-A809-B40A-1B1E5B9C4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Mere vaccine: Aktiv immunisering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6509BDA-ECC6-5771-F5EC-A95F20C01F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Man skelner mellem to forskellige typer af vacciner: </a:t>
            </a:r>
          </a:p>
          <a:p>
            <a:pPr marL="514350" indent="-514350">
              <a:buAutoNum type="arabicParenR"/>
            </a:pPr>
            <a:r>
              <a:rPr lang="da-DK" b="1" dirty="0">
                <a:highlight>
                  <a:srgbClr val="FFFF00"/>
                </a:highlight>
              </a:rPr>
              <a:t>Aktiv immunisering: </a:t>
            </a:r>
            <a:r>
              <a:rPr lang="da-DK" dirty="0"/>
              <a:t>Her skabes der et specifikt immunforsvar uden at personen skal igennem et alvorligt sygdomsforløb. </a:t>
            </a:r>
          </a:p>
          <a:p>
            <a:pPr marL="971550" lvl="1" indent="-514350">
              <a:buAutoNum type="arabicParenR"/>
            </a:pPr>
            <a:r>
              <a:rPr lang="da-DK" dirty="0"/>
              <a:t>Når en person rammes af den pågældende mikroorganisme, så aktiveres det specifikke forsvar før man bliver syg. </a:t>
            </a:r>
          </a:p>
          <a:p>
            <a:pPr marL="971550" lvl="1" indent="-514350">
              <a:buAutoNum type="arabicParenR"/>
            </a:pPr>
            <a:r>
              <a:rPr lang="da-DK" dirty="0"/>
              <a:t>Antigenerne udnyttes hurtigt. Derfor skal vaccinen indeholde præcis de antigener, som der skal til for at skabe den specifikke immunitet. </a:t>
            </a:r>
          </a:p>
          <a:p>
            <a:pPr marL="971550" lvl="1" indent="-514350">
              <a:buAutoNum type="arabicParenR"/>
            </a:pPr>
            <a:r>
              <a:rPr lang="da-DK" dirty="0"/>
              <a:t>Varigheden af denne type immunisering kan være et par måneder til livslang immunitet. </a:t>
            </a:r>
          </a:p>
        </p:txBody>
      </p:sp>
    </p:spTree>
    <p:extLst>
      <p:ext uri="{BB962C8B-B14F-4D97-AF65-F5344CB8AC3E}">
        <p14:creationId xmlns:p14="http://schemas.microsoft.com/office/powerpoint/2010/main" val="171379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C0BA13-6406-85E8-FA72-D5BBEBDE6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Mere vaccine: Passiv immunisering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180C3CD-77C6-50E2-2871-E844D43760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Passiv immunisering: </a:t>
            </a:r>
          </a:p>
          <a:p>
            <a:pPr lvl="1"/>
            <a:r>
              <a:rPr lang="da-DK" dirty="0"/>
              <a:t>Kan bestå af fx injektion af </a:t>
            </a:r>
            <a:r>
              <a:rPr lang="da-DK" dirty="0" err="1"/>
              <a:t>gammaglobulin</a:t>
            </a:r>
            <a:r>
              <a:rPr lang="da-DK" dirty="0"/>
              <a:t> = </a:t>
            </a:r>
            <a:r>
              <a:rPr lang="da-DK" dirty="0" err="1"/>
              <a:t>immunglobuliner</a:t>
            </a:r>
            <a:r>
              <a:rPr lang="da-DK" dirty="0"/>
              <a:t>, som indeholder antistoffer udvundet fra blod af personer, som har haft den pågældende sygdom. </a:t>
            </a:r>
          </a:p>
          <a:p>
            <a:pPr lvl="1"/>
            <a:r>
              <a:rPr lang="da-DK" dirty="0"/>
              <a:t>Sker fx med leverbetændelse (hepatitis A). </a:t>
            </a:r>
          </a:p>
          <a:p>
            <a:pPr lvl="1"/>
            <a:r>
              <a:rPr lang="da-DK" dirty="0"/>
              <a:t>Virkningen forsvinder i løbet af nogle få måneder. </a:t>
            </a:r>
          </a:p>
        </p:txBody>
      </p:sp>
    </p:spTree>
    <p:extLst>
      <p:ext uri="{BB962C8B-B14F-4D97-AF65-F5344CB8AC3E}">
        <p14:creationId xmlns:p14="http://schemas.microsoft.com/office/powerpoint/2010/main" val="2713130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1460C5-95BD-AEF4-82F3-2B46B7EE3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Styrke og varighed af immunitet efter vaccine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761826A-3CB3-71DE-2888-DB9F9CDDF5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Vacciners effekt øges, hvis de gentages flere gange. </a:t>
            </a:r>
          </a:p>
          <a:p>
            <a:r>
              <a:rPr lang="da-DK" dirty="0"/>
              <a:t>Derfor gives mange vaccinationer som to doser mellem 2 til 4 ugers mellemrum. </a:t>
            </a:r>
          </a:p>
          <a:p>
            <a:pPr lvl="1"/>
            <a:r>
              <a:rPr lang="da-DK" dirty="0"/>
              <a:t>Dette kaldes ”Prime-Boost”-vaccination. Dette fører til kraftigere aktivering af </a:t>
            </a:r>
            <a:r>
              <a:rPr lang="da-DK" dirty="0" err="1"/>
              <a:t>lymforcytter</a:t>
            </a:r>
            <a:r>
              <a:rPr lang="da-DK" dirty="0"/>
              <a:t> = ekspansion af hukommelseslymfocytter. </a:t>
            </a:r>
          </a:p>
          <a:p>
            <a:r>
              <a:rPr lang="da-DK" dirty="0"/>
              <a:t>Varigheden af immuniteten bliver altså af vaccinationen både bedre og får længere varighed. </a:t>
            </a:r>
          </a:p>
        </p:txBody>
      </p:sp>
    </p:spTree>
    <p:extLst>
      <p:ext uri="{BB962C8B-B14F-4D97-AF65-F5344CB8AC3E}">
        <p14:creationId xmlns:p14="http://schemas.microsoft.com/office/powerpoint/2010/main" val="2106481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A53CBD-007B-BA51-87AE-F9D7139ED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Fremstilling og indhold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5EF648B-31F4-6500-DBBE-001D160AD6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Man fremstiller mange vacciner ud fra levende bakterier eller virus, som opformeres. </a:t>
            </a:r>
          </a:p>
          <a:p>
            <a:r>
              <a:rPr lang="da-DK" dirty="0"/>
              <a:t>Virus opformeres i cellekulturer og bakterier opformeres i særlige vækstmedier. </a:t>
            </a:r>
          </a:p>
          <a:p>
            <a:r>
              <a:rPr lang="da-DK" dirty="0"/>
              <a:t>Den færdige vaccines antigener kan derfor enten være: </a:t>
            </a:r>
          </a:p>
          <a:p>
            <a:pPr marL="971550" lvl="1" indent="-514350">
              <a:buAutoNum type="arabicParenR"/>
            </a:pPr>
            <a:r>
              <a:rPr lang="da-DK" dirty="0"/>
              <a:t>Levende, svækkede mikroorganismer. </a:t>
            </a:r>
          </a:p>
          <a:p>
            <a:pPr marL="971550" lvl="1" indent="-514350">
              <a:buAutoNum type="arabicParenR"/>
            </a:pPr>
            <a:r>
              <a:rPr lang="da-DK" dirty="0"/>
              <a:t>Dræbte (inaktiverede) mikroorganismer. </a:t>
            </a:r>
          </a:p>
          <a:p>
            <a:pPr marL="971550" lvl="1" indent="-514350">
              <a:buAutoNum type="arabicParenR"/>
            </a:pPr>
            <a:r>
              <a:rPr lang="da-DK" dirty="0"/>
              <a:t>Mindre dele af mikroorganismen (proteiner eller sukkerstoffer)</a:t>
            </a:r>
          </a:p>
          <a:p>
            <a:pPr marL="971550" lvl="1" indent="-514350">
              <a:buAutoNum type="arabicParenR"/>
            </a:pPr>
            <a:r>
              <a:rPr lang="da-DK" dirty="0"/>
              <a:t>Eller produkter som mikroorganismen har dannet. </a:t>
            </a:r>
          </a:p>
        </p:txBody>
      </p:sp>
    </p:spTree>
    <p:extLst>
      <p:ext uri="{BB962C8B-B14F-4D97-AF65-F5344CB8AC3E}">
        <p14:creationId xmlns:p14="http://schemas.microsoft.com/office/powerpoint/2010/main" val="3991548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1A95671B-3CC6-4792-9114-B74FAEA22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454B88E-7E73-734F-E6F5-548AB74FC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184" y="174032"/>
            <a:ext cx="10175631" cy="1111843"/>
          </a:xfrm>
        </p:spPr>
        <p:txBody>
          <a:bodyPr anchor="ctr">
            <a:normAutofit/>
          </a:bodyPr>
          <a:lstStyle/>
          <a:p>
            <a:pPr algn="ctr"/>
            <a:r>
              <a:rPr lang="da-DK" sz="4000"/>
              <a:t>Flokimmunitet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F65A168-66F3-07E7-A6CB-760720C382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8184" y="1459907"/>
            <a:ext cx="10175630" cy="767904"/>
          </a:xfrm>
        </p:spPr>
        <p:txBody>
          <a:bodyPr anchor="ctr">
            <a:normAutofit/>
          </a:bodyPr>
          <a:lstStyle/>
          <a:p>
            <a:pPr algn="ctr"/>
            <a:r>
              <a:rPr lang="da-DK" sz="1700"/>
              <a:t>Flokimmunitet er en tilstand, hvor 95% af en population er vaccineret imod en specifik virus (eller bakterie). </a:t>
            </a:r>
          </a:p>
          <a:p>
            <a:pPr algn="ctr"/>
            <a:r>
              <a:rPr lang="da-DK" sz="1700"/>
              <a:t>Når så mange er vaccineret, så vil en epidemi ikke kunne opstå og opretholdes, da antallet af værter er for lille.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0E96B93-B694-8449-9582-017D28C607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24447" y="2405149"/>
            <a:ext cx="6537008" cy="3899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2588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16A616-0CCA-7DFF-6A28-6B7F1A4C6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Flokimmunitet og vacciner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4797807-2695-2842-96EC-E1E90E9D56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Når 95% af en befolkning eller derover er vaccineret, så vil det dermed yde en sikkerhed overfor ikke-vaccinerede personer, som fx ikke kan modtage vaccinen. </a:t>
            </a:r>
          </a:p>
          <a:p>
            <a:r>
              <a:rPr lang="da-DK" dirty="0"/>
              <a:t>Dog bliver færre vaccineret (fx via børnevaccinationsprogrammerne), og dermed kan der opstå lokale, små udbrud. Det er bl.a. sket med mæslinger, som er en meget farlig sygdom. </a:t>
            </a:r>
          </a:p>
        </p:txBody>
      </p:sp>
    </p:spTree>
    <p:extLst>
      <p:ext uri="{BB962C8B-B14F-4D97-AF65-F5344CB8AC3E}">
        <p14:creationId xmlns:p14="http://schemas.microsoft.com/office/powerpoint/2010/main" val="1465837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5F176A-74FF-5EC8-64BF-25966C81A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Undersøg det danske børnevaccinationsprogram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1431E86-7231-4B59-CE34-EB10605498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Gå sammen i mindre grupper og følg linket på Lectio. </a:t>
            </a:r>
          </a:p>
          <a:p>
            <a:r>
              <a:rPr lang="da-DK" dirty="0"/>
              <a:t>Undersøg hvilke vacciner vi giver børn i dag. </a:t>
            </a:r>
          </a:p>
          <a:p>
            <a:pPr lvl="1"/>
            <a:r>
              <a:rPr lang="da-DK" dirty="0"/>
              <a:t>Er der vacciner, som vi giver mere end 1 gang? Hvorfor det?</a:t>
            </a:r>
          </a:p>
          <a:p>
            <a:r>
              <a:rPr lang="da-DK" dirty="0"/>
              <a:t>Hvilke vacciner giver vi og hvilke sygdomme gør de os immune overfor? </a:t>
            </a:r>
          </a:p>
          <a:p>
            <a:r>
              <a:rPr lang="da-DK" dirty="0"/>
              <a:t>Vi samler op fælles med en snak om, hvorfor vaccinationer er vigtige i forhold til flokimmunitet osv. </a:t>
            </a:r>
          </a:p>
        </p:txBody>
      </p:sp>
    </p:spTree>
    <p:extLst>
      <p:ext uri="{BB962C8B-B14F-4D97-AF65-F5344CB8AC3E}">
        <p14:creationId xmlns:p14="http://schemas.microsoft.com/office/powerpoint/2010/main" val="32584617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879</Words>
  <Application>Microsoft Office PowerPoint</Application>
  <PresentationFormat>Widescreen</PresentationFormat>
  <Paragraphs>68</Paragraphs>
  <Slides>15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15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Calibri Light</vt:lpstr>
      <vt:lpstr>Office-tema</vt:lpstr>
      <vt:lpstr>Office-tema</vt:lpstr>
      <vt:lpstr>Vacciner og ELISA</vt:lpstr>
      <vt:lpstr>Dagens plan: </vt:lpstr>
      <vt:lpstr>Antistoffer kort fortalt </vt:lpstr>
      <vt:lpstr>PowerPoint-præsentation</vt:lpstr>
      <vt:lpstr>Lektien: ELISA</vt:lpstr>
      <vt:lpstr>Antistoftest</vt:lpstr>
      <vt:lpstr>ELISA</vt:lpstr>
      <vt:lpstr>Hvad er en vaccine? </vt:lpstr>
      <vt:lpstr>Mere vaccine: Aktiv immunisering </vt:lpstr>
      <vt:lpstr>Mere vaccine: Passiv immunisering </vt:lpstr>
      <vt:lpstr>Styrke og varighed af immunitet efter vaccine</vt:lpstr>
      <vt:lpstr>Fremstilling og indhold</vt:lpstr>
      <vt:lpstr>Flokimmunitet </vt:lpstr>
      <vt:lpstr>Flokimmunitet og vacciner</vt:lpstr>
      <vt:lpstr>Undersøg det danske børnevaccinationsprogram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Taia Varberg</dc:creator>
  <cp:lastModifiedBy>Taia Varberg</cp:lastModifiedBy>
  <cp:revision>3</cp:revision>
  <dcterms:created xsi:type="dcterms:W3CDTF">2024-11-03T16:43:42Z</dcterms:created>
  <dcterms:modified xsi:type="dcterms:W3CDTF">2024-11-05T20:16:57Z</dcterms:modified>
</cp:coreProperties>
</file>