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69" r:id="rId5"/>
    <p:sldId id="278" r:id="rId6"/>
    <p:sldId id="258" r:id="rId7"/>
    <p:sldId id="259" r:id="rId8"/>
    <p:sldId id="271" r:id="rId9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 Busk" initials="HB" lastIdx="1" clrIdx="0">
    <p:extLst>
      <p:ext uri="{19B8F6BF-5375-455C-9EA6-DF929625EA0E}">
        <p15:presenceInfo xmlns:p15="http://schemas.microsoft.com/office/powerpoint/2012/main" userId="S-1-5-21-2847583910-3640579788-1619064946-128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779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80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57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1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34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244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43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90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002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478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22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64CD9-0987-4A8A-BB63-DC9D435B1887}" type="datetimeFigureOut">
              <a:rPr lang="da-DK" smtClean="0"/>
              <a:t>09-04-2024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68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n7feay7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eogebra.org/m/wmkrun69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14036"/>
            <a:ext cx="10515600" cy="917069"/>
          </a:xfrm>
        </p:spPr>
        <p:txBody>
          <a:bodyPr>
            <a:no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Eksponentielle funktioner –</a:t>
            </a:r>
            <a:r>
              <a:rPr lang="da-DK" sz="3600" dirty="0" err="1">
                <a:solidFill>
                  <a:schemeClr val="accent5"/>
                </a:solidFill>
              </a:rPr>
              <a:t>Mathematicus</a:t>
            </a:r>
            <a:r>
              <a:rPr lang="da-DK" sz="3600" dirty="0">
                <a:solidFill>
                  <a:schemeClr val="accent5"/>
                </a:solidFill>
              </a:rPr>
              <a:t> s. 23-25 </a:t>
            </a:r>
            <a:br>
              <a:rPr lang="da-DK" sz="3600" dirty="0">
                <a:solidFill>
                  <a:schemeClr val="accent5"/>
                </a:solidFill>
              </a:rPr>
            </a:br>
            <a:r>
              <a:rPr lang="da-DK" sz="3600" dirty="0">
                <a:solidFill>
                  <a:schemeClr val="accent5"/>
                </a:solidFill>
              </a:rPr>
              <a:t>Vi ved nu at følgende gælder: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709" y="1231105"/>
            <a:ext cx="7921241" cy="538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58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Eksponentielle funktioner –</a:t>
            </a:r>
            <a:r>
              <a:rPr lang="da-DK" dirty="0" err="1">
                <a:solidFill>
                  <a:schemeClr val="accent5"/>
                </a:solidFill>
              </a:rPr>
              <a:t>Mathematicus</a:t>
            </a:r>
            <a:r>
              <a:rPr lang="da-DK" dirty="0">
                <a:solidFill>
                  <a:schemeClr val="accent5"/>
                </a:solidFill>
              </a:rPr>
              <a:t>-grafer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5067" y="1370517"/>
            <a:ext cx="4541405" cy="5052937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8321964" y="1856509"/>
            <a:ext cx="36385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Opgave: Se på funktionsudtrykkene</a:t>
            </a:r>
          </a:p>
          <a:p>
            <a:r>
              <a:rPr lang="da-DK" dirty="0"/>
              <a:t> og aflæs konstanterne a og b .</a:t>
            </a:r>
          </a:p>
          <a:p>
            <a:r>
              <a:rPr lang="da-DK" dirty="0"/>
              <a:t>Angiv om funktionerne  er voksende </a:t>
            </a:r>
          </a:p>
          <a:p>
            <a:r>
              <a:rPr lang="da-DK" dirty="0"/>
              <a:t>Eller aftagende og kommenter det</a:t>
            </a:r>
          </a:p>
          <a:p>
            <a:r>
              <a:rPr lang="da-DK" dirty="0"/>
              <a:t> i forhold til værdien af a ?</a:t>
            </a:r>
          </a:p>
          <a:p>
            <a:endParaRPr lang="da-DK" dirty="0"/>
          </a:p>
          <a:p>
            <a:r>
              <a:rPr lang="da-DK" dirty="0"/>
              <a:t>Skriv dine svar ned nu og se </a:t>
            </a:r>
          </a:p>
          <a:p>
            <a:r>
              <a:rPr lang="da-DK" dirty="0"/>
              <a:t>facit på næste slide.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E91E14C-BD63-6F10-4A01-E96055075D69}"/>
              </a:ext>
            </a:extLst>
          </p:cNvPr>
          <p:cNvSpPr txBox="1"/>
          <p:nvPr/>
        </p:nvSpPr>
        <p:spPr>
          <a:xfrm>
            <a:off x="397740" y="3244334"/>
            <a:ext cx="3866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3"/>
              </a:rPr>
              <a:t>Eksponentielle funktioner – GeoGebra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42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>
                <a:solidFill>
                  <a:schemeClr val="accent5"/>
                </a:solidFill>
              </a:rPr>
              <a:t>Eksponentielle funktioner –</a:t>
            </a:r>
            <a:r>
              <a:rPr lang="da-DK" sz="3600" dirty="0" err="1">
                <a:solidFill>
                  <a:schemeClr val="accent5"/>
                </a:solidFill>
              </a:rPr>
              <a:t>Mathematicus</a:t>
            </a:r>
            <a:r>
              <a:rPr lang="da-DK" sz="3600" dirty="0">
                <a:solidFill>
                  <a:schemeClr val="accent5"/>
                </a:solidFill>
              </a:rPr>
              <a:t>-grafer</a:t>
            </a:r>
            <a:endParaRPr lang="da-DK" sz="3600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1079" y="1889234"/>
            <a:ext cx="4236900" cy="46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6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Eksponentiel vækst </a:t>
            </a:r>
            <a:r>
              <a:rPr lang="da-DK" sz="2400" dirty="0">
                <a:solidFill>
                  <a:schemeClr val="accent5"/>
                </a:solidFill>
              </a:rPr>
              <a:t>(bevis kommer i præsentation  4c 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330" y="1948763"/>
            <a:ext cx="7676056" cy="268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9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5747A-EF36-E326-45D4-ADB5C9F05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908"/>
          </a:xfrm>
        </p:spPr>
        <p:txBody>
          <a:bodyPr>
            <a:normAutofit/>
          </a:bodyPr>
          <a:lstStyle/>
          <a:p>
            <a:r>
              <a:rPr lang="da-DK" sz="2800" dirty="0">
                <a:hlinkClick r:id="rId2"/>
              </a:rPr>
              <a:t>Eksponentielle funktioners vækst – GeoGebra</a:t>
            </a:r>
            <a:endParaRPr lang="da-DK" sz="2800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1E4B0D35-AA32-2458-2EBC-46CD8A7355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454728"/>
            <a:ext cx="5181600" cy="4722236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Pladsholder til indhold 3">
                <a:extLst>
                  <a:ext uri="{FF2B5EF4-FFF2-40B4-BE49-F238E27FC236}">
                    <a16:creationId xmlns:a16="http://schemas.microsoft.com/office/drawing/2014/main" id="{DA99CB7F-6221-EC79-7F91-EF3FEB9AD75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454727"/>
                <a:ext cx="5181600" cy="4722236"/>
              </a:xfrm>
            </p:spPr>
            <p:txBody>
              <a:bodyPr/>
              <a:lstStyle/>
              <a:p>
                <a:pPr algn="l"/>
                <a:r>
                  <a:rPr lang="da-DK" dirty="0">
                    <a:latin typeface="LinLibertineT"/>
                  </a:rPr>
                  <a:t>H</a:t>
                </a:r>
                <a:r>
                  <a:rPr lang="da-DK" b="0" i="0" u="none" strike="noStrike" baseline="0" dirty="0">
                    <a:latin typeface="LinLibertineT"/>
                  </a:rPr>
                  <a:t>ver gang </a:t>
                </a:r>
                <a:r>
                  <a:rPr lang="da-DK" b="0" i="0" u="none" strike="noStrike" baseline="0" dirty="0">
                    <a:latin typeface="LibertinusT1Math"/>
                  </a:rPr>
                  <a:t>𝑥 </a:t>
                </a:r>
                <a:r>
                  <a:rPr lang="da-DK" b="0" i="0" u="none" strike="noStrike" baseline="0" dirty="0">
                    <a:latin typeface="LinLibertineT"/>
                  </a:rPr>
                  <a:t>vokser med </a:t>
                </a:r>
                <a:r>
                  <a:rPr lang="el-GR" b="0" i="0" u="none" strike="noStrike" baseline="0" dirty="0">
                    <a:latin typeface="LibertinusT1Math"/>
                  </a:rPr>
                  <a:t>Δ𝑥</a:t>
                </a:r>
                <a:r>
                  <a:rPr lang="da-DK" b="0" i="0" u="none" strike="noStrike" baseline="0" dirty="0">
                    <a:latin typeface="LibertinusT1Math"/>
                  </a:rPr>
                  <a:t> </a:t>
                </a:r>
                <a:r>
                  <a:rPr lang="da-DK" b="0" i="0" u="none" strike="noStrike" baseline="0" dirty="0">
                    <a:latin typeface="LinLibertineT"/>
                  </a:rPr>
                  <a:t>ganges funktionsværdien med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a-DK" b="0" i="0" u="none" strike="noStrike" baseline="0" dirty="0">
                  <a:latin typeface="LinLibertineT"/>
                  <a:ea typeface="Cambria Math" panose="02040503050406030204" pitchFamily="18" charset="0"/>
                </a:endParaRPr>
              </a:p>
              <a:p>
                <a:r>
                  <a:rPr lang="da-DK" b="0" i="0" dirty="0">
                    <a:effectLst/>
                    <a:latin typeface="-apple-system"/>
                  </a:rPr>
                  <a:t>Hvis </a:t>
                </a:r>
                <a:r>
                  <a:rPr lang="el-GR" dirty="0">
                    <a:latin typeface="LibertinusT1Math"/>
                  </a:rPr>
                  <a:t>Δ𝑥</a:t>
                </a:r>
                <a:r>
                  <a:rPr lang="da-DK" dirty="0">
                    <a:latin typeface="LibertinusT1Math"/>
                  </a:rPr>
                  <a:t>=1 s</a:t>
                </a:r>
                <a:r>
                  <a:rPr lang="da-DK" b="0" i="0" dirty="0">
                    <a:effectLst/>
                    <a:latin typeface="-apple-system"/>
                  </a:rPr>
                  <a:t>om billedet viser, så ganges funktionsværdien med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da-DK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a-DK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da-DK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=2, </m:t>
                    </m:r>
                  </m:oMath>
                </a14:m>
                <a:r>
                  <a:rPr lang="da-DK" b="0" i="0" dirty="0">
                    <a:effectLst/>
                    <a:latin typeface="-apple-system"/>
                  </a:rPr>
                  <a:t>hver gang  x -værdien får en tilvækst på 1 og man får den nye funktionsværdi. </a:t>
                </a:r>
              </a:p>
              <a:p>
                <a14:m>
                  <m:oMath xmlns:m="http://schemas.openxmlformats.org/officeDocument/2006/math">
                    <m:r>
                      <a:rPr lang="da-DK" b="0" i="1" smtClean="0">
                        <a:effectLst/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b="0" i="1" smtClean="0">
                        <a:effectLst/>
                        <a:latin typeface="Cambria Math" panose="02040503050406030204" pitchFamily="18" charset="0"/>
                      </a:rPr>
                      <m:t>=2</m:t>
                    </m:r>
                    <m:r>
                      <a:rPr lang="da-DK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a-DK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a-DK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a-DK" b="0" i="0" dirty="0">
                  <a:effectLst/>
                  <a:latin typeface="-apple-system"/>
                </a:endParaRPr>
              </a:p>
              <a:p>
                <a:endParaRPr lang="da-DK" dirty="0">
                  <a:latin typeface="-apple-system"/>
                </a:endParaRPr>
              </a:p>
              <a:p>
                <a:endParaRPr lang="da-DK" dirty="0"/>
              </a:p>
            </p:txBody>
          </p:sp>
        </mc:Choice>
        <mc:Fallback>
          <p:sp>
            <p:nvSpPr>
              <p:cNvPr id="4" name="Pladsholder til indhold 3">
                <a:extLst>
                  <a:ext uri="{FF2B5EF4-FFF2-40B4-BE49-F238E27FC236}">
                    <a16:creationId xmlns:a16="http://schemas.microsoft.com/office/drawing/2014/main" id="{DA99CB7F-6221-EC79-7F91-EF3FEB9AD7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454727"/>
                <a:ext cx="5181600" cy="4722236"/>
              </a:xfrm>
              <a:blipFill>
                <a:blip r:embed="rId4"/>
                <a:stretch>
                  <a:fillRect l="-2118" t="-2584" r="-223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54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>
                <a:solidFill>
                  <a:schemeClr val="accent5"/>
                </a:solidFill>
              </a:rPr>
            </a:br>
            <a:br>
              <a:rPr lang="da-DK" dirty="0">
                <a:solidFill>
                  <a:schemeClr val="accent5"/>
                </a:solidFill>
              </a:rPr>
            </a:br>
            <a:r>
              <a:rPr lang="da-DK" sz="4900" dirty="0">
                <a:solidFill>
                  <a:schemeClr val="accent5"/>
                </a:solidFill>
              </a:rPr>
              <a:t>Hvad gælder for fremskrivningsfaktoren a ?</a:t>
            </a:r>
            <a:br>
              <a:rPr lang="da-DK" dirty="0">
                <a:solidFill>
                  <a:schemeClr val="accent5"/>
                </a:solidFill>
              </a:rPr>
            </a:br>
            <a:br>
              <a:rPr lang="da-DK" dirty="0"/>
            </a:br>
            <a:br>
              <a:rPr lang="da-DK" dirty="0">
                <a:solidFill>
                  <a:schemeClr val="accent5"/>
                </a:solidFill>
              </a:rPr>
            </a:br>
            <a:endParaRPr lang="da-DK" sz="3200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761" y="1901457"/>
            <a:ext cx="7383006" cy="3307732"/>
          </a:xfrm>
          <a:prstGeom prst="rect">
            <a:avLst/>
          </a:prstGeom>
        </p:spPr>
      </p:pic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317E4F75-96DE-AE5C-7A59-F16B180735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40137" y="1808998"/>
            <a:ext cx="4305994" cy="4517021"/>
          </a:xfrm>
        </p:spPr>
      </p:pic>
    </p:spTree>
    <p:extLst>
      <p:ext uri="{BB962C8B-B14F-4D97-AF65-F5344CB8AC3E}">
        <p14:creationId xmlns:p14="http://schemas.microsoft.com/office/powerpoint/2010/main" val="23682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Sammenhæng mellem vækstrate r og a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0255" y="1422400"/>
            <a:ext cx="8270118" cy="475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8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Øvelse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222" y="1690688"/>
            <a:ext cx="5777285" cy="41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155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Cambria Math</vt:lpstr>
      <vt:lpstr>LibertinusT1Math</vt:lpstr>
      <vt:lpstr>LinLibertineT</vt:lpstr>
      <vt:lpstr>Office-tema</vt:lpstr>
      <vt:lpstr>Eksponentielle funktioner –Mathematicus s. 23-25  Vi ved nu at følgende gælder:</vt:lpstr>
      <vt:lpstr>Eksponentielle funktioner –Mathematicus-grafer</vt:lpstr>
      <vt:lpstr>Eksponentielle funktioner –Mathematicus-grafer</vt:lpstr>
      <vt:lpstr>Eksponentiel vækst (bevis kommer i præsentation  4c )</vt:lpstr>
      <vt:lpstr>Eksponentielle funktioners vækst – GeoGebra</vt:lpstr>
      <vt:lpstr>  Hvad gælder for fremskrivningsfaktoren a ?   </vt:lpstr>
      <vt:lpstr>Sammenhæng mellem vækstrate r og a</vt:lpstr>
      <vt:lpstr>Øvelse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Eksponentielle funktioner –Mathematicus s. 21. Vi ved nu at følgende gælder:</dc:title>
  <dc:creator>Hanne Busk</dc:creator>
  <cp:lastModifiedBy>Hanne Busk</cp:lastModifiedBy>
  <cp:revision>32</cp:revision>
  <cp:lastPrinted>2024-04-09T15:48:32Z</cp:lastPrinted>
  <dcterms:created xsi:type="dcterms:W3CDTF">2020-03-24T16:55:55Z</dcterms:created>
  <dcterms:modified xsi:type="dcterms:W3CDTF">2024-04-09T15:48:59Z</dcterms:modified>
</cp:coreProperties>
</file>