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7" r:id="rId6"/>
    <p:sldId id="282" r:id="rId7"/>
    <p:sldId id="269" r:id="rId8"/>
    <p:sldId id="262" r:id="rId9"/>
    <p:sldId id="279" r:id="rId10"/>
    <p:sldId id="281" r:id="rId11"/>
    <p:sldId id="280" r:id="rId12"/>
    <p:sldId id="273" r:id="rId13"/>
    <p:sldId id="263" r:id="rId14"/>
    <p:sldId id="270" r:id="rId15"/>
    <p:sldId id="261" r:id="rId16"/>
    <p:sldId id="260" r:id="rId17"/>
    <p:sldId id="276" r:id="rId18"/>
    <p:sldId id="277" r:id="rId19"/>
    <p:sldId id="278" r:id="rId20"/>
    <p:sldId id="284" r:id="rId21"/>
    <p:sldId id="283" r:id="rId22"/>
    <p:sldId id="285" r:id="rId2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nrik Wiskum Amtoft Neubauer" initials="HWAN" lastIdx="1" clrIdx="0">
    <p:extLst>
      <p:ext uri="{19B8F6BF-5375-455C-9EA6-DF929625EA0E}">
        <p15:presenceInfo xmlns:p15="http://schemas.microsoft.com/office/powerpoint/2012/main" userId="S::han@aarhustech.dk::9804fd51-ea91-4c09-8d0d-05bbc60c6dc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27-09-2023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284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27-09-2023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6483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27-09-2023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9327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27-09-2023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8488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27-09-2023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9927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27-09-2023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8536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27-09-2023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1536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27-09-2023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4995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27-09-2023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2945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27-09-2023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9183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2AB-6AB1-4360-85B3-E3CAE66EFFF3}" type="datetimeFigureOut">
              <a:rPr lang="da-DK" smtClean="0"/>
              <a:t>27-09-2023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5105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7C2AB-6AB1-4360-85B3-E3CAE66EFFF3}" type="datetimeFigureOut">
              <a:rPr lang="da-DK" smtClean="0"/>
              <a:t>27-09-2023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EFC2E-6498-43B9-9728-0432B5BF7B7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5228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263A0A7F-3E3A-4211-8CF5-33B10FF66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6681" y="1302648"/>
            <a:ext cx="2542951" cy="2178337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DECD5FFA-8A2E-4084-AFA0-5238078D6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707" y="1302648"/>
            <a:ext cx="3286614" cy="2178337"/>
          </a:xfrm>
          <a:prstGeom prst="rect">
            <a:avLst/>
          </a:prstGeom>
        </p:spPr>
      </p:pic>
      <p:graphicFrame>
        <p:nvGraphicFramePr>
          <p:cNvPr id="9" name="Tabel 9">
            <a:extLst>
              <a:ext uri="{FF2B5EF4-FFF2-40B4-BE49-F238E27FC236}">
                <a16:creationId xmlns:a16="http://schemas.microsoft.com/office/drawing/2014/main" id="{678CEA63-CD34-4468-A770-1E472A1329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832247"/>
              </p:ext>
            </p:extLst>
          </p:nvPr>
        </p:nvGraphicFramePr>
        <p:xfrm>
          <a:off x="2032000" y="3867165"/>
          <a:ext cx="8128000" cy="2876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178309081"/>
                    </a:ext>
                  </a:extLst>
                </a:gridCol>
              </a:tblGrid>
              <a:tr h="369187">
                <a:tc>
                  <a:txBody>
                    <a:bodyPr/>
                    <a:lstStyle/>
                    <a:p>
                      <a:r>
                        <a:rPr lang="da-DK" dirty="0" err="1"/>
                        <a:t>Micrococcus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Luteus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191821"/>
                  </a:ext>
                </a:extLst>
              </a:tr>
              <a:tr h="369187">
                <a:tc>
                  <a:txBody>
                    <a:bodyPr/>
                    <a:lstStyle/>
                    <a:p>
                      <a:r>
                        <a:rPr lang="da-DK" dirty="0"/>
                        <a:t>Gram 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828616"/>
                  </a:ext>
                </a:extLst>
              </a:tr>
              <a:tr h="369187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634313"/>
                  </a:ext>
                </a:extLst>
              </a:tr>
              <a:tr h="369187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352372"/>
                  </a:ext>
                </a:extLst>
              </a:tr>
              <a:tr h="369187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018077"/>
                  </a:ext>
                </a:extLst>
              </a:tr>
              <a:tr h="661414">
                <a:tc>
                  <a:txBody>
                    <a:bodyPr/>
                    <a:lstStyle/>
                    <a:p>
                      <a:r>
                        <a:rPr lang="da-DK" dirty="0"/>
                        <a:t>Findes i jord, støv og vand. Den er en del af menneskets normalflora på huden, og</a:t>
                      </a:r>
                    </a:p>
                    <a:p>
                      <a:r>
                        <a:rPr lang="da-DK" dirty="0"/>
                        <a:t>findes også i munden og i de øvre luftveje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907758"/>
                  </a:ext>
                </a:extLst>
              </a:tr>
              <a:tr h="369187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048454"/>
                  </a:ext>
                </a:extLst>
              </a:tr>
            </a:tbl>
          </a:graphicData>
        </a:graphic>
      </p:graphicFrame>
      <p:sp>
        <p:nvSpPr>
          <p:cNvPr id="2" name="Tekstfelt 1">
            <a:extLst>
              <a:ext uri="{FF2B5EF4-FFF2-40B4-BE49-F238E27FC236}">
                <a16:creationId xmlns:a16="http://schemas.microsoft.com/office/drawing/2014/main" id="{3D6A8161-711E-4F4A-AFEF-0F964B4EDEEC}"/>
              </a:ext>
            </a:extLst>
          </p:cNvPr>
          <p:cNvSpPr txBox="1"/>
          <p:nvPr/>
        </p:nvSpPr>
        <p:spPr>
          <a:xfrm>
            <a:off x="595618" y="302005"/>
            <a:ext cx="109730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dirty="0" err="1"/>
              <a:t>Actinobakterier</a:t>
            </a:r>
            <a:r>
              <a:rPr lang="da-DK" dirty="0"/>
              <a:t> er en stor familie af forskellige bakteriearter, som findes på ansigtet og i de øvre luftveje, </a:t>
            </a:r>
            <a:r>
              <a:rPr lang="da-DK" dirty="0" err="1"/>
              <a:t>inkl</a:t>
            </a:r>
            <a:r>
              <a:rPr lang="da-DK" dirty="0"/>
              <a:t> næse.</a:t>
            </a:r>
          </a:p>
          <a:p>
            <a:pPr algn="ctr"/>
            <a:r>
              <a:rPr lang="da-DK" dirty="0"/>
              <a:t>Kolonier kan også være hvidlige.</a:t>
            </a:r>
          </a:p>
        </p:txBody>
      </p:sp>
    </p:spTree>
    <p:extLst>
      <p:ext uri="{BB962C8B-B14F-4D97-AF65-F5344CB8AC3E}">
        <p14:creationId xmlns:p14="http://schemas.microsoft.com/office/powerpoint/2010/main" val="355292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4185361" y="174910"/>
            <a:ext cx="885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Kocuria</a:t>
            </a:r>
            <a:endParaRPr lang="da-DK" dirty="0"/>
          </a:p>
        </p:txBody>
      </p:sp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1CC6A70D-1B2B-4A79-A74F-B7CAF4935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740754"/>
              </p:ext>
            </p:extLst>
          </p:nvPr>
        </p:nvGraphicFramePr>
        <p:xfrm>
          <a:off x="2032000" y="4250927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Kocuria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Rhizophila</a:t>
                      </a:r>
                      <a:r>
                        <a:rPr lang="da-DK" dirty="0"/>
                        <a:t> (familien </a:t>
                      </a:r>
                      <a:r>
                        <a:rPr lang="da-DK" dirty="0" err="1"/>
                        <a:t>micrococcaceae</a:t>
                      </a:r>
                      <a:r>
                        <a:rPr lang="da-DK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da-DK" altLang="da-D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Almindelig på hud, og i mund/svælg.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E2BD3A64-F94F-4823-BD94-D6CFDE54902A}"/>
              </a:ext>
            </a:extLst>
          </p:cNvPr>
          <p:cNvPicPr/>
          <p:nvPr/>
        </p:nvPicPr>
        <p:blipFill rotWithShape="1">
          <a:blip r:embed="rId2"/>
          <a:srcRect t="33850" r="26673" b="15768"/>
          <a:stretch/>
        </p:blipFill>
        <p:spPr bwMode="auto">
          <a:xfrm>
            <a:off x="1472787" y="1009650"/>
            <a:ext cx="3784600" cy="2419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F7E7F46C-1544-48E6-BF10-2E532407C1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59" t="28096" r="1151" b="16546"/>
          <a:stretch/>
        </p:blipFill>
        <p:spPr>
          <a:xfrm>
            <a:off x="5557283" y="1009650"/>
            <a:ext cx="4064000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241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AB0A463B-2C6A-4004-AD95-73A1777B55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63" t="5768" r="27135" b="31430"/>
          <a:stretch/>
        </p:blipFill>
        <p:spPr>
          <a:xfrm>
            <a:off x="6155346" y="856863"/>
            <a:ext cx="3601673" cy="2872952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A1442C07-F78B-4969-8FBB-B3BA067DB9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492" r="39745" b="30306"/>
          <a:stretch/>
        </p:blipFill>
        <p:spPr>
          <a:xfrm>
            <a:off x="1802385" y="743276"/>
            <a:ext cx="3787793" cy="3171205"/>
          </a:xfrm>
          <a:prstGeom prst="rect">
            <a:avLst/>
          </a:prstGeom>
        </p:spPr>
      </p:pic>
      <p:graphicFrame>
        <p:nvGraphicFramePr>
          <p:cNvPr id="7" name="Tabel 7">
            <a:extLst>
              <a:ext uri="{FF2B5EF4-FFF2-40B4-BE49-F238E27FC236}">
                <a16:creationId xmlns:a16="http://schemas.microsoft.com/office/drawing/2014/main" id="{6A28FA89-7F33-4651-8EC6-AF7643D1D3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917581"/>
              </p:ext>
            </p:extLst>
          </p:nvPr>
        </p:nvGraphicFramePr>
        <p:xfrm>
          <a:off x="1822691" y="4510987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Staphylococcus</a:t>
                      </a:r>
                      <a:r>
                        <a:rPr lang="da-DK" dirty="0"/>
                        <a:t> Epidermis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Indgår i normal hudflora. Kan forårsage </a:t>
                      </a:r>
                      <a:r>
                        <a:rPr lang="da-DK" dirty="0" err="1"/>
                        <a:t>Acne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9285E23D-FC1E-4951-8305-75156F2D2B08}"/>
              </a:ext>
            </a:extLst>
          </p:cNvPr>
          <p:cNvSpPr txBox="1"/>
          <p:nvPr/>
        </p:nvSpPr>
        <p:spPr>
          <a:xfrm>
            <a:off x="3118774" y="4028068"/>
            <a:ext cx="479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Kolonier er let grålige og med mørk zone i kanten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5DB31A20-6BF9-4B0D-9124-AF6DEF30F159}"/>
              </a:ext>
            </a:extLst>
          </p:cNvPr>
          <p:cNvSpPr txBox="1"/>
          <p:nvPr/>
        </p:nvSpPr>
        <p:spPr>
          <a:xfrm>
            <a:off x="1921078" y="219224"/>
            <a:ext cx="8468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Stafylokokker er en udbredt familie, som hyppigt findes på hænder, i led og på fødderne.</a:t>
            </a:r>
          </a:p>
        </p:txBody>
      </p:sp>
    </p:spTree>
    <p:extLst>
      <p:ext uri="{BB962C8B-B14F-4D97-AF65-F5344CB8AC3E}">
        <p14:creationId xmlns:p14="http://schemas.microsoft.com/office/powerpoint/2010/main" val="2701631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E486AFB4-DC90-4880-8918-FF01958E7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35" y="376979"/>
            <a:ext cx="3314086" cy="3279292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7229A68C-56C8-4499-AF27-473E7CDCA1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1" t="641" r="48096" b="44536"/>
          <a:stretch/>
        </p:blipFill>
        <p:spPr>
          <a:xfrm>
            <a:off x="3908579" y="1165069"/>
            <a:ext cx="3240962" cy="2058157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B13262E1-9F7F-4287-BEE1-5DFDE5D398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4244"/>
          <a:stretch/>
        </p:blipFill>
        <p:spPr>
          <a:xfrm>
            <a:off x="7315955" y="732026"/>
            <a:ext cx="4533900" cy="2924245"/>
          </a:xfrm>
          <a:prstGeom prst="rect">
            <a:avLst/>
          </a:prstGeom>
        </p:spPr>
      </p:pic>
      <p:graphicFrame>
        <p:nvGraphicFramePr>
          <p:cNvPr id="5" name="Tabel 7">
            <a:extLst>
              <a:ext uri="{FF2B5EF4-FFF2-40B4-BE49-F238E27FC236}">
                <a16:creationId xmlns:a16="http://schemas.microsoft.com/office/drawing/2014/main" id="{EBBB9AAD-78DE-4472-89D2-51E35BE524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970683"/>
              </p:ext>
            </p:extLst>
          </p:nvPr>
        </p:nvGraphicFramePr>
        <p:xfrm>
          <a:off x="1815339" y="4572222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Staphylococcus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Hominis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Indgår i normal hudflora. Danner thioalkoholer, som bidrag til ubehagelig </a:t>
                      </a:r>
                      <a:r>
                        <a:rPr lang="da-DK" dirty="0" err="1"/>
                        <a:t>kropslugt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sp>
        <p:nvSpPr>
          <p:cNvPr id="6" name="Tekstfelt 5">
            <a:extLst>
              <a:ext uri="{FF2B5EF4-FFF2-40B4-BE49-F238E27FC236}">
                <a16:creationId xmlns:a16="http://schemas.microsoft.com/office/drawing/2014/main" id="{560DEF18-1E3C-4A8A-BAD0-FB9DCD2A2C04}"/>
              </a:ext>
            </a:extLst>
          </p:cNvPr>
          <p:cNvSpPr txBox="1"/>
          <p:nvPr/>
        </p:nvSpPr>
        <p:spPr>
          <a:xfrm>
            <a:off x="855677" y="4160940"/>
            <a:ext cx="1031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Kolonier ses ofte som ”bittesmå” kolonier blandt større kolonier, når overfladen af mobiltelefon undersøges.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5256CAA4-A681-4207-A71B-E7A632287EC6}"/>
              </a:ext>
            </a:extLst>
          </p:cNvPr>
          <p:cNvSpPr txBox="1"/>
          <p:nvPr/>
        </p:nvSpPr>
        <p:spPr>
          <a:xfrm>
            <a:off x="1921078" y="-7279"/>
            <a:ext cx="8468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Stafylokokker er en udbredt familie, som hyppigt findes på hænder, i led og på fødderne.</a:t>
            </a:r>
          </a:p>
        </p:txBody>
      </p:sp>
    </p:spTree>
    <p:extLst>
      <p:ext uri="{BB962C8B-B14F-4D97-AF65-F5344CB8AC3E}">
        <p14:creationId xmlns:p14="http://schemas.microsoft.com/office/powerpoint/2010/main" val="212106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ECE98574-32DC-4210-BC31-0B5C213D3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775101"/>
              </p:ext>
            </p:extLst>
          </p:nvPr>
        </p:nvGraphicFramePr>
        <p:xfrm>
          <a:off x="1898192" y="4271880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Rhodococcus</a:t>
                      </a:r>
                      <a:r>
                        <a:rPr lang="da-DK" dirty="0"/>
                        <a:t> (</a:t>
                      </a:r>
                      <a:r>
                        <a:rPr lang="da-DK" dirty="0" err="1"/>
                        <a:t>coryne</a:t>
                      </a:r>
                      <a:r>
                        <a:rPr lang="da-DK" dirty="0"/>
                        <a:t>-bakterie)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Jordbakterie. Kan nedbryde miljøgifte (</a:t>
                      </a:r>
                      <a:r>
                        <a:rPr lang="da-DK" dirty="0" err="1"/>
                        <a:t>nafthalen</a:t>
                      </a:r>
                      <a:r>
                        <a:rPr lang="da-DK" dirty="0"/>
                        <a:t>, toluen, herbicider)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FAD9F4DD-C5DE-4D4F-96C5-2630D71E19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45" r="5305" b="16420"/>
          <a:stretch/>
        </p:blipFill>
        <p:spPr>
          <a:xfrm>
            <a:off x="7060445" y="541932"/>
            <a:ext cx="4214280" cy="3556586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D1356156-DF60-4D8E-8049-62509D9AAD5F}"/>
              </a:ext>
            </a:extLst>
          </p:cNvPr>
          <p:cNvSpPr txBox="1"/>
          <p:nvPr/>
        </p:nvSpPr>
        <p:spPr>
          <a:xfrm>
            <a:off x="233308" y="154188"/>
            <a:ext cx="7729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Er en del af </a:t>
            </a:r>
            <a:r>
              <a:rPr lang="da-DK" dirty="0" err="1"/>
              <a:t>actinobakterierne</a:t>
            </a:r>
            <a:r>
              <a:rPr lang="da-DK" dirty="0"/>
              <a:t>, som er en stor familie af forskellige bakteriearter, </a:t>
            </a:r>
          </a:p>
          <a:p>
            <a:r>
              <a:rPr lang="da-DK" dirty="0"/>
              <a:t>som findes på ansigtet og i de øvre luftveje, </a:t>
            </a:r>
            <a:r>
              <a:rPr lang="da-DK" dirty="0" err="1"/>
              <a:t>inkl</a:t>
            </a:r>
            <a:r>
              <a:rPr lang="da-DK" dirty="0"/>
              <a:t> næse.</a:t>
            </a:r>
          </a:p>
        </p:txBody>
      </p:sp>
    </p:spTree>
    <p:extLst>
      <p:ext uri="{BB962C8B-B14F-4D97-AF65-F5344CB8AC3E}">
        <p14:creationId xmlns:p14="http://schemas.microsoft.com/office/powerpoint/2010/main" val="74723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ECE98574-32DC-4210-BC31-0B5C213D3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980950"/>
              </p:ext>
            </p:extLst>
          </p:nvPr>
        </p:nvGraphicFramePr>
        <p:xfrm>
          <a:off x="1931748" y="4002640"/>
          <a:ext cx="8128000" cy="248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Bacillus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Cereus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Stav-formet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Jord-bakterie. Findes ofte i madvarer. Kan være </a:t>
                      </a:r>
                      <a:r>
                        <a:rPr lang="da-DK" dirty="0" err="1"/>
                        <a:t>pathogen</a:t>
                      </a:r>
                      <a:r>
                        <a:rPr lang="da-DK" dirty="0"/>
                        <a:t>. Kan isoleres fra kogte ris, </a:t>
                      </a:r>
                    </a:p>
                    <a:p>
                      <a:r>
                        <a:rPr lang="da-DK" dirty="0"/>
                        <a:t>som har stået på køkkenbordet for længe.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DF647F3D-A274-42CB-8097-6941158EF9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724"/>
          <a:stretch/>
        </p:blipFill>
        <p:spPr>
          <a:xfrm>
            <a:off x="3112906" y="550717"/>
            <a:ext cx="5295900" cy="3241106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FA850A3B-ED7F-4497-A49B-4DFF15C1F36E}"/>
              </a:ext>
            </a:extLst>
          </p:cNvPr>
          <p:cNvSpPr txBox="1"/>
          <p:nvPr/>
        </p:nvSpPr>
        <p:spPr>
          <a:xfrm>
            <a:off x="8816829" y="855677"/>
            <a:ext cx="3315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Hvidlig koloni, med karakteristisk </a:t>
            </a:r>
          </a:p>
          <a:p>
            <a:r>
              <a:rPr lang="da-DK" dirty="0"/>
              <a:t>”indre ring”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0160F89-FBF3-4753-B3C9-76D6BE0437BD}"/>
              </a:ext>
            </a:extLst>
          </p:cNvPr>
          <p:cNvSpPr txBox="1"/>
          <p:nvPr/>
        </p:nvSpPr>
        <p:spPr>
          <a:xfrm>
            <a:off x="3867324" y="75977"/>
            <a:ext cx="3666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Er nært beslægtet med stafylokokker.</a:t>
            </a:r>
          </a:p>
        </p:txBody>
      </p:sp>
    </p:spTree>
    <p:extLst>
      <p:ext uri="{BB962C8B-B14F-4D97-AF65-F5344CB8AC3E}">
        <p14:creationId xmlns:p14="http://schemas.microsoft.com/office/powerpoint/2010/main" val="4270144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ECE98574-32DC-4210-BC31-0B5C213D3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253549"/>
              </p:ext>
            </p:extLst>
          </p:nvPr>
        </p:nvGraphicFramePr>
        <p:xfrm>
          <a:off x="1898192" y="4271880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Dietzia</a:t>
                      </a:r>
                      <a:r>
                        <a:rPr lang="da-DK" dirty="0"/>
                        <a:t> (</a:t>
                      </a:r>
                      <a:r>
                        <a:rPr lang="da-DK" dirty="0" err="1"/>
                        <a:t>coryne</a:t>
                      </a:r>
                      <a:r>
                        <a:rPr lang="da-DK" dirty="0"/>
                        <a:t>-bakterie)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Varierende . Kan være kok-formet eller aflang (</a:t>
                      </a:r>
                      <a:r>
                        <a:rPr lang="da-DK" dirty="0" err="1"/>
                        <a:t>coccoid</a:t>
                      </a:r>
                      <a:r>
                        <a:rPr lang="da-DK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Almindelig hudbakterie. Kan være </a:t>
                      </a:r>
                      <a:r>
                        <a:rPr lang="da-DK" dirty="0" err="1"/>
                        <a:t>pathogen</a:t>
                      </a:r>
                      <a:r>
                        <a:rPr lang="da-DK" dirty="0"/>
                        <a:t>. Nært beslægtet med </a:t>
                      </a:r>
                      <a:r>
                        <a:rPr lang="da-DK" dirty="0" err="1"/>
                        <a:t>Rhodococcus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5" name="Billede 4">
            <a:extLst>
              <a:ext uri="{FF2B5EF4-FFF2-40B4-BE49-F238E27FC236}">
                <a16:creationId xmlns:a16="http://schemas.microsoft.com/office/drawing/2014/main" id="{2DCBD0B1-C8AD-472C-ABDB-09C15F4877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164" b="17831"/>
          <a:stretch/>
        </p:blipFill>
        <p:spPr>
          <a:xfrm>
            <a:off x="1434519" y="884611"/>
            <a:ext cx="4038949" cy="3173994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D722269A-5703-441D-A33C-FBB209B457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105" b="21745"/>
          <a:stretch/>
        </p:blipFill>
        <p:spPr>
          <a:xfrm>
            <a:off x="6053298" y="1138219"/>
            <a:ext cx="2952067" cy="2666777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0BCB4484-42A0-4755-8693-0D245E337113}"/>
              </a:ext>
            </a:extLst>
          </p:cNvPr>
          <p:cNvSpPr txBox="1"/>
          <p:nvPr/>
        </p:nvSpPr>
        <p:spPr>
          <a:xfrm>
            <a:off x="9143986" y="1585519"/>
            <a:ext cx="3048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Kolonier kan være udflydende </a:t>
            </a:r>
          </a:p>
          <a:p>
            <a:r>
              <a:rPr lang="da-DK" dirty="0"/>
              <a:t>brune eller små rødorange.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5E9B3931-1F2A-4507-B473-5EF48668BC17}"/>
              </a:ext>
            </a:extLst>
          </p:cNvPr>
          <p:cNvSpPr txBox="1"/>
          <p:nvPr/>
        </p:nvSpPr>
        <p:spPr>
          <a:xfrm>
            <a:off x="595618" y="302005"/>
            <a:ext cx="10915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Actinobakterier</a:t>
            </a:r>
            <a:r>
              <a:rPr lang="da-DK" dirty="0"/>
              <a:t> er en stor familie af forskellige bakteriearter, som findes på ansigtet og i de øvre luftveje, </a:t>
            </a:r>
            <a:r>
              <a:rPr lang="da-DK" dirty="0" err="1"/>
              <a:t>inkl</a:t>
            </a:r>
            <a:r>
              <a:rPr lang="da-DK" dirty="0"/>
              <a:t> næse.</a:t>
            </a:r>
          </a:p>
        </p:txBody>
      </p:sp>
    </p:spTree>
    <p:extLst>
      <p:ext uri="{BB962C8B-B14F-4D97-AF65-F5344CB8AC3E}">
        <p14:creationId xmlns:p14="http://schemas.microsoft.com/office/powerpoint/2010/main" val="673976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987C746C-69DA-4F46-A3C6-821C7EFD1F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829"/>
          <a:stretch/>
        </p:blipFill>
        <p:spPr>
          <a:xfrm>
            <a:off x="3408728" y="959802"/>
            <a:ext cx="4107808" cy="3315310"/>
          </a:xfrm>
          <a:prstGeom prst="rect">
            <a:avLst/>
          </a:prstGeom>
        </p:spPr>
      </p:pic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3F8ACD25-ACB6-43D0-AF1D-885AA382CE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26397"/>
              </p:ext>
            </p:extLst>
          </p:nvPr>
        </p:nvGraphicFramePr>
        <p:xfrm>
          <a:off x="1788853" y="4409788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Actinomyces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Stav-formet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-negativ (enkelte arter kan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Jord-bakterie, men er også almindelig i normalflora. Kan være </a:t>
                      </a:r>
                      <a:r>
                        <a:rPr lang="da-DK" dirty="0" err="1"/>
                        <a:t>pathogen</a:t>
                      </a:r>
                      <a:r>
                        <a:rPr lang="da-DK" dirty="0"/>
                        <a:t>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EF8695CF-F659-4B2F-B290-C29EC01A3552}"/>
              </a:ext>
            </a:extLst>
          </p:cNvPr>
          <p:cNvSpPr txBox="1"/>
          <p:nvPr/>
        </p:nvSpPr>
        <p:spPr>
          <a:xfrm>
            <a:off x="7684316" y="2263546"/>
            <a:ext cx="2572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kolonier er ”glasur-hvide”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8E6E6C06-00D4-4E69-A675-21297EDF47D3}"/>
              </a:ext>
            </a:extLst>
          </p:cNvPr>
          <p:cNvSpPr txBox="1"/>
          <p:nvPr/>
        </p:nvSpPr>
        <p:spPr>
          <a:xfrm>
            <a:off x="595618" y="302005"/>
            <a:ext cx="10915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Actinobakterier</a:t>
            </a:r>
            <a:r>
              <a:rPr lang="da-DK" dirty="0"/>
              <a:t> er en stor familie af forskellige bakteriearter, som findes på ansigtet og i de øvre luftveje, </a:t>
            </a:r>
            <a:r>
              <a:rPr lang="da-DK" dirty="0" err="1"/>
              <a:t>inkl</a:t>
            </a:r>
            <a:r>
              <a:rPr lang="da-DK" dirty="0"/>
              <a:t> næse.</a:t>
            </a:r>
          </a:p>
        </p:txBody>
      </p:sp>
    </p:spTree>
    <p:extLst>
      <p:ext uri="{BB962C8B-B14F-4D97-AF65-F5344CB8AC3E}">
        <p14:creationId xmlns:p14="http://schemas.microsoft.com/office/powerpoint/2010/main" val="1571298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5C56461B-0F79-4C27-B9B1-347CA7FA91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05" r="16649" b="44989"/>
          <a:stretch/>
        </p:blipFill>
        <p:spPr>
          <a:xfrm>
            <a:off x="3820772" y="872454"/>
            <a:ext cx="3704153" cy="3353009"/>
          </a:xfrm>
          <a:prstGeom prst="rect">
            <a:avLst/>
          </a:prstGeom>
        </p:spPr>
      </p:pic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F02C50BA-506D-42FE-9849-D4250ABD30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298867"/>
              </p:ext>
            </p:extLst>
          </p:nvPr>
        </p:nvGraphicFramePr>
        <p:xfrm>
          <a:off x="1824140" y="4410318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Actinobacterium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Indgår i normal hudflora. Danner thioalkoholer, som bidrag til ubehagelig </a:t>
                      </a:r>
                      <a:r>
                        <a:rPr lang="da-DK" dirty="0" err="1"/>
                        <a:t>kropslugt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sp>
        <p:nvSpPr>
          <p:cNvPr id="5" name="Tekstfelt 4">
            <a:extLst>
              <a:ext uri="{FF2B5EF4-FFF2-40B4-BE49-F238E27FC236}">
                <a16:creationId xmlns:a16="http://schemas.microsoft.com/office/drawing/2014/main" id="{63A73F24-D618-4104-ACA5-5DB681132C91}"/>
              </a:ext>
            </a:extLst>
          </p:cNvPr>
          <p:cNvSpPr txBox="1"/>
          <p:nvPr/>
        </p:nvSpPr>
        <p:spPr>
          <a:xfrm>
            <a:off x="595618" y="302005"/>
            <a:ext cx="10915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Actinobakterier</a:t>
            </a:r>
            <a:r>
              <a:rPr lang="da-DK" dirty="0"/>
              <a:t> er en stor familie af forskellige bakteriearter, som findes på ansigtet og i de øvre luftveje, </a:t>
            </a:r>
            <a:r>
              <a:rPr lang="da-DK" dirty="0" err="1"/>
              <a:t>inkl</a:t>
            </a:r>
            <a:r>
              <a:rPr lang="da-DK" dirty="0"/>
              <a:t> næse.</a:t>
            </a:r>
          </a:p>
        </p:txBody>
      </p:sp>
    </p:spTree>
    <p:extLst>
      <p:ext uri="{BB962C8B-B14F-4D97-AF65-F5344CB8AC3E}">
        <p14:creationId xmlns:p14="http://schemas.microsoft.com/office/powerpoint/2010/main" val="415997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DD52A9A3-B4DB-413E-81A9-02613B995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0801" y="1330738"/>
            <a:ext cx="2676525" cy="2181225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5D1DB841-2184-4593-A146-40BEF18C8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7034" y="1445037"/>
            <a:ext cx="3181350" cy="1952625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37CF8F3F-6701-4162-BD32-56E6F21D6682}"/>
              </a:ext>
            </a:extLst>
          </p:cNvPr>
          <p:cNvSpPr/>
          <p:nvPr/>
        </p:nvSpPr>
        <p:spPr>
          <a:xfrm>
            <a:off x="6942840" y="3402455"/>
            <a:ext cx="3489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dirty="0"/>
              <a:t>stenotrophomonas / </a:t>
            </a:r>
            <a:r>
              <a:rPr lang="da-DK" dirty="0" err="1"/>
              <a:t>pseudomonas</a:t>
            </a:r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7AC1204B-A975-4736-9079-9475DC85F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262" y="1277758"/>
            <a:ext cx="3219450" cy="2266950"/>
          </a:xfrm>
          <a:prstGeom prst="rect">
            <a:avLst/>
          </a:prstGeom>
        </p:spPr>
      </p:pic>
      <p:graphicFrame>
        <p:nvGraphicFramePr>
          <p:cNvPr id="7" name="Tabel 7">
            <a:extLst>
              <a:ext uri="{FF2B5EF4-FFF2-40B4-BE49-F238E27FC236}">
                <a16:creationId xmlns:a16="http://schemas.microsoft.com/office/drawing/2014/main" id="{2E46AAE0-CA09-429B-917C-FF9057F2FE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767367"/>
              </p:ext>
            </p:extLst>
          </p:nvPr>
        </p:nvGraphicFramePr>
        <p:xfrm>
          <a:off x="1822691" y="4024425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Pseudomonas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Gram-negativ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stav-formet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Ses ofte i opportunistiske infektioner hos personer med svækket immunforsvar.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5592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7">
            <a:extLst>
              <a:ext uri="{FF2B5EF4-FFF2-40B4-BE49-F238E27FC236}">
                <a16:creationId xmlns:a16="http://schemas.microsoft.com/office/drawing/2014/main" id="{765362E8-DCF5-4F36-8F80-B5063AF6EA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85297"/>
              </p:ext>
            </p:extLst>
          </p:nvPr>
        </p:nvGraphicFramePr>
        <p:xfrm>
          <a:off x="1790885" y="4319988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Acinetobacter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Junii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Gram-negativ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Ses ofte i opportunistiske infektioner hos personer med svækket immunforsvar.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4" name="Billede 3">
            <a:extLst>
              <a:ext uri="{FF2B5EF4-FFF2-40B4-BE49-F238E27FC236}">
                <a16:creationId xmlns:a16="http://schemas.microsoft.com/office/drawing/2014/main" id="{9ACA6F59-370D-4F60-966C-060D56406A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10" t="16988" r="32108" b="29286"/>
          <a:stretch/>
        </p:blipFill>
        <p:spPr>
          <a:xfrm>
            <a:off x="4462943" y="88426"/>
            <a:ext cx="2659310" cy="4085918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F609C12C-0E34-4839-9C49-46FD4A805E7E}"/>
              </a:ext>
            </a:extLst>
          </p:cNvPr>
          <p:cNvSpPr txBox="1"/>
          <p:nvPr/>
        </p:nvSpPr>
        <p:spPr>
          <a:xfrm>
            <a:off x="285226" y="1048624"/>
            <a:ext cx="2963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Beslægtet med </a:t>
            </a:r>
            <a:r>
              <a:rPr lang="da-DK" dirty="0" err="1"/>
              <a:t>pseudomonas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1975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4521692" y="3694942"/>
            <a:ext cx="1382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Roseomonas</a:t>
            </a:r>
            <a:endParaRPr lang="da-DK"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D0EDB5B8-713B-48AF-9696-069916E11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690" y="262665"/>
            <a:ext cx="4901126" cy="3424296"/>
          </a:xfrm>
          <a:prstGeom prst="rect">
            <a:avLst/>
          </a:prstGeom>
        </p:spPr>
      </p:pic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1CC6A70D-1B2B-4A79-A74F-B7CAF4935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651100"/>
              </p:ext>
            </p:extLst>
          </p:nvPr>
        </p:nvGraphicFramePr>
        <p:xfrm>
          <a:off x="2032000" y="4250927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Roseomonas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Gram-negativ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En mellemting mellem stav og kok.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Ses ofte i opportunistiske infektioner hos personer med svækket immunforsvar.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9BF0ACCC-7499-4529-94E0-E8FB26E4D20E}"/>
              </a:ext>
            </a:extLst>
          </p:cNvPr>
          <p:cNvSpPr txBox="1"/>
          <p:nvPr/>
        </p:nvSpPr>
        <p:spPr>
          <a:xfrm>
            <a:off x="8028264" y="805343"/>
            <a:ext cx="1964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Kolonier er let rosa</a:t>
            </a:r>
          </a:p>
        </p:txBody>
      </p:sp>
    </p:spTree>
    <p:extLst>
      <p:ext uri="{BB962C8B-B14F-4D97-AF65-F5344CB8AC3E}">
        <p14:creationId xmlns:p14="http://schemas.microsoft.com/office/powerpoint/2010/main" val="548745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D7A4F900-5195-4AED-BB29-F3B230071B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647"/>
          <a:stretch/>
        </p:blipFill>
        <p:spPr>
          <a:xfrm>
            <a:off x="6096000" y="734481"/>
            <a:ext cx="4191000" cy="3254009"/>
          </a:xfrm>
          <a:prstGeom prst="rect">
            <a:avLst/>
          </a:prstGeom>
        </p:spPr>
      </p:pic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ECE98574-32DC-4210-BC31-0B5C213D3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329546"/>
              </p:ext>
            </p:extLst>
          </p:nvPr>
        </p:nvGraphicFramePr>
        <p:xfrm>
          <a:off x="1898192" y="4271880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Propioniebacterium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Varierende former, aflange og rundede. I kæder.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Ikke-bevægelig, men der findes også bevægelige </a:t>
                      </a:r>
                      <a:r>
                        <a:rPr lang="da-DK" dirty="0" err="1"/>
                        <a:t>propioniebakterier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Indgår i normal hudflora. Lever i svedkirtler og forårsager </a:t>
                      </a:r>
                      <a:r>
                        <a:rPr lang="da-DK" dirty="0" err="1"/>
                        <a:t>acne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sp>
        <p:nvSpPr>
          <p:cNvPr id="5" name="Tekstfelt 4">
            <a:extLst>
              <a:ext uri="{FF2B5EF4-FFF2-40B4-BE49-F238E27FC236}">
                <a16:creationId xmlns:a16="http://schemas.microsoft.com/office/drawing/2014/main" id="{B8393792-6396-4D79-94FD-448AFC844F64}"/>
              </a:ext>
            </a:extLst>
          </p:cNvPr>
          <p:cNvSpPr txBox="1"/>
          <p:nvPr/>
        </p:nvSpPr>
        <p:spPr>
          <a:xfrm>
            <a:off x="595618" y="302005"/>
            <a:ext cx="7729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Er en del af </a:t>
            </a:r>
            <a:r>
              <a:rPr lang="da-DK" dirty="0" err="1"/>
              <a:t>actinobakterierne</a:t>
            </a:r>
            <a:r>
              <a:rPr lang="da-DK" dirty="0"/>
              <a:t>, som er en stor familie af forskellige bakteriearter, </a:t>
            </a:r>
          </a:p>
          <a:p>
            <a:r>
              <a:rPr lang="da-DK" dirty="0"/>
              <a:t>som findes på ansigtet og i de øvre luftveje, </a:t>
            </a:r>
            <a:r>
              <a:rPr lang="da-DK" dirty="0" err="1"/>
              <a:t>inkl</a:t>
            </a:r>
            <a:r>
              <a:rPr lang="da-DK" dirty="0"/>
              <a:t> næse.</a:t>
            </a:r>
          </a:p>
        </p:txBody>
      </p:sp>
    </p:spTree>
    <p:extLst>
      <p:ext uri="{BB962C8B-B14F-4D97-AF65-F5344CB8AC3E}">
        <p14:creationId xmlns:p14="http://schemas.microsoft.com/office/powerpoint/2010/main" val="1160192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ECE98574-32DC-4210-BC31-0B5C213D3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146149"/>
              </p:ext>
            </p:extLst>
          </p:nvPr>
        </p:nvGraphicFramePr>
        <p:xfrm>
          <a:off x="1898192" y="4271880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Massilia</a:t>
                      </a:r>
                      <a:r>
                        <a:rPr lang="da-DK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Gram-negativ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Stav-formet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Ikke-bevægelig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Hudbakterie, men kan også forårsage infektioner hos svækkede patienter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5" name="Billede 4">
            <a:extLst>
              <a:ext uri="{FF2B5EF4-FFF2-40B4-BE49-F238E27FC236}">
                <a16:creationId xmlns:a16="http://schemas.microsoft.com/office/drawing/2014/main" id="{F81EDA6D-3E91-4989-A759-4BD244AA1B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996" b="16159"/>
          <a:stretch/>
        </p:blipFill>
        <p:spPr>
          <a:xfrm>
            <a:off x="3521280" y="0"/>
            <a:ext cx="4137869" cy="368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032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ECE98574-32DC-4210-BC31-0B5C213D3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277188"/>
              </p:ext>
            </p:extLst>
          </p:nvPr>
        </p:nvGraphicFramePr>
        <p:xfrm>
          <a:off x="1898192" y="4271880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52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Cuprianus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metalli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Identificeret med DNA sekventering. Mangler info.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A47BD32F-BBF7-4AFF-BE9E-9324780118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43" t="10398" b="41773"/>
          <a:stretch/>
        </p:blipFill>
        <p:spPr>
          <a:xfrm>
            <a:off x="3598876" y="148903"/>
            <a:ext cx="4345498" cy="3829097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1DA27455-68C8-4ECF-A089-160A83EFBF36}"/>
              </a:ext>
            </a:extLst>
          </p:cNvPr>
          <p:cNvSpPr txBox="1"/>
          <p:nvPr/>
        </p:nvSpPr>
        <p:spPr>
          <a:xfrm>
            <a:off x="8145710" y="847288"/>
            <a:ext cx="3494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beige-farvet</a:t>
            </a:r>
            <a:r>
              <a:rPr lang="da-DK" dirty="0"/>
              <a:t> metalskinnende koloni</a:t>
            </a:r>
          </a:p>
        </p:txBody>
      </p:sp>
    </p:spTree>
    <p:extLst>
      <p:ext uri="{BB962C8B-B14F-4D97-AF65-F5344CB8AC3E}">
        <p14:creationId xmlns:p14="http://schemas.microsoft.com/office/powerpoint/2010/main" val="430607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4185361" y="174910"/>
            <a:ext cx="1710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 err="1"/>
              <a:t>Bacillus</a:t>
            </a:r>
            <a:r>
              <a:rPr lang="da-DK" b="1" dirty="0"/>
              <a:t> </a:t>
            </a:r>
            <a:r>
              <a:rPr lang="da-DK" b="1" dirty="0" err="1"/>
              <a:t>Simplex</a:t>
            </a:r>
            <a:endParaRPr lang="da-DK" b="1" dirty="0"/>
          </a:p>
        </p:txBody>
      </p:sp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1CC6A70D-1B2B-4A79-A74F-B7CAF4935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571121"/>
              </p:ext>
            </p:extLst>
          </p:nvPr>
        </p:nvGraphicFramePr>
        <p:xfrm>
          <a:off x="2032000" y="4250927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/>
                        <a:t>Bacillus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Simplex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Stav-formet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Kan findes på hud, og i jord. Anses ikke som </a:t>
                      </a:r>
                      <a:r>
                        <a:rPr lang="da-DK" dirty="0" err="1"/>
                        <a:t>pathogen</a:t>
                      </a:r>
                      <a:r>
                        <a:rPr lang="da-DK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3" name="Billede 2">
            <a:extLst>
              <a:ext uri="{FF2B5EF4-FFF2-40B4-BE49-F238E27FC236}">
                <a16:creationId xmlns:a16="http://schemas.microsoft.com/office/drawing/2014/main" id="{F97CEC3B-921D-496B-98B3-74D206AFA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262" y="708599"/>
            <a:ext cx="4529676" cy="337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43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5223619" y="202447"/>
            <a:ext cx="1305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Cupriavidus</a:t>
            </a:r>
            <a:endParaRPr lang="da-DK" b="1" dirty="0"/>
          </a:p>
        </p:txBody>
      </p:sp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1CC6A70D-1B2B-4A79-A74F-B7CAF4935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494416"/>
              </p:ext>
            </p:extLst>
          </p:nvPr>
        </p:nvGraphicFramePr>
        <p:xfrm>
          <a:off x="2032000" y="4250927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Cupriavidus </a:t>
                      </a:r>
                      <a:r>
                        <a:rPr lang="da-DK" sz="1800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pauculus</a:t>
                      </a:r>
                      <a:r>
                        <a:rPr lang="da-DK" sz="1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lang="da-DK" sz="1800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betaproteobacteriae</a:t>
                      </a:r>
                      <a:endParaRPr lang="da-DK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Gram-negativ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stav-formet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da-DK" altLang="da-D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Almindelig på hud, og i mund/svælg.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3" name="Billede 2">
            <a:extLst>
              <a:ext uri="{FF2B5EF4-FFF2-40B4-BE49-F238E27FC236}">
                <a16:creationId xmlns:a16="http://schemas.microsoft.com/office/drawing/2014/main" id="{6CD3AC48-5A63-46F8-B8FB-0418745FF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877" y="898394"/>
            <a:ext cx="4238587" cy="299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378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5223619" y="144028"/>
            <a:ext cx="1424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Macrococcu</a:t>
            </a:r>
            <a:r>
              <a:rPr lang="da-DK" sz="18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</a:t>
            </a:r>
            <a:endParaRPr lang="da-DK" b="1" dirty="0"/>
          </a:p>
        </p:txBody>
      </p:sp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1CC6A70D-1B2B-4A79-A74F-B7CAF4935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3020"/>
              </p:ext>
            </p:extLst>
          </p:nvPr>
        </p:nvGraphicFramePr>
        <p:xfrm>
          <a:off x="2032000" y="4250927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60472305"/>
                    </a:ext>
                  </a:extLst>
                </a:gridCol>
              </a:tblGrid>
              <a:tr h="288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Macrococcus</a:t>
                      </a:r>
                      <a:r>
                        <a:rPr lang="da-DK" sz="1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a-DK" sz="1800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Goetzii</a:t>
                      </a:r>
                      <a:r>
                        <a:rPr lang="da-DK" sz="1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(beslægtet med stafylokokker)</a:t>
                      </a:r>
                      <a:endParaRPr lang="da-DK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6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Gram-positiv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Kok-formet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Ikke bevægelig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8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Katalase</a:t>
                      </a:r>
                      <a:r>
                        <a:rPr lang="da-DK" dirty="0"/>
                        <a:t>-positiv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066"/>
                  </a:ext>
                </a:extLst>
              </a:tr>
            </a:tbl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id="{E036F043-4E4B-48C4-91EE-1BBA8A02B0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246069" y="513360"/>
            <a:ext cx="5095291" cy="3205200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80943507-5C3D-415A-8218-DACBD78ED9DF}"/>
              </a:ext>
            </a:extLst>
          </p:cNvPr>
          <p:cNvSpPr txBox="1"/>
          <p:nvPr/>
        </p:nvSpPr>
        <p:spPr>
          <a:xfrm>
            <a:off x="4605373" y="3800077"/>
            <a:ext cx="2042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Kolonier er brunlige</a:t>
            </a:r>
          </a:p>
        </p:txBody>
      </p:sp>
    </p:spTree>
    <p:extLst>
      <p:ext uri="{BB962C8B-B14F-4D97-AF65-F5344CB8AC3E}">
        <p14:creationId xmlns:p14="http://schemas.microsoft.com/office/powerpoint/2010/main" val="2873130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caa2e6f5-b99a-44b7-99d6-ea12222a1986" xsi:nil="true"/>
    <Owner xmlns="caa2e6f5-b99a-44b7-99d6-ea12222a1986">
      <UserInfo>
        <DisplayName/>
        <AccountId xsi:nil="true"/>
        <AccountType/>
      </UserInfo>
    </Owner>
    <Teachers xmlns="caa2e6f5-b99a-44b7-99d6-ea12222a1986">
      <UserInfo>
        <DisplayName/>
        <AccountId xsi:nil="true"/>
        <AccountType/>
      </UserInfo>
    </Teachers>
    <_ip_UnifiedCompliancePolicyUIAction xmlns="http://schemas.microsoft.com/sharepoint/v3" xsi:nil="true"/>
    <Is_Collaboration_Space_Locked xmlns="caa2e6f5-b99a-44b7-99d6-ea12222a1986" xsi:nil="true"/>
    <NotebookType xmlns="caa2e6f5-b99a-44b7-99d6-ea12222a1986" xsi:nil="true"/>
    <Students xmlns="caa2e6f5-b99a-44b7-99d6-ea12222a1986">
      <UserInfo>
        <DisplayName/>
        <AccountId xsi:nil="true"/>
        <AccountType/>
      </UserInfo>
    </Students>
    <DefaultSectionNames xmlns="caa2e6f5-b99a-44b7-99d6-ea12222a1986" xsi:nil="true"/>
    <Self_Registration_Enabled xmlns="caa2e6f5-b99a-44b7-99d6-ea12222a1986" xsi:nil="true"/>
    <AppVersion xmlns="caa2e6f5-b99a-44b7-99d6-ea12222a1986" xsi:nil="true"/>
    <_ip_UnifiedCompliancePolicyProperties xmlns="http://schemas.microsoft.com/sharepoint/v3" xsi:nil="true"/>
    <Student_Groups xmlns="caa2e6f5-b99a-44b7-99d6-ea12222a1986">
      <UserInfo>
        <DisplayName/>
        <AccountId xsi:nil="true"/>
        <AccountType/>
      </UserInfo>
    </Student_Groups>
    <Invited_Teachers xmlns="caa2e6f5-b99a-44b7-99d6-ea12222a1986" xsi:nil="true"/>
    <Templates xmlns="caa2e6f5-b99a-44b7-99d6-ea12222a1986" xsi:nil="true"/>
    <Has_Teacher_Only_SectionGroup xmlns="caa2e6f5-b99a-44b7-99d6-ea12222a1986" xsi:nil="true"/>
    <CultureName xmlns="caa2e6f5-b99a-44b7-99d6-ea12222a1986" xsi:nil="true"/>
    <Invited_Students xmlns="caa2e6f5-b99a-44b7-99d6-ea12222a198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D3D47AABFD334382F73FB972DAD0CE" ma:contentTypeVersion="30" ma:contentTypeDescription="Create a new document." ma:contentTypeScope="" ma:versionID="4894fb352ff639ac018ff3460f58d110">
  <xsd:schema xmlns:xsd="http://www.w3.org/2001/XMLSchema" xmlns:xs="http://www.w3.org/2001/XMLSchema" xmlns:p="http://schemas.microsoft.com/office/2006/metadata/properties" xmlns:ns1="http://schemas.microsoft.com/sharepoint/v3" xmlns:ns3="ba260ef2-ff65-461c-8031-9478765b3968" xmlns:ns4="caa2e6f5-b99a-44b7-99d6-ea12222a1986" targetNamespace="http://schemas.microsoft.com/office/2006/metadata/properties" ma:root="true" ma:fieldsID="8411d034312ed005e4bdd48c6620097f" ns1:_="" ns3:_="" ns4:_="">
    <xsd:import namespace="http://schemas.microsoft.com/sharepoint/v3"/>
    <xsd:import namespace="ba260ef2-ff65-461c-8031-9478765b3968"/>
    <xsd:import namespace="caa2e6f5-b99a-44b7-99d6-ea12222a198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Templat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MediaServiceAutoTags" minOccurs="0"/>
                <xsd:element ref="ns1:_ip_UnifiedCompliancePolicyProperties" minOccurs="0"/>
                <xsd:element ref="ns1:_ip_UnifiedCompliancePolicyUIAction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30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31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260ef2-ff65-461c-8031-9478765b396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a2e6f5-b99a-44b7-99d6-ea12222a19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NotebookType" ma:index="14" nillable="true" ma:displayName="Notebook Type" ma:internalName="NotebookType">
      <xsd:simpleType>
        <xsd:restriction base="dms:Text"/>
      </xsd:simpleType>
    </xsd:element>
    <xsd:element name="FolderType" ma:index="15" nillable="true" ma:displayName="Folder Type" ma:internalName="FolderType">
      <xsd:simpleType>
        <xsd:restriction base="dms:Text"/>
      </xsd:simpleType>
    </xsd:element>
    <xsd:element name="Owner" ma:index="1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9" nillable="true" ma:displayName="Culture Name" ma:internalName="CultureName">
      <xsd:simpleType>
        <xsd:restriction base="dms:Text"/>
      </xsd:simpleType>
    </xsd:element>
    <xsd:element name="AppVersion" ma:index="20" nillable="true" ma:displayName="App Version" ma:internalName="AppVersion">
      <xsd:simpleType>
        <xsd:restriction base="dms:Text"/>
      </xsd:simpleType>
    </xsd:element>
    <xsd:element name="Teachers" ma:index="21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2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3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MediaServiceAutoTags" ma:index="29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32" nillable="true" ma:displayName="MediaServiceLocation" ma:internalName="MediaServiceLocation" ma:readOnly="true">
      <xsd:simpleType>
        <xsd:restriction base="dms:Text"/>
      </xsd:simpleType>
    </xsd:element>
    <xsd:element name="MediaServiceOCR" ma:index="3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f0e684f2-bab4-409c-89cc-b34f56016d5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E16670-4CB2-4185-8748-8DAC781D3670}">
  <ds:schemaRefs>
    <ds:schemaRef ds:uri="http://schemas.microsoft.com/office/2006/metadata/properties"/>
    <ds:schemaRef ds:uri="http://schemas.microsoft.com/office/infopath/2007/PartnerControls"/>
    <ds:schemaRef ds:uri="caa2e6f5-b99a-44b7-99d6-ea12222a1986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F153A205-46E1-4B67-9D39-DD723B8A31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a260ef2-ff65-461c-8031-9478765b3968"/>
    <ds:schemaRef ds:uri="caa2e6f5-b99a-44b7-99d6-ea12222a19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0DFF531-B6E8-435C-8AAD-CDD6325C23AB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587B0DAF-12B8-4DD7-928B-32AFF9CB8B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2841</TotalTime>
  <Words>638</Words>
  <Application>Microsoft Office PowerPoint</Application>
  <PresentationFormat>Widescreen</PresentationFormat>
  <Paragraphs>134</Paragraphs>
  <Slides>18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AARHUS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Henrik Wiskum Amtoft Neubauer</dc:creator>
  <cp:lastModifiedBy>Taia Varberg</cp:lastModifiedBy>
  <cp:revision>11</cp:revision>
  <dcterms:created xsi:type="dcterms:W3CDTF">2020-02-25T13:55:12Z</dcterms:created>
  <dcterms:modified xsi:type="dcterms:W3CDTF">2023-09-27T15:04:19Z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0x010100FAD3D47AABFD334382F73FB972DAD0CE</vt:lpwstr>
  </property>
</Properties>
</file>