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6" r:id="rId4"/>
    <p:sldId id="257" r:id="rId5"/>
    <p:sldId id="258" r:id="rId6"/>
    <p:sldId id="260" r:id="rId7"/>
    <p:sldId id="277" r:id="rId8"/>
    <p:sldId id="261" r:id="rId9"/>
    <p:sldId id="262" r:id="rId10"/>
    <p:sldId id="263" r:id="rId11"/>
    <p:sldId id="264" r:id="rId12"/>
    <p:sldId id="265" r:id="rId13"/>
    <p:sldId id="278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E1C3-88B1-439B-AA8D-81C2D1483F4B}" type="datetimeFigureOut">
              <a:rPr lang="da-DK" smtClean="0"/>
              <a:t>08-01-2025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8E834-1EFE-4407-9E4C-28BB0B857023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nskab.dk/kultur-samfund/saadan-laeser-og-forstaar-du-en-videnskabelig-artike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Den naturvidenskabelige artikel: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Hvordan kommer man igennem den?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Hvorfor læse videnskabelige artikler?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 at kunne danne sig en oprigtigt kvalificeret mening om et videnskabeligt spørgsmål, skal man have kendskab til aktuel forskning på området.</a:t>
            </a:r>
          </a:p>
          <a:p>
            <a:r>
              <a:rPr lang="da-DK" dirty="0"/>
              <a:t>Og for at få det, skal man læse den primære forskningslitteratur.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Typer af artikler: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Der er dem, der kaldes </a:t>
            </a:r>
            <a:r>
              <a:rPr lang="da-DK" b="1" dirty="0"/>
              <a:t>primære forskningsartikler</a:t>
            </a:r>
            <a:r>
              <a:rPr lang="da-DK" dirty="0"/>
              <a:t>, altså  rapporter om ny forskning omhandlende et særligt spørgsmål. De er 'peer </a:t>
            </a:r>
            <a:r>
              <a:rPr lang="da-DK" dirty="0" err="1"/>
              <a:t>reviewed</a:t>
            </a:r>
            <a:r>
              <a:rPr lang="da-DK" dirty="0"/>
              <a:t>', det vil sige fagfællebedømte, for at give en kvalitetsvurdering.</a:t>
            </a:r>
          </a:p>
          <a:p>
            <a:r>
              <a:rPr lang="da-DK" dirty="0"/>
              <a:t>En </a:t>
            </a:r>
            <a:r>
              <a:rPr lang="da-DK" b="1" dirty="0" err="1"/>
              <a:t>review-artikel</a:t>
            </a:r>
            <a:r>
              <a:rPr lang="da-DK" dirty="0"/>
              <a:t> derimod er en artikel, der leverer en analyse af og syntese over publiceret forskning inden for et forskningsfelt</a:t>
            </a:r>
          </a:p>
          <a:p>
            <a:r>
              <a:rPr lang="da-DK" dirty="0" err="1"/>
              <a:t>Review-artikler</a:t>
            </a:r>
            <a:r>
              <a:rPr lang="da-DK" dirty="0"/>
              <a:t> bliver også fagfællebedømt, men præsenterer ikke ny information. I stedet opsummerer de flere primære forskningsartikler for at danne et indtryk af konsensus, debat og ubesvarede spørgsmål.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912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da-DK" sz="3100" dirty="0"/>
            </a:br>
            <a:r>
              <a:rPr lang="da-DK" sz="3100" dirty="0"/>
              <a:t>En videnskabelig artikel har næsten altid denne opbygning</a:t>
            </a:r>
            <a:r>
              <a:rPr lang="da-DK" dirty="0"/>
              <a:t>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da-DK" dirty="0"/>
              <a:t>Titel.</a:t>
            </a:r>
          </a:p>
          <a:p>
            <a:pPr fontAlgn="base"/>
            <a:r>
              <a:rPr lang="da-DK" dirty="0" err="1"/>
              <a:t>Abstract</a:t>
            </a:r>
            <a:r>
              <a:rPr lang="da-DK" dirty="0"/>
              <a:t>.</a:t>
            </a:r>
          </a:p>
          <a:p>
            <a:pPr fontAlgn="base"/>
            <a:r>
              <a:rPr lang="da-DK" dirty="0"/>
              <a:t>Introduktion.</a:t>
            </a:r>
          </a:p>
          <a:p>
            <a:pPr fontAlgn="base"/>
            <a:r>
              <a:rPr lang="da-DK" dirty="0"/>
              <a:t>Metode.</a:t>
            </a:r>
          </a:p>
          <a:p>
            <a:pPr fontAlgn="base"/>
            <a:r>
              <a:rPr lang="da-DK" dirty="0"/>
              <a:t>Resultater.</a:t>
            </a:r>
          </a:p>
          <a:p>
            <a:pPr fontAlgn="base"/>
            <a:r>
              <a:rPr lang="da-DK" dirty="0"/>
              <a:t>Diskussion.</a:t>
            </a:r>
          </a:p>
          <a:p>
            <a:pPr fontAlgn="base"/>
            <a:r>
              <a:rPr lang="da-DK" dirty="0"/>
              <a:t>Konklusion.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Hvordan læser jeg så artiklen?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da-DK" dirty="0"/>
              <a:t>Du starter naturligvis med at læse titlen.</a:t>
            </a:r>
          </a:p>
          <a:p>
            <a:pPr fontAlgn="base"/>
            <a:r>
              <a:rPr lang="da-DK" dirty="0"/>
              <a:t>Derefter kan du  læse de sidste linjer i </a:t>
            </a:r>
            <a:r>
              <a:rPr lang="da-DK" dirty="0" err="1"/>
              <a:t>abstractet</a:t>
            </a:r>
            <a:r>
              <a:rPr lang="da-DK" dirty="0"/>
              <a:t>.</a:t>
            </a:r>
          </a:p>
          <a:p>
            <a:pPr fontAlgn="base"/>
            <a:r>
              <a:rPr lang="da-DK" dirty="0"/>
              <a:t>Spring direkte til det allersidste afsnit i artiklen, som er i konklusionen. Der er næsten altid et afsnit, der starter med "In summary..." eller "In </a:t>
            </a:r>
            <a:r>
              <a:rPr lang="da-DK" dirty="0" err="1"/>
              <a:t>conclusion</a:t>
            </a:r>
            <a:r>
              <a:rPr lang="da-DK" dirty="0"/>
              <a:t>..."</a:t>
            </a:r>
          </a:p>
          <a:p>
            <a:pPr fontAlgn="base"/>
            <a:r>
              <a:rPr lang="da-DK" dirty="0"/>
              <a:t>Herefter kan du læse hele </a:t>
            </a:r>
            <a:r>
              <a:rPr lang="da-DK" dirty="0" err="1"/>
              <a:t>abstractet</a:t>
            </a:r>
            <a:r>
              <a:rPr lang="da-DK" dirty="0"/>
              <a:t>.</a:t>
            </a:r>
          </a:p>
          <a:p>
            <a:pPr fontAlgn="base"/>
            <a:r>
              <a:rPr lang="da-DK" dirty="0"/>
              <a:t>Hvis du stadig synes det er spændende, kan du læse hele artiklen.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skal du lægge mærke til?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Identificér det overordnede spørgsmål</a:t>
            </a:r>
          </a:p>
          <a:p>
            <a:r>
              <a:rPr lang="da-DK" dirty="0"/>
              <a:t>Spørg ikke 'hvad handler denne artikel om?' men 'hvilket problem forsøger feltets forskere at løse?'</a:t>
            </a:r>
          </a:p>
          <a:p>
            <a:r>
              <a:rPr lang="da-DK" dirty="0"/>
              <a:t>Det vil hjælpe dig til at fokusere på, hvorfor forskningen bliver foretaget.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Slap af!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er nu du ikke skal gå i panik eller give op!</a:t>
            </a:r>
          </a:p>
          <a:p>
            <a:r>
              <a:rPr lang="da-DK" dirty="0"/>
              <a:t>Det er helt naturligt, at du ikke forstår artiklen og dens metoder i første omgang.</a:t>
            </a:r>
          </a:p>
          <a:p>
            <a:r>
              <a:rPr lang="da-DK" dirty="0"/>
              <a:t>Lav en kop te eller kaffe.</a:t>
            </a:r>
          </a:p>
          <a:p>
            <a:r>
              <a:rPr lang="da-DK" dirty="0"/>
              <a:t>Nu kan du gå videre til næste punkt.</a:t>
            </a:r>
          </a:p>
        </p:txBody>
      </p:sp>
    </p:spTree>
    <p:extLst>
      <p:ext uri="{BB962C8B-B14F-4D97-AF65-F5344CB8AC3E}">
        <p14:creationId xmlns:p14="http://schemas.microsoft.com/office/powerpoint/2010/main" val="17662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Opsummér grundlaget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Hvilket arbejde er der tidligere gjort for at svare på det overordnede spørgsmål?</a:t>
            </a:r>
          </a:p>
          <a:p>
            <a:r>
              <a:rPr lang="da-DK" dirty="0"/>
              <a:t>Hvilke begrænsninger har forskningsarbejdet?</a:t>
            </a:r>
          </a:p>
          <a:p>
            <a:r>
              <a:rPr lang="da-DK" dirty="0"/>
              <a:t>Hvad er der behov for, at gøre nu ifølge forskerne?</a:t>
            </a:r>
          </a:p>
          <a:p>
            <a:pPr marL="0" indent="0"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Identificer specifikke spørgsmål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det, forfatterne forsøger at finde svaret på? Måske er der flere spørgsmål; måske er der kun ét. Skriv dem ned.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 </a:t>
            </a:r>
            <a:r>
              <a:rPr lang="da-DK" sz="4000" dirty="0"/>
              <a:t>Læs afsnit om fremgangsmåde og metoder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Hvordan har forfatterne tænkt sig at finde svaret på deres spørgsmål? </a:t>
            </a:r>
          </a:p>
          <a:p>
            <a:r>
              <a:rPr lang="da-DK" dirty="0"/>
              <a:t>Tegn et diagram for hvert eksperiment, der viser præcis, hvad forfatterne foretog sig.</a:t>
            </a:r>
          </a:p>
          <a:p>
            <a:r>
              <a:rPr lang="da-DK" dirty="0"/>
              <a:t>Inkluder så mange detaljer, som du kan.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Læs afsnittet omhandlende resultaterne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Ofte bliver resultatet opsummeret i figurerne, skemaerne og tabellerne. Vær opmærksom på dem.</a:t>
            </a:r>
          </a:p>
          <a:p>
            <a:r>
              <a:rPr lang="da-DK" dirty="0"/>
              <a:t>Ord som ‘signifikant’ og ‘</a:t>
            </a:r>
            <a:r>
              <a:rPr lang="da-DK" dirty="0" err="1"/>
              <a:t>insignifikant</a:t>
            </a:r>
            <a:r>
              <a:rPr lang="da-DK" dirty="0"/>
              <a:t>’. Disse ord har en præcis statistisk betydning.</a:t>
            </a:r>
          </a:p>
          <a:p>
            <a:r>
              <a:rPr lang="da-DK" dirty="0"/>
              <a:t>Grafer, hvad vise de, enhederne på akserne?</a:t>
            </a:r>
          </a:p>
          <a:p>
            <a:r>
              <a:rPr lang="da-DK" dirty="0" err="1"/>
              <a:t>Konfidensintervaller</a:t>
            </a:r>
            <a:r>
              <a:rPr lang="da-DK" dirty="0"/>
              <a:t> kan bruges i statistik. Mangel på </a:t>
            </a:r>
            <a:r>
              <a:rPr lang="da-DK" dirty="0" err="1"/>
              <a:t>konfidensintervaller</a:t>
            </a:r>
            <a:r>
              <a:rPr lang="da-DK" dirty="0"/>
              <a:t> kan være et advarselstegn</a:t>
            </a:r>
          </a:p>
          <a:p>
            <a:r>
              <a:rPr lang="da-DK" dirty="0"/>
              <a:t>Hvor mange forsøgsdeltagere har studiet? 10 eller 10.000? For visse studier er 10 personer nok, men som hovedregel hedder det 'jo flere desto bedre'.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 sidst: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Svarer resultaterne på specifikke spørgsmål?</a:t>
            </a:r>
          </a:p>
          <a:p>
            <a:endParaRPr lang="da-DK" dirty="0"/>
          </a:p>
          <a:p>
            <a:r>
              <a:rPr lang="da-DK" dirty="0"/>
              <a:t>konklusionen og diskussionen</a:t>
            </a:r>
          </a:p>
          <a:p>
            <a:r>
              <a:rPr lang="da-DK" dirty="0"/>
              <a:t> Hvad mener andre forskere om artiklen?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Slap af!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er OK, at du stadig har svært ved, at forstå artiklen!</a:t>
            </a:r>
          </a:p>
          <a:p>
            <a:r>
              <a:rPr lang="da-DK" dirty="0"/>
              <a:t>Tal med andre om artiklen, det hjælper at sætte ord på hvad man ikke forstår.</a:t>
            </a:r>
          </a:p>
          <a:p>
            <a:r>
              <a:rPr lang="da-DK" dirty="0"/>
              <a:t>Skriv ned hvad du ikke forstår.</a:t>
            </a:r>
          </a:p>
        </p:txBody>
      </p:sp>
    </p:spTree>
    <p:extLst>
      <p:ext uri="{BB962C8B-B14F-4D97-AF65-F5344CB8AC3E}">
        <p14:creationId xmlns:p14="http://schemas.microsoft.com/office/powerpoint/2010/main" val="683020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Kilder: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https://videnskab.dk/kultur-samfund/saadan-laeser-og-forstaar-du-en-videnskabelig-artikel</a:t>
            </a:r>
            <a:endParaRPr lang="da-DK" dirty="0"/>
          </a:p>
          <a:p>
            <a:r>
              <a:rPr lang="da-DK" dirty="0"/>
              <a:t>https://motionsplan.dk/artikel/hvordan-kan-du-laese-en-videnskabelig-artikel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Gruppearbejde: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da-DK" dirty="0"/>
              <a:t> </a:t>
            </a:r>
          </a:p>
          <a:p>
            <a:r>
              <a:rPr lang="da-DK" b="1" dirty="0"/>
              <a:t>Gruppearbejde </a:t>
            </a:r>
            <a:r>
              <a:rPr lang="da-DK" dirty="0"/>
              <a:t>– lærer inddelte grupper – </a:t>
            </a:r>
          </a:p>
          <a:p>
            <a:r>
              <a:rPr lang="da-DK" dirty="0"/>
              <a:t>I grupperne findes oplysninger omkring et lærer bestemt emne fra den konkrete artikel– samles i </a:t>
            </a:r>
            <a:r>
              <a:rPr lang="da-DK" dirty="0" err="1"/>
              <a:t>Googledocs</a:t>
            </a:r>
            <a:r>
              <a:rPr lang="da-DK" dirty="0"/>
              <a:t> eller lignende.</a:t>
            </a:r>
          </a:p>
          <a:p>
            <a:r>
              <a:rPr lang="da-DK" dirty="0"/>
              <a:t>Derefter skal, at en fra hver gruppe samles i en ny gruppe, men en fra af de gamle grupper og fremlægger den viden de er kommet frem til.</a:t>
            </a:r>
          </a:p>
          <a:p>
            <a:r>
              <a:rPr lang="da-DK" dirty="0"/>
              <a:t>I alt laves 6 grupper:</a:t>
            </a:r>
          </a:p>
          <a:p>
            <a:r>
              <a:rPr lang="da-DK" b="1" dirty="0"/>
              <a:t>1. </a:t>
            </a:r>
            <a:r>
              <a:rPr lang="da-DK" b="1" dirty="0" err="1"/>
              <a:t>mitokondriel</a:t>
            </a:r>
            <a:r>
              <a:rPr lang="da-DK" b="1" dirty="0"/>
              <a:t> </a:t>
            </a:r>
            <a:r>
              <a:rPr lang="da-DK" b="1" dirty="0" err="1"/>
              <a:t>nedarvning</a:t>
            </a:r>
            <a:r>
              <a:rPr lang="da-DK" b="1" dirty="0"/>
              <a:t>:</a:t>
            </a:r>
            <a:endParaRPr lang="da-DK" dirty="0"/>
          </a:p>
          <a:p>
            <a:r>
              <a:rPr lang="da-DK" b="1" dirty="0"/>
              <a:t>2. y-</a:t>
            </a:r>
            <a:r>
              <a:rPr lang="da-DK" b="1" dirty="0" err="1"/>
              <a:t>kromosometsnedarvning</a:t>
            </a:r>
            <a:r>
              <a:rPr lang="da-DK" b="1" dirty="0"/>
              <a:t>:</a:t>
            </a:r>
            <a:endParaRPr lang="da-DK" dirty="0"/>
          </a:p>
          <a:p>
            <a:r>
              <a:rPr lang="da-DK" b="1" dirty="0"/>
              <a:t>3. Genetisk afstand:</a:t>
            </a:r>
            <a:endParaRPr lang="da-DK" dirty="0"/>
          </a:p>
          <a:p>
            <a:r>
              <a:rPr lang="da-DK" b="1" dirty="0"/>
              <a:t>4. </a:t>
            </a:r>
            <a:r>
              <a:rPr lang="da-DK" b="1" dirty="0" err="1"/>
              <a:t>Shotgun</a:t>
            </a:r>
            <a:r>
              <a:rPr lang="da-DK" b="1" dirty="0"/>
              <a:t> </a:t>
            </a:r>
            <a:r>
              <a:rPr lang="da-DK" b="1" dirty="0" err="1"/>
              <a:t>sekventering</a:t>
            </a:r>
            <a:endParaRPr lang="da-DK" dirty="0"/>
          </a:p>
          <a:p>
            <a:r>
              <a:rPr lang="da-DK" b="1" dirty="0"/>
              <a:t>5. SNP analyse</a:t>
            </a:r>
            <a:endParaRPr lang="da-DK" dirty="0"/>
          </a:p>
          <a:p>
            <a:r>
              <a:rPr lang="da-DK" b="1" dirty="0"/>
              <a:t>6. Kulstof 14 analyse og kontaminering af prøver: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1. </a:t>
            </a:r>
            <a:r>
              <a:rPr lang="da-DK" b="1" dirty="0" err="1"/>
              <a:t>mitokondriel</a:t>
            </a:r>
            <a:r>
              <a:rPr lang="da-DK" b="1" dirty="0"/>
              <a:t> </a:t>
            </a:r>
            <a:r>
              <a:rPr lang="da-DK" b="1" dirty="0" err="1"/>
              <a:t>nedarvning</a:t>
            </a:r>
            <a:r>
              <a:rPr lang="da-DK" b="1" dirty="0"/>
              <a:t>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7226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2. y-</a:t>
            </a:r>
            <a:r>
              <a:rPr lang="da-DK" b="1" dirty="0" err="1"/>
              <a:t>kromosometsnedarvning</a:t>
            </a:r>
            <a:r>
              <a:rPr lang="da-DK" b="1" dirty="0"/>
              <a:t>:</a:t>
            </a:r>
            <a:br>
              <a:rPr lang="da-DK" dirty="0"/>
            </a:br>
            <a:r>
              <a:rPr lang="da-DK" b="1" dirty="0"/>
              <a:t>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985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338" y="260648"/>
            <a:ext cx="8229600" cy="1143000"/>
          </a:xfrm>
        </p:spPr>
        <p:txBody>
          <a:bodyPr>
            <a:normAutofit/>
          </a:bodyPr>
          <a:lstStyle/>
          <a:p>
            <a:r>
              <a:rPr lang="da-DK" b="1" dirty="0"/>
              <a:t>3. Genetisk afstand: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7882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b="1" dirty="0"/>
              <a:t>4. </a:t>
            </a:r>
            <a:r>
              <a:rPr lang="da-DK" b="1" dirty="0" err="1"/>
              <a:t>Shotgun</a:t>
            </a:r>
            <a:r>
              <a:rPr lang="da-DK" b="1" dirty="0"/>
              <a:t> </a:t>
            </a:r>
            <a:r>
              <a:rPr lang="da-DK" b="1" dirty="0" err="1"/>
              <a:t>sekventering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382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5. SNP analyse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680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6. Kulstof 14 analyse og kontaminering af prøver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53594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5735</TotalTime>
  <Words>751</Words>
  <Application>Microsoft Office PowerPoint</Application>
  <PresentationFormat>Skærmshow (4:3)</PresentationFormat>
  <Paragraphs>78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4" baseType="lpstr">
      <vt:lpstr>Arial</vt:lpstr>
      <vt:lpstr>Calibri</vt:lpstr>
      <vt:lpstr>Kontortema</vt:lpstr>
      <vt:lpstr>Den naturvidenskabelige artikel:</vt:lpstr>
      <vt:lpstr>Hvorfor læse videnskabelige artikler?</vt:lpstr>
      <vt:lpstr>Typer af artikler:</vt:lpstr>
      <vt:lpstr> En videnskabelig artikel har næsten altid denne opbygning: </vt:lpstr>
      <vt:lpstr>Hvordan læser jeg så artiklen?</vt:lpstr>
      <vt:lpstr>Hvad skal du lægge mærke til?</vt:lpstr>
      <vt:lpstr>Slap af!</vt:lpstr>
      <vt:lpstr>Opsummér grundlaget</vt:lpstr>
      <vt:lpstr>Identificer specifikke spørgsmål</vt:lpstr>
      <vt:lpstr> Læs afsnit om fremgangsmåde og metoder </vt:lpstr>
      <vt:lpstr>Læs afsnittet omhandlende resultaterne</vt:lpstr>
      <vt:lpstr>Til sidst:</vt:lpstr>
      <vt:lpstr>Slap af!</vt:lpstr>
      <vt:lpstr>Kilder:</vt:lpstr>
      <vt:lpstr>Gruppearbejde:</vt:lpstr>
      <vt:lpstr>1. mitokondriel nedarvning: </vt:lpstr>
      <vt:lpstr>2. y-kromosometsnedarvning: : </vt:lpstr>
      <vt:lpstr>3. Genetisk afstand:</vt:lpstr>
      <vt:lpstr> 4. Shotgun sekventering </vt:lpstr>
      <vt:lpstr>5. SNP analyse </vt:lpstr>
      <vt:lpstr>6. Kulstof 14 analyse og kontaminering af prøver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naturvidenskabelige artikel:</dc:title>
  <dc:creator>Bodil</dc:creator>
  <cp:lastModifiedBy>Taia Varberg</cp:lastModifiedBy>
  <cp:revision>6</cp:revision>
  <dcterms:created xsi:type="dcterms:W3CDTF">2019-02-23T08:12:41Z</dcterms:created>
  <dcterms:modified xsi:type="dcterms:W3CDTF">2025-01-08T15:47:06Z</dcterms:modified>
</cp:coreProperties>
</file>