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6" r:id="rId2"/>
    <p:sldId id="382" r:id="rId3"/>
    <p:sldId id="383" r:id="rId4"/>
    <p:sldId id="384" r:id="rId5"/>
    <p:sldId id="385" r:id="rId6"/>
    <p:sldId id="386" r:id="rId7"/>
    <p:sldId id="404" r:id="rId8"/>
    <p:sldId id="276" r:id="rId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7A5"/>
    <a:srgbClr val="FFE05B"/>
    <a:srgbClr val="FFC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llemlayout 1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yst layout 1 - Markering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97513" autoAdjust="0"/>
  </p:normalViewPr>
  <p:slideViewPr>
    <p:cSldViewPr>
      <p:cViewPr varScale="1">
        <p:scale>
          <a:sx n="73" d="100"/>
          <a:sy n="73" d="100"/>
        </p:scale>
        <p:origin x="10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0EC47-0290-466C-908D-027BFA599366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93D52-0C02-42A0-AEB3-4DA0145A703F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449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7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485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933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1799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0805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4322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2934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93D52-0C02-42A0-AEB3-4DA0145A703F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21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57356" y="50004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Verdana" pitchFamily="34" charset="0"/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857356" y="13572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857356" y="564357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cxnSp>
        <p:nvCxnSpPr>
          <p:cNvPr id="9" name="Lige forbindelse 8"/>
          <p:cNvCxnSpPr/>
          <p:nvPr userDrawn="1"/>
        </p:nvCxnSpPr>
        <p:spPr>
          <a:xfrm rot="5400000">
            <a:off x="-1000946" y="4214806"/>
            <a:ext cx="5287182" cy="7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/>
          <p:nvPr userDrawn="1"/>
        </p:nvCxnSpPr>
        <p:spPr>
          <a:xfrm>
            <a:off x="0" y="1571612"/>
            <a:ext cx="164304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dsholder til tekst 3"/>
          <p:cNvSpPr>
            <a:spLocks noGrp="1"/>
          </p:cNvSpPr>
          <p:nvPr>
            <p:ph type="body" sz="half" idx="10" hasCustomPrompt="1"/>
          </p:nvPr>
        </p:nvSpPr>
        <p:spPr>
          <a:xfrm>
            <a:off x="142844" y="5857892"/>
            <a:ext cx="1357290" cy="66198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/>
              <a:t>Isis</a:t>
            </a:r>
            <a:r>
              <a:rPr lang="da-DK" dirty="0"/>
              <a:t> C</a:t>
            </a:r>
          </a:p>
        </p:txBody>
      </p:sp>
      <p:pic>
        <p:nvPicPr>
          <p:cNvPr id="3074" name="Picture 2" descr="http://bogwebs.systime.dk/isisc/image/ISIS_ani2.gif"/>
          <p:cNvPicPr>
            <a:picLocks noChangeAspect="1" noChangeArrowheads="1" noCrop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28604"/>
            <a:ext cx="1535382" cy="85725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1714488"/>
            <a:ext cx="183515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rId2" action="ppaction://hlinksldjump"/>
              </a:rPr>
              <a:t>Grundstoffer og molekyler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b="1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Carbonholdige forbindelser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b="1" dirty="0">
              <a:solidFill>
                <a:srgbClr val="C00000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da-DK" sz="1600" spc="-40" baseline="0" dirty="0">
                <a:solidFill>
                  <a:srgbClr val="C00000"/>
                </a:solidFill>
                <a:hlinkClick r:id="rId2" action="ppaction://hlinksldjump"/>
              </a:rPr>
              <a:t>Mængdeberegning</a:t>
            </a:r>
            <a:endParaRPr lang="da-DK" sz="1600" spc="-40" baseline="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b="1" dirty="0">
              <a:solidFill>
                <a:srgbClr val="C00000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Ioner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Syrer og baser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Redoxreaktioner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800" dirty="0">
                <a:solidFill>
                  <a:srgbClr val="C000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Teknisk kemi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hlinkClick r:id="" action="ppaction://noaction"/>
              </a:rPr>
              <a:t>Fede forbindelser</a:t>
            </a:r>
            <a:endParaRPr lang="da-DK" sz="16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endParaRPr lang="da-DK" sz="8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da-DK" sz="1600" dirty="0">
                <a:solidFill>
                  <a:srgbClr val="C00000"/>
                </a:solidFill>
                <a:latin typeface="+mn-lt"/>
                <a:hlinkClick r:id="rId3" action="ppaction://hlinksldjump"/>
              </a:rPr>
              <a:t>Periodesystemet</a:t>
            </a:r>
            <a:endParaRPr lang="da-DK" sz="160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ADEDE3-26D0-48A7-B318-590C93BD6CF5}" type="datetimeFigureOut">
              <a:rPr lang="da-DK" smtClean="0"/>
              <a:pPr/>
              <a:t>19-09-2023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25EC70-F112-4983-A704-662063F1798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ge forbindelse 8"/>
          <p:cNvCxnSpPr/>
          <p:nvPr userDrawn="1"/>
        </p:nvCxnSpPr>
        <p:spPr>
          <a:xfrm rot="5400000">
            <a:off x="-928714" y="4214012"/>
            <a:ext cx="5287182" cy="7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/>
          <p:nvPr userDrawn="1"/>
        </p:nvCxnSpPr>
        <p:spPr>
          <a:xfrm>
            <a:off x="0" y="1571612"/>
            <a:ext cx="1714480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dsholder til tekst 3"/>
          <p:cNvSpPr txBox="1">
            <a:spLocks/>
          </p:cNvSpPr>
          <p:nvPr userDrawn="1"/>
        </p:nvSpPr>
        <p:spPr>
          <a:xfrm>
            <a:off x="142844" y="5857892"/>
            <a:ext cx="1357290" cy="66198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Isis C</a:t>
            </a:r>
            <a:endParaRPr kumimoji="0" lang="da-DK" sz="2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2" name="Picture 2" descr="http://bogwebs.systime.dk/isisc/image/ISIS_ani2.gif"/>
          <p:cNvPicPr>
            <a:picLocks noChangeAspect="1" noChangeArrowheads="1" noCrop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2844" y="428604"/>
            <a:ext cx="1535382" cy="85725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24</a:t>
            </a:r>
            <a:r>
              <a:rPr lang="da-DK" sz="1600" dirty="0">
                <a:solidFill>
                  <a:srgbClr val="FFC000"/>
                </a:solidFill>
              </a:rPr>
              <a:t>1</a:t>
            </a:r>
            <a:r>
              <a:rPr lang="da-DK" dirty="0"/>
              <a:t> Stofmængde</a:t>
            </a:r>
          </a:p>
        </p:txBody>
      </p:sp>
      <p:sp>
        <p:nvSpPr>
          <p:cNvPr id="5" name="Rektangel 4"/>
          <p:cNvSpPr/>
          <p:nvPr/>
        </p:nvSpPr>
        <p:spPr>
          <a:xfrm>
            <a:off x="1907704" y="1844824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Formelmassen for H</a:t>
            </a:r>
            <a:r>
              <a:rPr lang="da-DK" baseline="-25000" dirty="0">
                <a:latin typeface="Verdana" pitchFamily="34" charset="0"/>
              </a:rPr>
              <a:t>2</a:t>
            </a:r>
            <a:r>
              <a:rPr lang="da-DK" dirty="0">
                <a:latin typeface="Verdana" pitchFamily="34" charset="0"/>
              </a:rPr>
              <a:t> er 2,0 u og for O</a:t>
            </a:r>
            <a:r>
              <a:rPr lang="da-DK" baseline="-25000" dirty="0">
                <a:latin typeface="Verdana" pitchFamily="34" charset="0"/>
              </a:rPr>
              <a:t>2</a:t>
            </a:r>
            <a:r>
              <a:rPr lang="da-DK" dirty="0">
                <a:latin typeface="Verdana" pitchFamily="34" charset="0"/>
              </a:rPr>
              <a:t> er den 32,0 u.</a:t>
            </a:r>
          </a:p>
        </p:txBody>
      </p:sp>
      <p:sp>
        <p:nvSpPr>
          <p:cNvPr id="7" name="Rektangel 6"/>
          <p:cNvSpPr/>
          <p:nvPr/>
        </p:nvSpPr>
        <p:spPr>
          <a:xfrm>
            <a:off x="1907704" y="2276872"/>
            <a:ext cx="7236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Hvis man nu tager 2,0 gram H</a:t>
            </a:r>
            <a:r>
              <a:rPr lang="da-DK" baseline="-25000" dirty="0">
                <a:latin typeface="Verdana" pitchFamily="34" charset="0"/>
              </a:rPr>
              <a:t>2</a:t>
            </a:r>
            <a:r>
              <a:rPr lang="da-DK" dirty="0">
                <a:latin typeface="Verdana" pitchFamily="34" charset="0"/>
              </a:rPr>
              <a:t> og 32,0 gram O</a:t>
            </a:r>
            <a:r>
              <a:rPr lang="da-DK" baseline="-25000" dirty="0">
                <a:latin typeface="Verdana" pitchFamily="34" charset="0"/>
              </a:rPr>
              <a:t>2</a:t>
            </a:r>
            <a:r>
              <a:rPr lang="da-DK" dirty="0">
                <a:latin typeface="Verdana" pitchFamily="34" charset="0"/>
              </a:rPr>
              <a:t>, vil de to portioner indeholde lige mange molekyler.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484784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Mol og stofmængde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907704" y="3068960"/>
            <a:ext cx="723629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>
                <a:latin typeface="Verdana" pitchFamily="34" charset="0"/>
              </a:rPr>
              <a:t>Dette antal kaldes for </a:t>
            </a:r>
            <a:r>
              <a:rPr lang="da-DK" b="1" dirty="0">
                <a:solidFill>
                  <a:srgbClr val="C00000"/>
                </a:solidFill>
                <a:latin typeface="Verdana" pitchFamily="34" charset="0"/>
              </a:rPr>
              <a:t>et</a:t>
            </a:r>
            <a:r>
              <a:rPr lang="da-DK" dirty="0">
                <a:latin typeface="Verdana" pitchFamily="34" charset="0"/>
              </a:rPr>
              <a:t> </a:t>
            </a:r>
            <a:r>
              <a:rPr lang="da-DK" b="1" dirty="0">
                <a:solidFill>
                  <a:srgbClr val="C00000"/>
                </a:solidFill>
                <a:latin typeface="Verdana" pitchFamily="34" charset="0"/>
              </a:rPr>
              <a:t>mol</a:t>
            </a:r>
            <a:r>
              <a:rPr lang="da-DK" dirty="0">
                <a:latin typeface="Verdana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Verdana" pitchFamily="34" charset="0"/>
              </a:rPr>
              <a:t>Antallet er bestemt til </a:t>
            </a:r>
            <a:r>
              <a:rPr lang="da-DK" i="1" dirty="0">
                <a:latin typeface="Verdana" pitchFamily="34" charset="0"/>
              </a:rPr>
              <a:t>N</a:t>
            </a:r>
            <a:r>
              <a:rPr lang="da-DK" baseline="-25000" dirty="0">
                <a:latin typeface="Verdana" pitchFamily="34" charset="0"/>
              </a:rPr>
              <a:t>A</a:t>
            </a:r>
            <a:r>
              <a:rPr lang="da-DK" dirty="0">
                <a:latin typeface="Verdana" pitchFamily="34" charset="0"/>
              </a:rPr>
              <a:t> = 6,022·10</a:t>
            </a:r>
            <a:r>
              <a:rPr lang="da-DK" baseline="30000" dirty="0">
                <a:latin typeface="Verdana" pitchFamily="34" charset="0"/>
              </a:rPr>
              <a:t>23</a:t>
            </a:r>
            <a:r>
              <a:rPr lang="da-DK" dirty="0">
                <a:latin typeface="Verdana" pitchFamily="34" charset="0"/>
              </a:rPr>
              <a:t> mol</a:t>
            </a:r>
            <a:r>
              <a:rPr lang="da-DK" baseline="30000" dirty="0">
                <a:latin typeface="Verdana" pitchFamily="34" charset="0"/>
              </a:rPr>
              <a:t>–1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Verdana" pitchFamily="34" charset="0"/>
              </a:rPr>
              <a:t>og kaldes </a:t>
            </a:r>
            <a:r>
              <a:rPr lang="da-DK" b="1" dirty="0" err="1">
                <a:solidFill>
                  <a:srgbClr val="C00000"/>
                </a:solidFill>
                <a:latin typeface="Verdana" pitchFamily="34" charset="0"/>
              </a:rPr>
              <a:t>Avogadro-konstanten</a:t>
            </a:r>
            <a:r>
              <a:rPr lang="da-DK" dirty="0">
                <a:latin typeface="Verdana" pitchFamily="34" charset="0"/>
              </a:rPr>
              <a:t>.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907704" y="4581128"/>
            <a:ext cx="7236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i="1" dirty="0">
                <a:latin typeface="Verdana" pitchFamily="34" charset="0"/>
              </a:rPr>
              <a:t>N</a:t>
            </a:r>
            <a:r>
              <a:rPr lang="da-DK" baseline="-25000" dirty="0">
                <a:latin typeface="Verdana" pitchFamily="34" charset="0"/>
              </a:rPr>
              <a:t>A</a:t>
            </a:r>
            <a:r>
              <a:rPr lang="da-DK" dirty="0">
                <a:latin typeface="Verdana" pitchFamily="34" charset="0"/>
              </a:rPr>
              <a:t> angiver altså, hvor mange stk. der går på et mol; derfor</a:t>
            </a:r>
          </a:p>
          <a:p>
            <a:r>
              <a:rPr lang="da-DK" dirty="0">
                <a:latin typeface="Verdana" pitchFamily="34" charset="0"/>
              </a:rPr>
              <a:t>enheden mol</a:t>
            </a:r>
            <a:r>
              <a:rPr lang="da-DK" baseline="30000" dirty="0">
                <a:latin typeface="Verdana" pitchFamily="34" charset="0"/>
              </a:rPr>
              <a:t>–1</a:t>
            </a:r>
            <a:r>
              <a:rPr lang="da-DK" dirty="0">
                <a:latin typeface="Verdana" pitchFamily="34" charset="0"/>
              </a:rPr>
              <a:t> (“pr. mol”). Mol er enheden for den fysiske</a:t>
            </a:r>
          </a:p>
          <a:p>
            <a:r>
              <a:rPr lang="da-DK" dirty="0">
                <a:latin typeface="Verdana" pitchFamily="34" charset="0"/>
              </a:rPr>
              <a:t>størrelse, der kaldes </a:t>
            </a:r>
            <a:r>
              <a:rPr lang="da-DK" b="1" dirty="0">
                <a:solidFill>
                  <a:srgbClr val="C00000"/>
                </a:solidFill>
                <a:latin typeface="Verdana" pitchFamily="34" charset="0"/>
              </a:rPr>
              <a:t>stofmængde</a:t>
            </a:r>
            <a:r>
              <a:rPr lang="da-DK" dirty="0">
                <a:latin typeface="Verdana" pitchFamily="34" charset="0"/>
              </a:rPr>
              <a:t>.</a:t>
            </a:r>
          </a:p>
        </p:txBody>
      </p:sp>
      <p:sp>
        <p:nvSpPr>
          <p:cNvPr id="13" name="Rektangel 12"/>
          <p:cNvSpPr/>
          <p:nvPr/>
        </p:nvSpPr>
        <p:spPr>
          <a:xfrm>
            <a:off x="1907704" y="5733256"/>
            <a:ext cx="7236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Pointen med </a:t>
            </a:r>
            <a:r>
              <a:rPr lang="da-DK" dirty="0" err="1">
                <a:latin typeface="Verdana" pitchFamily="34" charset="0"/>
              </a:rPr>
              <a:t>Avogadro</a:t>
            </a:r>
            <a:r>
              <a:rPr lang="da-DK" dirty="0">
                <a:latin typeface="Verdana" pitchFamily="34" charset="0"/>
              </a:rPr>
              <a:t> konstanten er, at et atom vejer det samme i unit, som et mol atomer af samme slags vejer i 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24</a:t>
            </a:r>
            <a:r>
              <a:rPr lang="da-DK" sz="1600" dirty="0">
                <a:solidFill>
                  <a:srgbClr val="FFC000"/>
                </a:solidFill>
              </a:rPr>
              <a:t>2</a:t>
            </a:r>
            <a:r>
              <a:rPr lang="da-DK" dirty="0"/>
              <a:t> Stofmængde</a:t>
            </a:r>
          </a:p>
        </p:txBody>
      </p:sp>
      <p:sp>
        <p:nvSpPr>
          <p:cNvPr id="5" name="Rektangel 4"/>
          <p:cNvSpPr/>
          <p:nvPr/>
        </p:nvSpPr>
        <p:spPr>
          <a:xfrm>
            <a:off x="1907704" y="1844824"/>
            <a:ext cx="7236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I periodesystemet kan man aflæse, at atommassen for hydrogen er 1,0 u. Derfor er massen af et  </a:t>
            </a:r>
            <a:r>
              <a:rPr lang="da-DK" dirty="0" err="1">
                <a:latin typeface="Verdana" pitchFamily="34" charset="0"/>
              </a:rPr>
              <a:t>dihydrogen-molekyle</a:t>
            </a:r>
            <a:r>
              <a:rPr lang="da-DK" dirty="0">
                <a:latin typeface="Verdana" pitchFamily="34" charset="0"/>
              </a:rPr>
              <a:t> 2,0 u, og massen af et mol </a:t>
            </a:r>
            <a:r>
              <a:rPr lang="da-DK" dirty="0" err="1">
                <a:latin typeface="Verdana" pitchFamily="34" charset="0"/>
              </a:rPr>
              <a:t>dihydrogenmolekyler</a:t>
            </a:r>
            <a:r>
              <a:rPr lang="da-DK" dirty="0">
                <a:latin typeface="Verdana" pitchFamily="34" charset="0"/>
              </a:rPr>
              <a:t> er</a:t>
            </a:r>
          </a:p>
          <a:p>
            <a:r>
              <a:rPr lang="da-DK" dirty="0">
                <a:latin typeface="Verdana" pitchFamily="34" charset="0"/>
              </a:rPr>
              <a:t>dermed 2,0 g.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484784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Den molare masse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907704" y="2996952"/>
            <a:ext cx="7236296" cy="451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pc="-10" dirty="0">
                <a:latin typeface="Verdana" pitchFamily="34" charset="0"/>
              </a:rPr>
              <a:t>Man siger, at </a:t>
            </a:r>
            <a:r>
              <a:rPr lang="da-DK" b="1" spc="-10" dirty="0">
                <a:solidFill>
                  <a:srgbClr val="C00000"/>
                </a:solidFill>
                <a:latin typeface="Verdana" pitchFamily="34" charset="0"/>
              </a:rPr>
              <a:t>den molare masse </a:t>
            </a:r>
            <a:r>
              <a:rPr lang="da-DK" spc="-10" dirty="0">
                <a:latin typeface="Verdana" pitchFamily="34" charset="0"/>
              </a:rPr>
              <a:t>for </a:t>
            </a:r>
            <a:r>
              <a:rPr lang="da-DK" spc="-10" dirty="0" err="1">
                <a:latin typeface="Verdana" pitchFamily="34" charset="0"/>
              </a:rPr>
              <a:t>dihydrogens</a:t>
            </a:r>
            <a:r>
              <a:rPr lang="da-DK" spc="-10" dirty="0">
                <a:latin typeface="Verdana" pitchFamily="34" charset="0"/>
              </a:rPr>
              <a:t> 2,0 g/mol.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907704" y="3501008"/>
            <a:ext cx="7236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Har man i stedet 24 g </a:t>
            </a:r>
            <a:r>
              <a:rPr lang="da-DK" dirty="0" err="1">
                <a:latin typeface="Verdana" pitchFamily="34" charset="0"/>
              </a:rPr>
              <a:t>dihydrogen</a:t>
            </a:r>
            <a:r>
              <a:rPr lang="da-DK" dirty="0">
                <a:latin typeface="Verdana" pitchFamily="34" charset="0"/>
              </a:rPr>
              <a:t>, svarer det til 12 mol, og har man 6,0 g, er det det samme som 3,0 mol.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1907704" y="4221088"/>
            <a:ext cx="7236296" cy="2363490"/>
            <a:chOff x="1907704" y="4221088"/>
            <a:chExt cx="7236296" cy="2363490"/>
          </a:xfrm>
        </p:grpSpPr>
        <p:sp>
          <p:nvSpPr>
            <p:cNvPr id="13" name="Rektangel 12"/>
            <p:cNvSpPr/>
            <p:nvPr/>
          </p:nvSpPr>
          <p:spPr>
            <a:xfrm>
              <a:off x="1907704" y="4221088"/>
              <a:ext cx="72362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Formelen, der indeholder denne sammenhæng, er: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4797152"/>
              <a:ext cx="866775" cy="733425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</p:pic>
        <p:sp>
          <p:nvSpPr>
            <p:cNvPr id="14" name="Rektangel 13"/>
            <p:cNvSpPr/>
            <p:nvPr/>
          </p:nvSpPr>
          <p:spPr>
            <a:xfrm>
              <a:off x="1907704" y="5661248"/>
              <a:ext cx="723629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b="1" i="1" dirty="0">
                  <a:solidFill>
                    <a:srgbClr val="C00000"/>
                  </a:solidFill>
                </a:rPr>
                <a:t>n</a:t>
              </a:r>
              <a:r>
                <a:rPr lang="da-DK" b="1" i="1" dirty="0"/>
                <a:t>: stofmængde 	</a:t>
              </a:r>
              <a:r>
                <a:rPr lang="da-DK" b="1" dirty="0"/>
                <a:t>(enhed: mol)</a:t>
              </a:r>
            </a:p>
            <a:p>
              <a:r>
                <a:rPr lang="da-DK" b="1" i="1" dirty="0">
                  <a:solidFill>
                    <a:srgbClr val="C00000"/>
                  </a:solidFill>
                </a:rPr>
                <a:t>m</a:t>
              </a:r>
              <a:r>
                <a:rPr lang="da-DK" b="1" i="1" dirty="0"/>
                <a:t>: masse 	</a:t>
              </a:r>
              <a:r>
                <a:rPr lang="da-DK" b="1" dirty="0"/>
                <a:t>(enhed: g)</a:t>
              </a:r>
            </a:p>
            <a:p>
              <a:r>
                <a:rPr lang="da-DK" b="1" i="1" dirty="0">
                  <a:solidFill>
                    <a:srgbClr val="C00000"/>
                  </a:solidFill>
                </a:rPr>
                <a:t>M</a:t>
              </a:r>
              <a:r>
                <a:rPr lang="da-DK" b="1" i="1" dirty="0"/>
                <a:t>: </a:t>
              </a:r>
              <a:r>
                <a:rPr lang="da-DK" b="1" i="1" dirty="0" err="1"/>
                <a:t>molar</a:t>
              </a:r>
              <a:r>
                <a:rPr lang="da-DK" b="1" i="1" dirty="0"/>
                <a:t> masse 	</a:t>
              </a:r>
              <a:r>
                <a:rPr lang="da-DK" b="1" dirty="0"/>
                <a:t>(enhed: g/mol)</a:t>
              </a:r>
              <a:endParaRPr lang="da-DK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24</a:t>
            </a:r>
            <a:r>
              <a:rPr lang="da-DK" sz="1600" dirty="0">
                <a:solidFill>
                  <a:srgbClr val="FFC000"/>
                </a:solidFill>
              </a:rPr>
              <a:t>3</a:t>
            </a:r>
            <a:r>
              <a:rPr lang="da-DK" dirty="0"/>
              <a:t> Stofmængde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484784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1 mol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917145"/>
            <a:ext cx="6120680" cy="441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ktangel 14"/>
          <p:cNvSpPr/>
          <p:nvPr/>
        </p:nvSpPr>
        <p:spPr>
          <a:xfrm>
            <a:off x="1691680" y="6309320"/>
            <a:ext cx="7452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i="1" dirty="0"/>
              <a:t>Et mol af otte forskellige grundstoffer. C(grafit), Mg, S, Al, P(rødt), Fe, </a:t>
            </a:r>
            <a:r>
              <a:rPr lang="da-DK" i="1" dirty="0" err="1"/>
              <a:t>Cu</a:t>
            </a:r>
            <a:r>
              <a:rPr lang="da-DK" i="1" dirty="0"/>
              <a:t>, </a:t>
            </a:r>
            <a:r>
              <a:rPr lang="da-DK" i="1" dirty="0" err="1"/>
              <a:t>Zn</a:t>
            </a:r>
            <a:r>
              <a:rPr lang="da-DK" i="1" dirty="0"/>
              <a:t>.</a:t>
            </a:r>
            <a:endParaRPr lang="da-DK" dirty="0"/>
          </a:p>
        </p:txBody>
      </p:sp>
      <p:grpSp>
        <p:nvGrpSpPr>
          <p:cNvPr id="18" name="Gruppe 17"/>
          <p:cNvGrpSpPr/>
          <p:nvPr/>
        </p:nvGrpSpPr>
        <p:grpSpPr>
          <a:xfrm>
            <a:off x="4572000" y="0"/>
            <a:ext cx="4572000" cy="1700808"/>
            <a:chOff x="4572000" y="0"/>
            <a:chExt cx="4572000" cy="1700808"/>
          </a:xfrm>
        </p:grpSpPr>
        <p:grpSp>
          <p:nvGrpSpPr>
            <p:cNvPr id="16" name="Gruppe 15"/>
            <p:cNvGrpSpPr/>
            <p:nvPr/>
          </p:nvGrpSpPr>
          <p:grpSpPr>
            <a:xfrm>
              <a:off x="4572000" y="0"/>
              <a:ext cx="4572000" cy="1700808"/>
              <a:chOff x="4572000" y="0"/>
              <a:chExt cx="4572000" cy="1700808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72270" y="0"/>
                <a:ext cx="2371730" cy="1700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572000" y="1052736"/>
                <a:ext cx="3327623" cy="6480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" name="Rektangel 16"/>
            <p:cNvSpPr/>
            <p:nvPr/>
          </p:nvSpPr>
          <p:spPr>
            <a:xfrm>
              <a:off x="4572000" y="1052736"/>
              <a:ext cx="34563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i="1" dirty="0"/>
                <a:t>Et mol spædbørn vejer tilsammen</a:t>
              </a:r>
            </a:p>
            <a:p>
              <a:r>
                <a:rPr lang="nb-NO" i="1" dirty="0"/>
                <a:t>ca. det samme som jordkloden.</a:t>
              </a:r>
              <a:endParaRPr lang="da-DK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24</a:t>
            </a:r>
            <a:r>
              <a:rPr lang="da-DK" sz="1600" dirty="0">
                <a:solidFill>
                  <a:srgbClr val="FFC000"/>
                </a:solidFill>
              </a:rPr>
              <a:t>4</a:t>
            </a:r>
            <a:r>
              <a:rPr lang="da-DK" dirty="0"/>
              <a:t> Stofmængde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412776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Mælkesyregæring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907704" y="1700808"/>
            <a:ext cx="723629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Under løb omdannes glucose til mælkesyre i løberens benmuskler:</a:t>
            </a:r>
          </a:p>
          <a:p>
            <a:endParaRPr lang="da-DK" sz="800" dirty="0">
              <a:latin typeface="Verdana" pitchFamily="34" charset="0"/>
            </a:endParaRPr>
          </a:p>
          <a:p>
            <a:r>
              <a:rPr lang="da-DK" dirty="0">
                <a:latin typeface="Verdana" pitchFamily="34" charset="0"/>
              </a:rPr>
              <a:t>	C</a:t>
            </a:r>
            <a:r>
              <a:rPr lang="da-DK" baseline="-25000" dirty="0">
                <a:latin typeface="Verdana" pitchFamily="34" charset="0"/>
              </a:rPr>
              <a:t>6</a:t>
            </a:r>
            <a:r>
              <a:rPr lang="da-DK" dirty="0">
                <a:latin typeface="Verdana" pitchFamily="34" charset="0"/>
              </a:rPr>
              <a:t>H</a:t>
            </a:r>
            <a:r>
              <a:rPr lang="da-DK" baseline="-25000" dirty="0">
                <a:latin typeface="Verdana" pitchFamily="34" charset="0"/>
              </a:rPr>
              <a:t>12</a:t>
            </a:r>
            <a:r>
              <a:rPr lang="da-DK" dirty="0">
                <a:latin typeface="Verdana" pitchFamily="34" charset="0"/>
              </a:rPr>
              <a:t>O</a:t>
            </a:r>
            <a:r>
              <a:rPr lang="da-DK" baseline="-25000" dirty="0">
                <a:latin typeface="Verdana" pitchFamily="34" charset="0"/>
              </a:rPr>
              <a:t>6</a:t>
            </a:r>
            <a:r>
              <a:rPr lang="da-DK" dirty="0">
                <a:latin typeface="Verdana" pitchFamily="34" charset="0"/>
              </a:rPr>
              <a:t>(</a:t>
            </a:r>
            <a:r>
              <a:rPr lang="da-DK" dirty="0" err="1">
                <a:latin typeface="Verdana" pitchFamily="34" charset="0"/>
              </a:rPr>
              <a:t>aq</a:t>
            </a:r>
            <a:r>
              <a:rPr lang="da-DK" dirty="0">
                <a:latin typeface="Verdana" pitchFamily="34" charset="0"/>
              </a:rPr>
              <a:t>)    ➝    2 C</a:t>
            </a:r>
            <a:r>
              <a:rPr lang="da-DK" baseline="-25000" dirty="0">
                <a:latin typeface="Verdana" pitchFamily="34" charset="0"/>
              </a:rPr>
              <a:t>3</a:t>
            </a:r>
            <a:r>
              <a:rPr lang="da-DK" dirty="0">
                <a:latin typeface="Verdana" pitchFamily="34" charset="0"/>
              </a:rPr>
              <a:t>H</a:t>
            </a:r>
            <a:r>
              <a:rPr lang="da-DK" baseline="-25000" dirty="0">
                <a:latin typeface="Verdana" pitchFamily="34" charset="0"/>
              </a:rPr>
              <a:t>6</a:t>
            </a:r>
            <a:r>
              <a:rPr lang="da-DK" dirty="0">
                <a:latin typeface="Verdana" pitchFamily="34" charset="0"/>
              </a:rPr>
              <a:t>O</a:t>
            </a:r>
            <a:r>
              <a:rPr lang="da-DK" baseline="-25000" dirty="0">
                <a:latin typeface="Verdana" pitchFamily="34" charset="0"/>
              </a:rPr>
              <a:t>3</a:t>
            </a:r>
            <a:r>
              <a:rPr lang="da-DK" dirty="0">
                <a:latin typeface="Verdana" pitchFamily="34" charset="0"/>
              </a:rPr>
              <a:t>(</a:t>
            </a:r>
            <a:r>
              <a:rPr lang="da-DK" dirty="0" err="1">
                <a:latin typeface="Verdana" pitchFamily="34" charset="0"/>
              </a:rPr>
              <a:t>aq</a:t>
            </a:r>
            <a:r>
              <a:rPr lang="da-DK" dirty="0">
                <a:latin typeface="Verdana" pitchFamily="34" charset="0"/>
              </a:rPr>
              <a:t>)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907704" y="3068960"/>
            <a:ext cx="72362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err="1">
                <a:latin typeface="Verdana" pitchFamily="34" charset="0"/>
              </a:rPr>
              <a:t>Glucoses</a:t>
            </a:r>
            <a:r>
              <a:rPr lang="da-DK" dirty="0">
                <a:latin typeface="Verdana" pitchFamily="34" charset="0"/>
              </a:rPr>
              <a:t> molare masse beregnes til:</a:t>
            </a:r>
          </a:p>
          <a:p>
            <a:endParaRPr lang="da-DK" sz="800" dirty="0">
              <a:latin typeface="Verdana" pitchFamily="34" charset="0"/>
            </a:endParaRPr>
          </a:p>
          <a:p>
            <a:r>
              <a:rPr lang="da-DK" b="1" spc="-100" dirty="0">
                <a:solidFill>
                  <a:srgbClr val="C00000"/>
                </a:solidFill>
                <a:latin typeface="Verdana" pitchFamily="34" charset="0"/>
              </a:rPr>
              <a:t>6</a:t>
            </a:r>
            <a:r>
              <a:rPr lang="da-DK" spc="-100" dirty="0">
                <a:latin typeface="Verdana" pitchFamily="34" charset="0"/>
              </a:rPr>
              <a:t>·12,01 g/mol + </a:t>
            </a:r>
            <a:r>
              <a:rPr lang="da-DK" b="1" spc="-100" dirty="0">
                <a:solidFill>
                  <a:srgbClr val="C00000"/>
                </a:solidFill>
                <a:latin typeface="Verdana" pitchFamily="34" charset="0"/>
              </a:rPr>
              <a:t>12</a:t>
            </a:r>
            <a:r>
              <a:rPr lang="da-DK" spc="-100" dirty="0">
                <a:latin typeface="Verdana" pitchFamily="34" charset="0"/>
              </a:rPr>
              <a:t>·1,01 g/mol + </a:t>
            </a:r>
            <a:r>
              <a:rPr lang="da-DK" b="1" spc="-100" dirty="0">
                <a:solidFill>
                  <a:srgbClr val="C00000"/>
                </a:solidFill>
                <a:latin typeface="Verdana" pitchFamily="34" charset="0"/>
              </a:rPr>
              <a:t>6</a:t>
            </a:r>
            <a:r>
              <a:rPr lang="da-DK" spc="-100" dirty="0">
                <a:latin typeface="Verdana" pitchFamily="34" charset="0"/>
              </a:rPr>
              <a:t>·16,00 g/mol = </a:t>
            </a:r>
            <a:r>
              <a:rPr lang="da-DK" u="sng" spc="-100" dirty="0">
                <a:latin typeface="Verdana" pitchFamily="34" charset="0"/>
              </a:rPr>
              <a:t>180,18 g/mol</a:t>
            </a:r>
          </a:p>
        </p:txBody>
      </p:sp>
      <p:sp>
        <p:nvSpPr>
          <p:cNvPr id="13" name="Rektangel 12"/>
          <p:cNvSpPr/>
          <p:nvPr/>
        </p:nvSpPr>
        <p:spPr>
          <a:xfrm>
            <a:off x="1907704" y="4149080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pc="-70" dirty="0">
                <a:latin typeface="Verdana" pitchFamily="34" charset="0"/>
              </a:rPr>
              <a:t>Tilsvarende beregnes mælkesyres molare masse til 90,09 g/mol.</a:t>
            </a:r>
            <a:endParaRPr lang="da-DK" u="sng" spc="-70" dirty="0">
              <a:latin typeface="Verdana" pitchFamily="34" charset="0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1907704" y="4725144"/>
            <a:ext cx="7236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pc="-40" dirty="0">
                <a:latin typeface="Verdana" pitchFamily="34" charset="0"/>
              </a:rPr>
              <a:t>Når 180,18 g glucose mælkesyregæres, dannes der 180,18 g </a:t>
            </a:r>
            <a:r>
              <a:rPr lang="da-DK" dirty="0">
                <a:latin typeface="Verdana" pitchFamily="34" charset="0"/>
              </a:rPr>
              <a:t>mælkesyre, da massen jo bevares ved en kemisk reaktion.</a:t>
            </a:r>
            <a:endParaRPr lang="da-DK" u="sng" dirty="0">
              <a:latin typeface="Verdana" pitchFamily="34" charset="0"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1907704" y="5589240"/>
            <a:ext cx="7236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pc="-40" dirty="0">
                <a:latin typeface="Verdana" pitchFamily="34" charset="0"/>
              </a:rPr>
              <a:t>Men når 1 mol glucose mælkesyregæres, dannes 2 mol</a:t>
            </a:r>
          </a:p>
          <a:p>
            <a:r>
              <a:rPr lang="da-DK" spc="-40" dirty="0">
                <a:latin typeface="Verdana" pitchFamily="34" charset="0"/>
              </a:rPr>
              <a:t>mælkesyre. Partikelmængden er ikke bevaret; da </a:t>
            </a:r>
            <a:r>
              <a:rPr lang="da-DK" spc="-40" dirty="0" err="1">
                <a:latin typeface="Verdana" pitchFamily="34" charset="0"/>
              </a:rPr>
              <a:t>glucose-molekylet</a:t>
            </a:r>
            <a:r>
              <a:rPr lang="da-DK" spc="-40" dirty="0">
                <a:latin typeface="Verdana" pitchFamily="34" charset="0"/>
              </a:rPr>
              <a:t> deles i to halvdele.</a:t>
            </a:r>
            <a:endParaRPr lang="da-DK" u="sng" dirty="0">
              <a:latin typeface="Verdana" pitchFamily="34" charset="0"/>
            </a:endParaRPr>
          </a:p>
        </p:txBody>
      </p:sp>
      <p:grpSp>
        <p:nvGrpSpPr>
          <p:cNvPr id="18" name="Gruppe 17"/>
          <p:cNvGrpSpPr/>
          <p:nvPr/>
        </p:nvGrpSpPr>
        <p:grpSpPr>
          <a:xfrm>
            <a:off x="7632000" y="0"/>
            <a:ext cx="1520202" cy="1634857"/>
            <a:chOff x="7632000" y="0"/>
            <a:chExt cx="1520202" cy="163485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774"/>
            <a:stretch>
              <a:fillRect/>
            </a:stretch>
          </p:blipFill>
          <p:spPr bwMode="auto">
            <a:xfrm>
              <a:off x="7632000" y="0"/>
              <a:ext cx="1520202" cy="1634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>
              <a:lum bright="10000" contrast="-20000"/>
            </a:blip>
            <a:srcRect/>
            <a:stretch>
              <a:fillRect/>
            </a:stretch>
          </p:blipFill>
          <p:spPr bwMode="auto">
            <a:xfrm rot="480000">
              <a:off x="8424000" y="1382400"/>
              <a:ext cx="104775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25</a:t>
            </a:r>
            <a:r>
              <a:rPr lang="da-DK" sz="1600" dirty="0">
                <a:solidFill>
                  <a:srgbClr val="FFC000"/>
                </a:solidFill>
              </a:rPr>
              <a:t>1</a:t>
            </a:r>
            <a:r>
              <a:rPr lang="da-DK" dirty="0"/>
              <a:t> Beregningsskemaet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412776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Ethanolgæring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907704" y="1700808"/>
            <a:ext cx="7236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Glucose kan forgæres på andre måder end mælkesyre-gæring; fx ethanolgæring. Produkterne er carbondioxid og ethanol:</a:t>
            </a:r>
          </a:p>
          <a:p>
            <a:endParaRPr lang="da-DK" sz="800" dirty="0">
              <a:latin typeface="Verdana" pitchFamily="34" charset="0"/>
            </a:endParaRPr>
          </a:p>
          <a:p>
            <a:r>
              <a:rPr lang="da-DK" dirty="0">
                <a:latin typeface="Verdana" pitchFamily="34" charset="0"/>
              </a:rPr>
              <a:t>	</a:t>
            </a:r>
            <a:r>
              <a:rPr lang="pt-BR" dirty="0"/>
              <a:t> C</a:t>
            </a:r>
            <a:r>
              <a:rPr lang="pt-BR" baseline="-25000" dirty="0"/>
              <a:t>6</a:t>
            </a:r>
            <a:r>
              <a:rPr lang="pt-BR" dirty="0"/>
              <a:t>H</a:t>
            </a:r>
            <a:r>
              <a:rPr lang="pt-BR" baseline="-25000" dirty="0"/>
              <a:t>12</a:t>
            </a:r>
            <a:r>
              <a:rPr lang="pt-BR" dirty="0"/>
              <a:t>O</a:t>
            </a:r>
            <a:r>
              <a:rPr lang="pt-BR" baseline="-25000" dirty="0"/>
              <a:t>6</a:t>
            </a:r>
            <a:r>
              <a:rPr lang="pt-BR" dirty="0"/>
              <a:t>(aq)    </a:t>
            </a:r>
            <a:r>
              <a:rPr lang="da-DK" dirty="0">
                <a:latin typeface="Verdana" pitchFamily="34" charset="0"/>
              </a:rPr>
              <a:t>➝    </a:t>
            </a:r>
            <a:r>
              <a:rPr lang="pt-BR" dirty="0"/>
              <a:t>2 CO</a:t>
            </a:r>
            <a:r>
              <a:rPr lang="pt-BR" baseline="-25000" dirty="0"/>
              <a:t>2</a:t>
            </a:r>
            <a:r>
              <a:rPr lang="pt-BR" dirty="0"/>
              <a:t>(g)  +  2 C</a:t>
            </a:r>
            <a:r>
              <a:rPr lang="pt-BR" baseline="-25000" dirty="0"/>
              <a:t>2</a:t>
            </a:r>
            <a:r>
              <a:rPr lang="pt-BR" dirty="0"/>
              <a:t>H</a:t>
            </a:r>
            <a:r>
              <a:rPr lang="pt-BR" baseline="-25000" dirty="0"/>
              <a:t>5</a:t>
            </a:r>
            <a:r>
              <a:rPr lang="pt-BR" dirty="0"/>
              <a:t>OH(aq)</a:t>
            </a:r>
            <a:endParaRPr lang="da-DK" dirty="0">
              <a:latin typeface="Verdana" pitchFamily="34" charset="0"/>
            </a:endParaRPr>
          </a:p>
        </p:txBody>
      </p:sp>
      <p:grpSp>
        <p:nvGrpSpPr>
          <p:cNvPr id="8" name="Gruppe 7"/>
          <p:cNvGrpSpPr/>
          <p:nvPr/>
        </p:nvGrpSpPr>
        <p:grpSpPr>
          <a:xfrm>
            <a:off x="7467600" y="0"/>
            <a:ext cx="1676400" cy="1714500"/>
            <a:chOff x="3707904" y="3429000"/>
            <a:chExt cx="1676400" cy="17145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07904" y="3429000"/>
              <a:ext cx="16764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8024" y="4221088"/>
              <a:ext cx="571500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ktangel 8"/>
          <p:cNvSpPr/>
          <p:nvPr/>
        </p:nvSpPr>
        <p:spPr>
          <a:xfrm>
            <a:off x="1907704" y="3140968"/>
            <a:ext cx="7236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Der dannes samme stofmængde carbondioxid og ethanol, men der dannes ikke samme masse, da molekylerne ikke er lige tunge:</a:t>
            </a:r>
          </a:p>
          <a:p>
            <a:endParaRPr lang="da-DK" sz="800" dirty="0">
              <a:latin typeface="Verdana" pitchFamily="34" charset="0"/>
            </a:endParaRPr>
          </a:p>
          <a:p>
            <a:r>
              <a:rPr lang="da-DK" i="1" dirty="0">
                <a:latin typeface="Verdana" pitchFamily="34" charset="0"/>
              </a:rPr>
              <a:t>M</a:t>
            </a:r>
            <a:r>
              <a:rPr lang="da-DK" baseline="-25000" dirty="0">
                <a:latin typeface="Verdana" pitchFamily="34" charset="0"/>
              </a:rPr>
              <a:t>CO</a:t>
            </a:r>
            <a:r>
              <a:rPr lang="da-DK" baseline="-36000" dirty="0">
                <a:latin typeface="Verdana" pitchFamily="34" charset="0"/>
              </a:rPr>
              <a:t>2</a:t>
            </a:r>
            <a:r>
              <a:rPr lang="da-DK" dirty="0">
                <a:latin typeface="Verdana" pitchFamily="34" charset="0"/>
              </a:rPr>
              <a:t> = 44,01 g/mol		</a:t>
            </a:r>
            <a:r>
              <a:rPr lang="da-DK" i="1" dirty="0">
                <a:latin typeface="Verdana" pitchFamily="34" charset="0"/>
              </a:rPr>
              <a:t>M</a:t>
            </a:r>
            <a:r>
              <a:rPr lang="da-DK" baseline="-25000" dirty="0">
                <a:latin typeface="Verdana" pitchFamily="34" charset="0"/>
              </a:rPr>
              <a:t>C</a:t>
            </a:r>
            <a:r>
              <a:rPr lang="da-DK" baseline="-40000" dirty="0">
                <a:latin typeface="Verdana" pitchFamily="34" charset="0"/>
              </a:rPr>
              <a:t>2</a:t>
            </a:r>
            <a:r>
              <a:rPr lang="da-DK" baseline="-25000" dirty="0">
                <a:latin typeface="Verdana" pitchFamily="34" charset="0"/>
              </a:rPr>
              <a:t>H</a:t>
            </a:r>
            <a:r>
              <a:rPr lang="da-DK" baseline="-40000" dirty="0">
                <a:latin typeface="Verdana" pitchFamily="34" charset="0"/>
              </a:rPr>
              <a:t>5</a:t>
            </a:r>
            <a:r>
              <a:rPr lang="da-DK" baseline="-25000" dirty="0">
                <a:latin typeface="Verdana" pitchFamily="34" charset="0"/>
              </a:rPr>
              <a:t>OH</a:t>
            </a:r>
            <a:r>
              <a:rPr lang="da-DK" dirty="0">
                <a:latin typeface="Verdana" pitchFamily="34" charset="0"/>
              </a:rPr>
              <a:t> = 46,08 g/mol</a:t>
            </a:r>
            <a:endParaRPr lang="da-DK" i="1" dirty="0">
              <a:latin typeface="Verdana" pitchFamily="34" charset="0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1907704" y="4653136"/>
            <a:ext cx="723629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Ud fra 180,2 g glucose (1,00 mol) dannes der 2,00 mol carbondioxid. De må veje:</a:t>
            </a:r>
          </a:p>
          <a:p>
            <a:endParaRPr lang="da-DK" sz="800" i="1" dirty="0">
              <a:latin typeface="Verdana" pitchFamily="34" charset="0"/>
            </a:endParaRPr>
          </a:p>
          <a:p>
            <a:r>
              <a:rPr lang="da-DK" i="1" dirty="0">
                <a:latin typeface="Verdana" pitchFamily="34" charset="0"/>
              </a:rPr>
              <a:t>m</a:t>
            </a:r>
            <a:r>
              <a:rPr lang="da-DK" dirty="0">
                <a:latin typeface="Verdana" pitchFamily="34" charset="0"/>
              </a:rPr>
              <a:t> = </a:t>
            </a:r>
            <a:r>
              <a:rPr lang="da-DK" i="1" dirty="0">
                <a:latin typeface="Verdana" pitchFamily="34" charset="0"/>
              </a:rPr>
              <a:t>n</a:t>
            </a:r>
            <a:r>
              <a:rPr lang="da-DK" i="1" dirty="0">
                <a:latin typeface="Symbol" pitchFamily="18" charset="2"/>
              </a:rPr>
              <a:t>× </a:t>
            </a:r>
            <a:r>
              <a:rPr lang="da-DK" i="1" dirty="0">
                <a:latin typeface="Verdana" pitchFamily="34" charset="0"/>
              </a:rPr>
              <a:t>M</a:t>
            </a:r>
            <a:r>
              <a:rPr lang="da-DK" dirty="0">
                <a:latin typeface="Verdana" pitchFamily="34" charset="0"/>
              </a:rPr>
              <a:t> = 2,00 mol </a:t>
            </a:r>
            <a:r>
              <a:rPr lang="da-DK" dirty="0">
                <a:latin typeface="Verdana" pitchFamily="34" charset="0"/>
                <a:sym typeface="Symbol"/>
              </a:rPr>
              <a:t> </a:t>
            </a:r>
            <a:r>
              <a:rPr lang="da-DK" dirty="0">
                <a:latin typeface="Verdana" pitchFamily="34" charset="0"/>
              </a:rPr>
              <a:t>44,01 g/mol = 88,0 g</a:t>
            </a:r>
          </a:p>
        </p:txBody>
      </p:sp>
      <p:sp>
        <p:nvSpPr>
          <p:cNvPr id="13" name="Rektangel 12"/>
          <p:cNvSpPr/>
          <p:nvPr/>
        </p:nvSpPr>
        <p:spPr>
          <a:xfrm>
            <a:off x="1907704" y="5877272"/>
            <a:ext cx="72362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Tilsvarende vejer den dannede ethanol:</a:t>
            </a:r>
          </a:p>
          <a:p>
            <a:endParaRPr lang="da-DK" sz="800" i="1" dirty="0">
              <a:latin typeface="Verdana" pitchFamily="34" charset="0"/>
            </a:endParaRPr>
          </a:p>
          <a:p>
            <a:r>
              <a:rPr lang="da-DK" i="1" dirty="0">
                <a:latin typeface="Verdana" pitchFamily="34" charset="0"/>
              </a:rPr>
              <a:t>m</a:t>
            </a:r>
            <a:r>
              <a:rPr lang="da-DK" dirty="0">
                <a:latin typeface="Verdana" pitchFamily="34" charset="0"/>
              </a:rPr>
              <a:t> = </a:t>
            </a:r>
            <a:r>
              <a:rPr lang="da-DK" i="1" dirty="0">
                <a:latin typeface="Verdana" pitchFamily="34" charset="0"/>
              </a:rPr>
              <a:t>n</a:t>
            </a:r>
            <a:r>
              <a:rPr lang="da-DK" i="1" dirty="0">
                <a:latin typeface="Symbol" pitchFamily="18" charset="2"/>
              </a:rPr>
              <a:t>× </a:t>
            </a:r>
            <a:r>
              <a:rPr lang="da-DK" i="1" dirty="0">
                <a:latin typeface="Verdana" pitchFamily="34" charset="0"/>
              </a:rPr>
              <a:t>M</a:t>
            </a:r>
            <a:r>
              <a:rPr lang="da-DK" dirty="0">
                <a:latin typeface="Verdana" pitchFamily="34" charset="0"/>
              </a:rPr>
              <a:t> = 2,00 mol </a:t>
            </a:r>
            <a:r>
              <a:rPr lang="da-DK" dirty="0">
                <a:latin typeface="Verdana" pitchFamily="34" charset="0"/>
                <a:sym typeface="Symbol"/>
              </a:rPr>
              <a:t> </a:t>
            </a:r>
            <a:r>
              <a:rPr lang="da-DK" dirty="0">
                <a:latin typeface="Verdana" pitchFamily="34" charset="0"/>
              </a:rPr>
              <a:t>46,08 g/mol = 92,2 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25</a:t>
            </a:r>
            <a:r>
              <a:rPr lang="da-DK" sz="1600" dirty="0">
                <a:solidFill>
                  <a:srgbClr val="FFC000"/>
                </a:solidFill>
              </a:rPr>
              <a:t>2</a:t>
            </a:r>
            <a:r>
              <a:rPr lang="da-DK" dirty="0"/>
              <a:t> Beregningsskemaet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07704" y="1340768"/>
            <a:ext cx="7236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20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Beregningsskemaets opbygning</a:t>
            </a:r>
            <a:endParaRPr kumimoji="0" lang="da-DK" sz="2000" b="0" i="0" u="none" strike="noStrike" cap="none" normalizeH="0" baseline="-25000" dirty="0">
              <a:ln>
                <a:noFill/>
              </a:ln>
              <a:solidFill>
                <a:srgbClr val="C00000"/>
              </a:solidFill>
              <a:effectLst/>
              <a:latin typeface="Verdana" pitchFamily="34" charset="0"/>
            </a:endParaRPr>
          </a:p>
        </p:txBody>
      </p:sp>
      <p:grpSp>
        <p:nvGrpSpPr>
          <p:cNvPr id="3" name="Gruppe 7"/>
          <p:cNvGrpSpPr/>
          <p:nvPr/>
        </p:nvGrpSpPr>
        <p:grpSpPr>
          <a:xfrm>
            <a:off x="7467600" y="0"/>
            <a:ext cx="1676400" cy="1714500"/>
            <a:chOff x="3707904" y="3429000"/>
            <a:chExt cx="1676400" cy="17145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07904" y="3429000"/>
              <a:ext cx="16764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8024" y="4221088"/>
              <a:ext cx="571500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4" name="Tabel 13"/>
          <p:cNvGraphicFramePr>
            <a:graphicFrameLocks noGrp="1"/>
          </p:cNvGraphicFramePr>
          <p:nvPr/>
        </p:nvGraphicFramePr>
        <p:xfrm>
          <a:off x="1907704" y="1844824"/>
          <a:ext cx="7056786" cy="14833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8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2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</a:t>
                      </a:r>
                      <a:r>
                        <a:rPr lang="da-DK" baseline="-25000" dirty="0"/>
                        <a:t>6</a:t>
                      </a:r>
                      <a:r>
                        <a:rPr lang="da-DK" dirty="0"/>
                        <a:t>H</a:t>
                      </a:r>
                      <a:r>
                        <a:rPr lang="da-DK" baseline="-25000" dirty="0"/>
                        <a:t>12</a:t>
                      </a:r>
                      <a:r>
                        <a:rPr lang="da-DK" dirty="0"/>
                        <a:t>O</a:t>
                      </a:r>
                      <a:r>
                        <a:rPr lang="da-DK" baseline="-25000" dirty="0"/>
                        <a:t>6</a:t>
                      </a:r>
                      <a:r>
                        <a:rPr lang="da-DK" dirty="0"/>
                        <a:t>(</a:t>
                      </a:r>
                      <a:r>
                        <a:rPr lang="da-DK" dirty="0" err="1"/>
                        <a:t>aq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ym typeface="Symbol"/>
                        </a:rPr>
                        <a:t>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2 CO</a:t>
                      </a:r>
                      <a:r>
                        <a:rPr lang="da-DK" baseline="-25000" dirty="0"/>
                        <a:t>2</a:t>
                      </a:r>
                      <a:r>
                        <a:rPr lang="da-DK" dirty="0"/>
                        <a:t>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 C</a:t>
                      </a:r>
                      <a:r>
                        <a:rPr lang="da-DK" baseline="-25000" dirty="0"/>
                        <a:t>2</a:t>
                      </a:r>
                      <a:r>
                        <a:rPr lang="da-DK" dirty="0"/>
                        <a:t>H</a:t>
                      </a:r>
                      <a:r>
                        <a:rPr lang="da-DK" baseline="-25000" dirty="0"/>
                        <a:t>5</a:t>
                      </a:r>
                      <a:r>
                        <a:rPr lang="da-DK" dirty="0"/>
                        <a:t>OH(</a:t>
                      </a:r>
                      <a:r>
                        <a:rPr lang="da-DK" dirty="0" err="1"/>
                        <a:t>aq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n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n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n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Rektangel 14"/>
          <p:cNvSpPr/>
          <p:nvPr/>
        </p:nvSpPr>
        <p:spPr>
          <a:xfrm>
            <a:off x="1763688" y="3573016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I første linje angiver man den størrelse, der kan måles. Der afmåles 180,2 g glucose.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411760" y="2204864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180,2 g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763688" y="4437112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Anden linje er så omregningsfaktoren til stofmængde</a:t>
            </a:r>
          </a:p>
          <a:p>
            <a:r>
              <a:rPr lang="da-DK" dirty="0">
                <a:latin typeface="Verdana" pitchFamily="34" charset="0"/>
              </a:rPr>
              <a:t>– her den molare masse.</a:t>
            </a:r>
          </a:p>
        </p:txBody>
      </p:sp>
      <p:grpSp>
        <p:nvGrpSpPr>
          <p:cNvPr id="21" name="Gruppe 20"/>
          <p:cNvGrpSpPr/>
          <p:nvPr/>
        </p:nvGrpSpPr>
        <p:grpSpPr>
          <a:xfrm>
            <a:off x="2339752" y="2564904"/>
            <a:ext cx="6408712" cy="369332"/>
            <a:chOff x="2339752" y="2924944"/>
            <a:chExt cx="6408712" cy="369332"/>
          </a:xfrm>
        </p:grpSpPr>
        <p:sp>
          <p:nvSpPr>
            <p:cNvPr id="18" name="Rektangel 17"/>
            <p:cNvSpPr/>
            <p:nvPr/>
          </p:nvSpPr>
          <p:spPr>
            <a:xfrm>
              <a:off x="2339752" y="2924944"/>
              <a:ext cx="1800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180,18 g/mol</a:t>
              </a:r>
            </a:p>
          </p:txBody>
        </p:sp>
        <p:sp>
          <p:nvSpPr>
            <p:cNvPr id="19" name="Rektangel 18"/>
            <p:cNvSpPr/>
            <p:nvPr/>
          </p:nvSpPr>
          <p:spPr>
            <a:xfrm>
              <a:off x="4644008" y="2924944"/>
              <a:ext cx="1800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44,01 g/mol</a:t>
              </a:r>
            </a:p>
          </p:txBody>
        </p:sp>
        <p:sp>
          <p:nvSpPr>
            <p:cNvPr id="20" name="Rektangel 19"/>
            <p:cNvSpPr/>
            <p:nvPr/>
          </p:nvSpPr>
          <p:spPr>
            <a:xfrm>
              <a:off x="6948264" y="2924944"/>
              <a:ext cx="1800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46,08 g/mol</a:t>
              </a:r>
            </a:p>
          </p:txBody>
        </p:sp>
      </p:grpSp>
      <p:sp>
        <p:nvSpPr>
          <p:cNvPr id="22" name="Rektangel 21"/>
          <p:cNvSpPr/>
          <p:nvPr/>
        </p:nvSpPr>
        <p:spPr>
          <a:xfrm>
            <a:off x="1763688" y="5301208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Tredje linje er altid stofmængden. Først beregnes for glucose.</a:t>
            </a:r>
          </a:p>
          <a:p>
            <a:r>
              <a:rPr lang="da-DK" dirty="0">
                <a:latin typeface="Verdana" pitchFamily="34" charset="0"/>
              </a:rPr>
              <a:t>Dernæst de næste ud fra reaktionsligningen koefficienter.</a:t>
            </a:r>
          </a:p>
        </p:txBody>
      </p:sp>
      <p:sp>
        <p:nvSpPr>
          <p:cNvPr id="23" name="Rektangel 22"/>
          <p:cNvSpPr/>
          <p:nvPr/>
        </p:nvSpPr>
        <p:spPr>
          <a:xfrm>
            <a:off x="2483768" y="2924944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1,00 mol</a:t>
            </a:r>
          </a:p>
        </p:txBody>
      </p:sp>
      <p:grpSp>
        <p:nvGrpSpPr>
          <p:cNvPr id="35" name="Gruppe 34"/>
          <p:cNvGrpSpPr/>
          <p:nvPr/>
        </p:nvGrpSpPr>
        <p:grpSpPr>
          <a:xfrm>
            <a:off x="4788024" y="2924944"/>
            <a:ext cx="3600400" cy="369332"/>
            <a:chOff x="4788024" y="2924944"/>
            <a:chExt cx="3600400" cy="369332"/>
          </a:xfrm>
        </p:grpSpPr>
        <p:sp>
          <p:nvSpPr>
            <p:cNvPr id="24" name="Rektangel 23"/>
            <p:cNvSpPr/>
            <p:nvPr/>
          </p:nvSpPr>
          <p:spPr>
            <a:xfrm>
              <a:off x="4788024" y="2924944"/>
              <a:ext cx="12961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2,00 mol</a:t>
              </a:r>
            </a:p>
          </p:txBody>
        </p:sp>
        <p:sp>
          <p:nvSpPr>
            <p:cNvPr id="25" name="Rektangel 24"/>
            <p:cNvSpPr/>
            <p:nvPr/>
          </p:nvSpPr>
          <p:spPr>
            <a:xfrm>
              <a:off x="7092280" y="2924944"/>
              <a:ext cx="12961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2,00 mol</a:t>
              </a:r>
            </a:p>
          </p:txBody>
        </p:sp>
      </p:grpSp>
      <p:sp>
        <p:nvSpPr>
          <p:cNvPr id="26" name="Rektangel 25"/>
          <p:cNvSpPr/>
          <p:nvPr/>
        </p:nvSpPr>
        <p:spPr>
          <a:xfrm>
            <a:off x="1763688" y="6165304"/>
            <a:ext cx="7380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Endelig kan masserne for carbondioxid og ethanol beregnes.</a:t>
            </a:r>
          </a:p>
        </p:txBody>
      </p:sp>
      <p:sp>
        <p:nvSpPr>
          <p:cNvPr id="27" name="Rektangel 26"/>
          <p:cNvSpPr/>
          <p:nvPr/>
        </p:nvSpPr>
        <p:spPr>
          <a:xfrm>
            <a:off x="4860032" y="2204864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88,0 g</a:t>
            </a:r>
          </a:p>
        </p:txBody>
      </p:sp>
      <p:sp>
        <p:nvSpPr>
          <p:cNvPr id="28" name="Rektangel 27"/>
          <p:cNvSpPr/>
          <p:nvPr/>
        </p:nvSpPr>
        <p:spPr>
          <a:xfrm>
            <a:off x="7092280" y="2204864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92,2 g</a:t>
            </a:r>
          </a:p>
        </p:txBody>
      </p:sp>
      <p:grpSp>
        <p:nvGrpSpPr>
          <p:cNvPr id="34" name="Gruppe 33"/>
          <p:cNvGrpSpPr/>
          <p:nvPr/>
        </p:nvGrpSpPr>
        <p:grpSpPr>
          <a:xfrm>
            <a:off x="1403648" y="2420888"/>
            <a:ext cx="648072" cy="792088"/>
            <a:chOff x="1403648" y="2420888"/>
            <a:chExt cx="648072" cy="792088"/>
          </a:xfrm>
        </p:grpSpPr>
        <p:sp>
          <p:nvSpPr>
            <p:cNvPr id="31" name="Højrebuet pil 30"/>
            <p:cNvSpPr/>
            <p:nvPr/>
          </p:nvSpPr>
          <p:spPr>
            <a:xfrm>
              <a:off x="1403648" y="2564904"/>
              <a:ext cx="360040" cy="648072"/>
            </a:xfrm>
            <a:prstGeom prst="curvedRightArrow">
              <a:avLst>
                <a:gd name="adj1" fmla="val 25000"/>
                <a:gd name="adj2" fmla="val 50000"/>
                <a:gd name="adj3" fmla="val 401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33" name="Blokbue 32"/>
            <p:cNvSpPr/>
            <p:nvPr/>
          </p:nvSpPr>
          <p:spPr>
            <a:xfrm rot="16200000">
              <a:off x="1691680" y="2492896"/>
              <a:ext cx="432048" cy="28803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uppe 35"/>
          <p:cNvGrpSpPr/>
          <p:nvPr/>
        </p:nvGrpSpPr>
        <p:grpSpPr>
          <a:xfrm flipV="1">
            <a:off x="4067944" y="2348880"/>
            <a:ext cx="360040" cy="792088"/>
            <a:chOff x="1403648" y="2420888"/>
            <a:chExt cx="648072" cy="792088"/>
          </a:xfrm>
        </p:grpSpPr>
        <p:sp>
          <p:nvSpPr>
            <p:cNvPr id="37" name="Højrebuet pil 36"/>
            <p:cNvSpPr/>
            <p:nvPr/>
          </p:nvSpPr>
          <p:spPr>
            <a:xfrm>
              <a:off x="1403648" y="2564904"/>
              <a:ext cx="360040" cy="648072"/>
            </a:xfrm>
            <a:prstGeom prst="curvedRightArrow">
              <a:avLst>
                <a:gd name="adj1" fmla="val 25000"/>
                <a:gd name="adj2" fmla="val 50000"/>
                <a:gd name="adj3" fmla="val 401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38" name="Blokbue 37"/>
            <p:cNvSpPr/>
            <p:nvPr/>
          </p:nvSpPr>
          <p:spPr>
            <a:xfrm rot="16200000">
              <a:off x="1691680" y="2492896"/>
              <a:ext cx="432048" cy="28803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uppe 38"/>
          <p:cNvGrpSpPr/>
          <p:nvPr/>
        </p:nvGrpSpPr>
        <p:grpSpPr>
          <a:xfrm flipV="1">
            <a:off x="6228184" y="2348880"/>
            <a:ext cx="360040" cy="864096"/>
            <a:chOff x="1403648" y="2420888"/>
            <a:chExt cx="648072" cy="792088"/>
          </a:xfrm>
        </p:grpSpPr>
        <p:sp>
          <p:nvSpPr>
            <p:cNvPr id="40" name="Højrebuet pil 39"/>
            <p:cNvSpPr/>
            <p:nvPr/>
          </p:nvSpPr>
          <p:spPr>
            <a:xfrm>
              <a:off x="1403648" y="2564904"/>
              <a:ext cx="360040" cy="648072"/>
            </a:xfrm>
            <a:prstGeom prst="curvedRightArrow">
              <a:avLst>
                <a:gd name="adj1" fmla="val 25000"/>
                <a:gd name="adj2" fmla="val 50000"/>
                <a:gd name="adj3" fmla="val 401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41" name="Blokbue 40"/>
            <p:cNvSpPr/>
            <p:nvPr/>
          </p:nvSpPr>
          <p:spPr>
            <a:xfrm rot="16200000">
              <a:off x="1691680" y="2492896"/>
              <a:ext cx="432048" cy="28803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2" grpId="0"/>
      <p:bldP spid="23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85918" y="214291"/>
            <a:ext cx="7358082" cy="928694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FFC000"/>
                </a:solidFill>
              </a:rPr>
              <a:t>25</a:t>
            </a:r>
            <a:r>
              <a:rPr lang="da-DK" sz="1600" dirty="0">
                <a:solidFill>
                  <a:srgbClr val="FFC000"/>
                </a:solidFill>
              </a:rPr>
              <a:t>3</a:t>
            </a:r>
            <a:r>
              <a:rPr lang="da-DK" dirty="0"/>
              <a:t> Beregningsskemaet</a:t>
            </a:r>
          </a:p>
        </p:txBody>
      </p:sp>
      <p:grpSp>
        <p:nvGrpSpPr>
          <p:cNvPr id="3" name="Gruppe 7"/>
          <p:cNvGrpSpPr/>
          <p:nvPr/>
        </p:nvGrpSpPr>
        <p:grpSpPr>
          <a:xfrm>
            <a:off x="7467600" y="0"/>
            <a:ext cx="1676400" cy="1714500"/>
            <a:chOff x="3707904" y="3429000"/>
            <a:chExt cx="1676400" cy="17145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07904" y="3429000"/>
              <a:ext cx="16764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8024" y="4221088"/>
              <a:ext cx="571500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4" name="Tabel 13"/>
          <p:cNvGraphicFramePr>
            <a:graphicFrameLocks noGrp="1"/>
          </p:cNvGraphicFramePr>
          <p:nvPr/>
        </p:nvGraphicFramePr>
        <p:xfrm>
          <a:off x="1907704" y="1844824"/>
          <a:ext cx="7056786" cy="14833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0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</a:t>
                      </a:r>
                      <a:r>
                        <a:rPr lang="da-DK" baseline="-25000" dirty="0"/>
                        <a:t>6</a:t>
                      </a:r>
                      <a:r>
                        <a:rPr lang="da-DK" dirty="0"/>
                        <a:t>H</a:t>
                      </a:r>
                      <a:r>
                        <a:rPr lang="da-DK" baseline="-25000" dirty="0"/>
                        <a:t>12</a:t>
                      </a:r>
                      <a:r>
                        <a:rPr lang="da-DK" dirty="0"/>
                        <a:t>O</a:t>
                      </a:r>
                      <a:r>
                        <a:rPr lang="da-DK" baseline="-25000" dirty="0"/>
                        <a:t>6</a:t>
                      </a:r>
                      <a:r>
                        <a:rPr lang="da-DK" dirty="0"/>
                        <a:t>(</a:t>
                      </a:r>
                      <a:r>
                        <a:rPr lang="da-DK" dirty="0" err="1"/>
                        <a:t>aq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ym typeface="Symbol"/>
                        </a:rPr>
                        <a:t>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2 CO</a:t>
                      </a:r>
                      <a:r>
                        <a:rPr lang="da-DK" baseline="-25000" dirty="0"/>
                        <a:t>2</a:t>
                      </a:r>
                      <a:r>
                        <a:rPr lang="da-DK" dirty="0"/>
                        <a:t>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 C</a:t>
                      </a:r>
                      <a:r>
                        <a:rPr lang="da-DK" baseline="-25000" dirty="0"/>
                        <a:t>2</a:t>
                      </a:r>
                      <a:r>
                        <a:rPr lang="da-DK" dirty="0"/>
                        <a:t>H</a:t>
                      </a:r>
                      <a:r>
                        <a:rPr lang="da-DK" baseline="-25000" dirty="0"/>
                        <a:t>5</a:t>
                      </a:r>
                      <a:r>
                        <a:rPr lang="da-DK" dirty="0"/>
                        <a:t>OH(</a:t>
                      </a:r>
                      <a:r>
                        <a:rPr lang="da-DK" dirty="0" err="1"/>
                        <a:t>aq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M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i="1" dirty="0"/>
                        <a:t>n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i="1" dirty="0"/>
                        <a:t>n</a:t>
                      </a:r>
                      <a:r>
                        <a:rPr lang="da-DK" i="0" dirty="0"/>
                        <a:t>:</a:t>
                      </a:r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Rektangel 14"/>
          <p:cNvSpPr/>
          <p:nvPr/>
        </p:nvSpPr>
        <p:spPr>
          <a:xfrm>
            <a:off x="1763688" y="3573016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Man kan også regne ud, hvor meget glucose der er brugt til</a:t>
            </a:r>
          </a:p>
          <a:p>
            <a:r>
              <a:rPr lang="da-DK" dirty="0">
                <a:latin typeface="Verdana" pitchFamily="34" charset="0"/>
              </a:rPr>
              <a:t>at lave 8,8 g carbondioxid.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411760" y="2204864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18 g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763688" y="4437112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Anden linje er så omregningsfaktoren til stofmængde</a:t>
            </a:r>
          </a:p>
          <a:p>
            <a:r>
              <a:rPr lang="da-DK" dirty="0">
                <a:latin typeface="Verdana" pitchFamily="34" charset="0"/>
              </a:rPr>
              <a:t>– her igen den molare masse.</a:t>
            </a:r>
          </a:p>
        </p:txBody>
      </p:sp>
      <p:grpSp>
        <p:nvGrpSpPr>
          <p:cNvPr id="4" name="Gruppe 20"/>
          <p:cNvGrpSpPr/>
          <p:nvPr/>
        </p:nvGrpSpPr>
        <p:grpSpPr>
          <a:xfrm>
            <a:off x="2339752" y="2564904"/>
            <a:ext cx="4680520" cy="369332"/>
            <a:chOff x="2339752" y="2924944"/>
            <a:chExt cx="4680520" cy="369332"/>
          </a:xfrm>
        </p:grpSpPr>
        <p:sp>
          <p:nvSpPr>
            <p:cNvPr id="18" name="Rektangel 17"/>
            <p:cNvSpPr/>
            <p:nvPr/>
          </p:nvSpPr>
          <p:spPr>
            <a:xfrm>
              <a:off x="2339752" y="2924944"/>
              <a:ext cx="1800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180,18 g/mol</a:t>
              </a:r>
            </a:p>
          </p:txBody>
        </p:sp>
        <p:sp>
          <p:nvSpPr>
            <p:cNvPr id="19" name="Rektangel 18"/>
            <p:cNvSpPr/>
            <p:nvPr/>
          </p:nvSpPr>
          <p:spPr>
            <a:xfrm>
              <a:off x="5292080" y="2924944"/>
              <a:ext cx="17281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dirty="0">
                  <a:latin typeface="Verdana" pitchFamily="34" charset="0"/>
                </a:rPr>
                <a:t>44,01 g/mol</a:t>
              </a:r>
            </a:p>
          </p:txBody>
        </p:sp>
      </p:grpSp>
      <p:sp>
        <p:nvSpPr>
          <p:cNvPr id="22" name="Rektangel 21"/>
          <p:cNvSpPr/>
          <p:nvPr/>
        </p:nvSpPr>
        <p:spPr>
          <a:xfrm>
            <a:off x="1763688" y="5157192"/>
            <a:ext cx="7380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Tredje linje er altid stofmængden. Først beregnes for carbondioxid. Dernæst de næste ud fra reaktionsligningen koefficienter.</a:t>
            </a:r>
          </a:p>
        </p:txBody>
      </p:sp>
      <p:sp>
        <p:nvSpPr>
          <p:cNvPr id="23" name="Rektangel 22"/>
          <p:cNvSpPr/>
          <p:nvPr/>
        </p:nvSpPr>
        <p:spPr>
          <a:xfrm>
            <a:off x="2483768" y="2952000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0,10 mol</a:t>
            </a:r>
          </a:p>
        </p:txBody>
      </p:sp>
      <p:sp>
        <p:nvSpPr>
          <p:cNvPr id="24" name="Rektangel 23"/>
          <p:cNvSpPr/>
          <p:nvPr/>
        </p:nvSpPr>
        <p:spPr>
          <a:xfrm>
            <a:off x="5364088" y="2952000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0,20 mol</a:t>
            </a:r>
          </a:p>
        </p:txBody>
      </p:sp>
      <p:sp>
        <p:nvSpPr>
          <p:cNvPr id="26" name="Rektangel 25"/>
          <p:cNvSpPr/>
          <p:nvPr/>
        </p:nvSpPr>
        <p:spPr>
          <a:xfrm>
            <a:off x="1763688" y="6165304"/>
            <a:ext cx="7380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Endelig kan masserne for carbondioxid og ethanol beregnes.</a:t>
            </a:r>
          </a:p>
        </p:txBody>
      </p:sp>
      <p:sp>
        <p:nvSpPr>
          <p:cNvPr id="27" name="Rektangel 26"/>
          <p:cNvSpPr/>
          <p:nvPr/>
        </p:nvSpPr>
        <p:spPr>
          <a:xfrm>
            <a:off x="5292080" y="2204864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Verdana" pitchFamily="34" charset="0"/>
              </a:rPr>
              <a:t>8,8 g</a:t>
            </a:r>
          </a:p>
        </p:txBody>
      </p:sp>
      <p:grpSp>
        <p:nvGrpSpPr>
          <p:cNvPr id="6" name="Gruppe 33"/>
          <p:cNvGrpSpPr/>
          <p:nvPr/>
        </p:nvGrpSpPr>
        <p:grpSpPr>
          <a:xfrm flipV="1">
            <a:off x="1403648" y="2420888"/>
            <a:ext cx="648072" cy="792088"/>
            <a:chOff x="1403648" y="2420888"/>
            <a:chExt cx="648072" cy="792088"/>
          </a:xfrm>
        </p:grpSpPr>
        <p:sp>
          <p:nvSpPr>
            <p:cNvPr id="31" name="Højrebuet pil 30"/>
            <p:cNvSpPr/>
            <p:nvPr/>
          </p:nvSpPr>
          <p:spPr>
            <a:xfrm>
              <a:off x="1403648" y="2564904"/>
              <a:ext cx="360040" cy="648072"/>
            </a:xfrm>
            <a:prstGeom prst="curvedRightArrow">
              <a:avLst>
                <a:gd name="adj1" fmla="val 25000"/>
                <a:gd name="adj2" fmla="val 50000"/>
                <a:gd name="adj3" fmla="val 401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33" name="Blokbue 32"/>
            <p:cNvSpPr/>
            <p:nvPr/>
          </p:nvSpPr>
          <p:spPr>
            <a:xfrm rot="16200000">
              <a:off x="1691680" y="2492896"/>
              <a:ext cx="432048" cy="28803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uppe 35"/>
          <p:cNvGrpSpPr/>
          <p:nvPr/>
        </p:nvGrpSpPr>
        <p:grpSpPr>
          <a:xfrm>
            <a:off x="4067944" y="2348880"/>
            <a:ext cx="504056" cy="792088"/>
            <a:chOff x="1403648" y="2420888"/>
            <a:chExt cx="648072" cy="792088"/>
          </a:xfrm>
        </p:grpSpPr>
        <p:sp>
          <p:nvSpPr>
            <p:cNvPr id="37" name="Højrebuet pil 36"/>
            <p:cNvSpPr/>
            <p:nvPr/>
          </p:nvSpPr>
          <p:spPr>
            <a:xfrm>
              <a:off x="1403648" y="2564904"/>
              <a:ext cx="360040" cy="648072"/>
            </a:xfrm>
            <a:prstGeom prst="curvedRightArrow">
              <a:avLst>
                <a:gd name="adj1" fmla="val 25000"/>
                <a:gd name="adj2" fmla="val 50000"/>
                <a:gd name="adj3" fmla="val 401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38" name="Blokbue 37"/>
            <p:cNvSpPr/>
            <p:nvPr/>
          </p:nvSpPr>
          <p:spPr>
            <a:xfrm rot="16200000">
              <a:off x="1691680" y="2492896"/>
              <a:ext cx="432048" cy="28803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2" grpId="0"/>
      <p:bldP spid="23" grpId="0"/>
      <p:bldP spid="24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Periodesystem_feb10.PNG"/>
          <p:cNvPicPr>
            <a:picLocks noChangeAspect="1"/>
          </p:cNvPicPr>
          <p:nvPr/>
        </p:nvPicPr>
        <p:blipFill>
          <a:blip r:embed="rId3" cstate="print"/>
          <a:srcRect l="3960" r="1844" b="5777"/>
          <a:stretch>
            <a:fillRect/>
          </a:stretch>
        </p:blipFill>
        <p:spPr>
          <a:xfrm>
            <a:off x="0" y="147444"/>
            <a:ext cx="9212989" cy="6710556"/>
          </a:xfrm>
          <a:prstGeom prst="rect">
            <a:avLst/>
          </a:prstGeom>
        </p:spPr>
      </p:pic>
      <p:sp>
        <p:nvSpPr>
          <p:cNvPr id="9" name="Højrepil 8">
            <a:hlinkClick r:id="" action="ppaction://hlinkshowjump?jump=firstslide"/>
          </p:cNvPr>
          <p:cNvSpPr/>
          <p:nvPr/>
        </p:nvSpPr>
        <p:spPr>
          <a:xfrm flipH="1">
            <a:off x="7858148" y="214290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8061</TotalTime>
  <Words>759</Words>
  <Application>Microsoft Office PowerPoint</Application>
  <PresentationFormat>Skærmshow (4:3)</PresentationFormat>
  <Paragraphs>115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Symbol</vt:lpstr>
      <vt:lpstr>Verdana</vt:lpstr>
      <vt:lpstr>Kontortema</vt:lpstr>
      <vt:lpstr>241 Stofmængde</vt:lpstr>
      <vt:lpstr>242 Stofmængde</vt:lpstr>
      <vt:lpstr>243 Stofmængde</vt:lpstr>
      <vt:lpstr>244 Stofmængde</vt:lpstr>
      <vt:lpstr>251 Beregningsskemaet</vt:lpstr>
      <vt:lpstr>252 Beregningsskemaet</vt:lpstr>
      <vt:lpstr>253 Beregningsskemaet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HJ</dc:creator>
  <cp:lastModifiedBy>Hanne Busk</cp:lastModifiedBy>
  <cp:revision>705</cp:revision>
  <dcterms:created xsi:type="dcterms:W3CDTF">2008-09-05T07:39:01Z</dcterms:created>
  <dcterms:modified xsi:type="dcterms:W3CDTF">2023-09-19T20:41:30Z</dcterms:modified>
</cp:coreProperties>
</file>