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69" r:id="rId2"/>
    <p:sldId id="257" r:id="rId3"/>
    <p:sldId id="262" r:id="rId4"/>
    <p:sldId id="261" r:id="rId5"/>
    <p:sldId id="270" r:id="rId6"/>
    <p:sldId id="258" r:id="rId7"/>
    <p:sldId id="267" r:id="rId8"/>
    <p:sldId id="260" r:id="rId9"/>
    <p:sldId id="273" r:id="rId10"/>
    <p:sldId id="274" r:id="rId11"/>
    <p:sldId id="263" r:id="rId12"/>
    <p:sldId id="264" r:id="rId13"/>
    <p:sldId id="259" r:id="rId14"/>
    <p:sldId id="265" r:id="rId15"/>
    <p:sldId id="272" r:id="rId16"/>
    <p:sldId id="266" r:id="rId17"/>
    <p:sldId id="276" r:id="rId18"/>
    <p:sldId id="277" r:id="rId1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C7113-65CC-4772-983C-1E1E5D5E0CEB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A66E9-7DDB-4E40-AFE2-564826ECE6E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0223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934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8071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04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365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58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990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8683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658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548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10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02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7F98-BF70-416D-8607-44DBB8F67D8F}" type="datetimeFigureOut">
              <a:rPr lang="da-DK" smtClean="0"/>
              <a:t>16-05-2024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325CB-B550-48D7-97CD-18B2620F6E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262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youtube.com/watch?v=wvTv8TqWC4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Aminosyreres amfo-ionform:GB1 + ekstra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892" y="1461332"/>
            <a:ext cx="9715357" cy="1549377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92" y="3364756"/>
            <a:ext cx="5100724" cy="2995193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3616" y="3364756"/>
            <a:ext cx="5934779" cy="129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2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Aminosyrer og proteiner (GB1 + lidt ekstra)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589" y="1825625"/>
            <a:ext cx="10508319" cy="29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4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60500"/>
          </a:xfrm>
        </p:spPr>
        <p:txBody>
          <a:bodyPr>
            <a:noAutofit/>
          </a:bodyPr>
          <a:lstStyle/>
          <a:p>
            <a:r>
              <a:rPr lang="da-DK" sz="2800" dirty="0">
                <a:solidFill>
                  <a:schemeClr val="accent5"/>
                </a:solidFill>
              </a:rPr>
              <a:t>Syre/base egenskab</a:t>
            </a:r>
            <a:r>
              <a:rPr lang="da-DK" sz="2800" dirty="0"/>
              <a:t>. Ved lav pH er aminogruppen </a:t>
            </a:r>
            <a:r>
              <a:rPr lang="da-DK" sz="2800" dirty="0" err="1"/>
              <a:t>protoniseret</a:t>
            </a:r>
            <a:r>
              <a:rPr lang="da-DK" sz="2800" dirty="0"/>
              <a:t>, ved høj pH har </a:t>
            </a:r>
            <a:r>
              <a:rPr lang="da-DK" sz="2800" dirty="0" err="1"/>
              <a:t>carboxylgruppen</a:t>
            </a:r>
            <a:r>
              <a:rPr lang="da-DK" sz="2800" dirty="0"/>
              <a:t> og den </a:t>
            </a:r>
            <a:r>
              <a:rPr lang="da-DK" sz="2800" dirty="0" err="1"/>
              <a:t>protoniserede</a:t>
            </a:r>
            <a:r>
              <a:rPr lang="da-DK" sz="2800" dirty="0"/>
              <a:t> </a:t>
            </a:r>
            <a:r>
              <a:rPr lang="da-DK" sz="2800" dirty="0" err="1"/>
              <a:t>amin</a:t>
            </a:r>
            <a:r>
              <a:rPr lang="da-DK" sz="2800" dirty="0"/>
              <a:t> afgiver deres </a:t>
            </a:r>
            <a:r>
              <a:rPr lang="da-DK" sz="2800" dirty="0" err="1"/>
              <a:t>hydroner</a:t>
            </a:r>
            <a:r>
              <a:rPr lang="da-DK" sz="2800" dirty="0"/>
              <a:t>. Ved pH =7ca er aminosyrens nettoladning er 0.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62" y="1825624"/>
            <a:ext cx="6817318" cy="370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59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Peptidbinding</a:t>
            </a:r>
            <a:r>
              <a:rPr lang="da-DK" dirty="0"/>
              <a:t>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23474"/>
            <a:ext cx="7833583" cy="478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09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Proteiner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04888"/>
            <a:ext cx="4544833" cy="500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5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Her er et </a:t>
            </a:r>
            <a:r>
              <a:rPr lang="da-DK" dirty="0" err="1"/>
              <a:t>tripeptid</a:t>
            </a:r>
            <a:r>
              <a:rPr lang="da-DK" dirty="0"/>
              <a:t> (hvor –NH2 og –COOH er opskrevet på ikke </a:t>
            </a:r>
            <a:r>
              <a:rPr lang="da-DK" dirty="0" err="1"/>
              <a:t>zwitter</a:t>
            </a:r>
            <a:r>
              <a:rPr lang="da-DK" dirty="0"/>
              <a:t>-ionform)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7207" y="3800723"/>
            <a:ext cx="7360218" cy="2763837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10195776" cy="197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4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Tripeptid</a:t>
            </a:r>
            <a:r>
              <a:rPr lang="da-DK" dirty="0"/>
              <a:t> på </a:t>
            </a:r>
            <a:r>
              <a:rPr lang="da-DK" dirty="0" err="1"/>
              <a:t>zwitter</a:t>
            </a:r>
            <a:r>
              <a:rPr lang="da-DK" dirty="0"/>
              <a:t>-ionform med N-terminal til venstre og C-terminal til højre.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259" y="1789624"/>
            <a:ext cx="8361792" cy="38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20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Primærstrukturen – Insulin: Aminosyrekæden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4254" y="1630018"/>
            <a:ext cx="6683774" cy="467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20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Sekundær struktur: </a:t>
            </a:r>
            <a:r>
              <a:rPr lang="da-DK" dirty="0" err="1">
                <a:solidFill>
                  <a:schemeClr val="accent5"/>
                </a:solidFill>
              </a:rPr>
              <a:t>peptidbindingerne</a:t>
            </a:r>
            <a:r>
              <a:rPr lang="da-DK" dirty="0">
                <a:solidFill>
                  <a:schemeClr val="accent5"/>
                </a:solidFill>
              </a:rPr>
              <a:t> kan lave H-bindinger indbyrdes.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5779" y="1990210"/>
            <a:ext cx="7723426" cy="375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20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5623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Sekundærstruktur- 2 typiske mønstre.</a:t>
            </a:r>
            <a:endParaRPr lang="da-DK" dirty="0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Pladsholder til indhold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751403"/>
            <a:ext cx="8150841" cy="39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58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1668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Sekundærstruktur- 2 typiske mønstre.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106" y="1176794"/>
            <a:ext cx="7062598" cy="564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4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Tertiærstruktur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749" y="1324927"/>
            <a:ext cx="8881720" cy="327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46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907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Mulige bindinger mellem R-grupperne: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5313"/>
            <a:ext cx="4012981" cy="5143274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900" y="1315656"/>
            <a:ext cx="6244806" cy="480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75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Tertiærstruktur: Eksempel 1 (på samme måde i insulin med svovl-broer).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72" y="1690688"/>
            <a:ext cx="7067824" cy="3577668"/>
          </a:xfr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15" y="5268356"/>
            <a:ext cx="9307224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13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7814"/>
          </a:xfrm>
        </p:spPr>
        <p:txBody>
          <a:bodyPr/>
          <a:lstStyle/>
          <a:p>
            <a:r>
              <a:rPr lang="da-DK" dirty="0"/>
              <a:t>Tertiær struktur ≈ færdig struktur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998" y="1460143"/>
            <a:ext cx="7291346" cy="511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4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>
                <a:solidFill>
                  <a:schemeClr val="accent5"/>
                </a:solidFill>
              </a:rPr>
              <a:t>Tertiær struktur-vekselvirkninger mellem R-grupper</a:t>
            </a:r>
            <a:br>
              <a:rPr lang="da-DK" sz="3200" dirty="0">
                <a:solidFill>
                  <a:schemeClr val="accent5"/>
                </a:solidFill>
              </a:rPr>
            </a:br>
            <a:r>
              <a:rPr lang="da-DK" sz="3200" dirty="0">
                <a:solidFill>
                  <a:schemeClr val="accent5"/>
                </a:solidFill>
              </a:rPr>
              <a:t>(Londonbinding= hydrofob vekselvirkning)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0319" y="1825625"/>
            <a:ext cx="509136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37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8301"/>
          </a:xfrm>
        </p:spPr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 på kvaternærstruktur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3986" y="1303406"/>
            <a:ext cx="5695311" cy="491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58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3558"/>
          </a:xfrm>
        </p:spPr>
        <p:txBody>
          <a:bodyPr/>
          <a:lstStyle/>
          <a:p>
            <a:r>
              <a:rPr lang="da-DK" dirty="0"/>
              <a:t>Hvad har vi lært?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216404"/>
            <a:ext cx="10515600" cy="4960559"/>
          </a:xfrm>
        </p:spPr>
        <p:txBody>
          <a:bodyPr/>
          <a:lstStyle/>
          <a:p>
            <a:r>
              <a:rPr lang="da-DK" dirty="0"/>
              <a:t>Se filmen på følgende link (og du kan se den igen hjemme!) </a:t>
            </a:r>
          </a:p>
          <a:p>
            <a:r>
              <a:rPr lang="da-DK" dirty="0"/>
              <a:t>Filmen gennemgår alle de begreber om proteiners </a:t>
            </a:r>
            <a:r>
              <a:rPr lang="da-DK" dirty="0" err="1"/>
              <a:t>strktur</a:t>
            </a:r>
            <a:r>
              <a:rPr lang="da-DK" dirty="0"/>
              <a:t> vi har set på og viser en række eksempler på anvendelse:</a:t>
            </a:r>
          </a:p>
          <a:p>
            <a:pPr marL="0" indent="0">
              <a:buNone/>
            </a:pPr>
            <a:r>
              <a:rPr lang="da-DK" dirty="0"/>
              <a:t>Link:  </a:t>
            </a:r>
            <a:r>
              <a:rPr lang="da-DK" dirty="0">
                <a:hlinkClick r:id="rId2"/>
              </a:rPr>
              <a:t>https://www.youtube.com/watch?v=wvTv8TqWC48</a:t>
            </a:r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18" y="3252380"/>
            <a:ext cx="9659698" cy="292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3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197</Words>
  <Application>Microsoft Office PowerPoint</Application>
  <PresentationFormat>Widescreen</PresentationFormat>
  <Paragraphs>21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Aminosyreres amfo-ionform:GB1 + ekstra</vt:lpstr>
      <vt:lpstr>Aminosyrer og proteiner (GB1 + lidt ekstra)</vt:lpstr>
      <vt:lpstr>Syre/base egenskab. Ved lav pH er aminogruppen protoniseret, ved høj pH har carboxylgruppen og den protoniserede amin afgiver deres hydroner. Ved pH =7ca er aminosyrens nettoladning er 0.</vt:lpstr>
      <vt:lpstr>Peptidbinding </vt:lpstr>
      <vt:lpstr>Proteiner</vt:lpstr>
      <vt:lpstr>Her er et tripeptid (hvor –NH2 og –COOH er opskrevet på ikke zwitter-ionform)</vt:lpstr>
      <vt:lpstr>Tripeptid på zwitter-ionform med N-terminal til venstre og C-terminal til højre. </vt:lpstr>
      <vt:lpstr>Primærstrukturen – Insulin: Aminosyrekæden</vt:lpstr>
      <vt:lpstr>Sekundær struktur: peptidbindingerne kan lave H-bindinger indbyrdes.</vt:lpstr>
      <vt:lpstr>Sekundærstruktur- 2 typiske mønstre.</vt:lpstr>
      <vt:lpstr>Sekundærstruktur- 2 typiske mønstre.</vt:lpstr>
      <vt:lpstr>Tertiærstruktur</vt:lpstr>
      <vt:lpstr>Mulige bindinger mellem R-grupperne:</vt:lpstr>
      <vt:lpstr>Tertiærstruktur: Eksempel 1 (på samme måde i insulin med svovl-broer).</vt:lpstr>
      <vt:lpstr>Tertiær struktur ≈ færdig struktur</vt:lpstr>
      <vt:lpstr>Tertiær struktur-vekselvirkninger mellem R-grupper (Londonbinding= hydrofob vekselvirkning) </vt:lpstr>
      <vt:lpstr>Eksempel på kvaternærstruktur</vt:lpstr>
      <vt:lpstr>Hvad har vi lært?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Hanne Busk</dc:creator>
  <cp:lastModifiedBy>Hanne Busk</cp:lastModifiedBy>
  <cp:revision>15</cp:revision>
  <dcterms:created xsi:type="dcterms:W3CDTF">2022-02-23T13:22:38Z</dcterms:created>
  <dcterms:modified xsi:type="dcterms:W3CDTF">2024-05-16T11:29:51Z</dcterms:modified>
</cp:coreProperties>
</file>