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1" r:id="rId8"/>
    <p:sldId id="264" r:id="rId9"/>
    <p:sldId id="263" r:id="rId10"/>
    <p:sldId id="265" r:id="rId11"/>
    <p:sldId id="266" r:id="rId12"/>
    <p:sldId id="267" r:id="rId13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80" d="100"/>
          <a:sy n="80" d="100"/>
        </p:scale>
        <p:origin x="100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 smtClean="0"/>
              <a:t>Klik for at redigere undertiteltypografien i masteren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95D5A-89F0-43BE-AA74-5F852CDD3C55}" type="datetimeFigureOut">
              <a:rPr lang="da-DK" smtClean="0"/>
              <a:t>20-03-2022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087E07-B951-47B2-8198-4A160A6C7C7E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3994800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95D5A-89F0-43BE-AA74-5F852CDD3C55}" type="datetimeFigureOut">
              <a:rPr lang="da-DK" smtClean="0"/>
              <a:t>20-03-2022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087E07-B951-47B2-8198-4A160A6C7C7E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8556208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 smtClean="0"/>
              <a:t>Rediger typografien i masterens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95D5A-89F0-43BE-AA74-5F852CDD3C55}" type="datetimeFigureOut">
              <a:rPr lang="da-DK" smtClean="0"/>
              <a:t>20-03-2022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087E07-B951-47B2-8198-4A160A6C7C7E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5586866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95D5A-89F0-43BE-AA74-5F852CDD3C55}" type="datetimeFigureOut">
              <a:rPr lang="da-DK" smtClean="0"/>
              <a:t>20-03-2022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087E07-B951-47B2-8198-4A160A6C7C7E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1893478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smtClean="0"/>
              <a:t>Rediger typografien i masterens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smtClean="0"/>
              <a:t>Rediger typografien i masterens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7" name="Pladsholder til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95D5A-89F0-43BE-AA74-5F852CDD3C55}" type="datetimeFigureOut">
              <a:rPr lang="da-DK" smtClean="0"/>
              <a:t>20-03-2022</a:t>
            </a:fld>
            <a:endParaRPr lang="da-DK"/>
          </a:p>
        </p:txBody>
      </p:sp>
      <p:sp>
        <p:nvSpPr>
          <p:cNvPr id="8" name="Pladsholder til sidefod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087E07-B951-47B2-8198-4A160A6C7C7E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5766198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95D5A-89F0-43BE-AA74-5F852CDD3C55}" type="datetimeFigureOut">
              <a:rPr lang="da-DK" smtClean="0"/>
              <a:t>20-03-2022</a:t>
            </a:fld>
            <a:endParaRPr lang="da-DK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087E07-B951-47B2-8198-4A160A6C7C7E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6418132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95D5A-89F0-43BE-AA74-5F852CDD3C55}" type="datetimeFigureOut">
              <a:rPr lang="da-DK" smtClean="0"/>
              <a:t>20-03-2022</a:t>
            </a:fld>
            <a:endParaRPr lang="da-DK"/>
          </a:p>
        </p:txBody>
      </p:sp>
      <p:sp>
        <p:nvSpPr>
          <p:cNvPr id="3" name="Pladsholder til sidefod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087E07-B951-47B2-8198-4A160A6C7C7E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9221531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 smtClean="0"/>
              <a:t>Rediger typografien i masterens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95D5A-89F0-43BE-AA74-5F852CDD3C55}" type="datetimeFigureOut">
              <a:rPr lang="da-DK" smtClean="0"/>
              <a:t>20-03-2022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087E07-B951-47B2-8198-4A160A6C7C7E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1243619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billed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 smtClean="0"/>
              <a:t>Rediger typografien i masterens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95D5A-89F0-43BE-AA74-5F852CDD3C55}" type="datetimeFigureOut">
              <a:rPr lang="da-DK" smtClean="0"/>
              <a:t>20-03-2022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087E07-B951-47B2-8198-4A160A6C7C7E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1095126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95D5A-89F0-43BE-AA74-5F852CDD3C55}" type="datetimeFigureOut">
              <a:rPr lang="da-DK" smtClean="0"/>
              <a:t>20-03-2022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087E07-B951-47B2-8198-4A160A6C7C7E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9290192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95D5A-89F0-43BE-AA74-5F852CDD3C55}" type="datetimeFigureOut">
              <a:rPr lang="da-DK" smtClean="0"/>
              <a:t>20-03-2022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087E07-B951-47B2-8198-4A160A6C7C7E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8551257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C95D5A-89F0-43BE-AA74-5F852CDD3C55}" type="datetimeFigureOut">
              <a:rPr lang="da-DK" smtClean="0"/>
              <a:t>20-03-2022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087E07-B951-47B2-8198-4A160A6C7C7E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9360854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UthdEHIegrs&amp;list=PLftC0cmMlr1ND0wYGGzt2P_beSeP1R3Su&amp;index=7" TargetMode="Externa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Funktioners vækst og vækstrate</a:t>
            </a:r>
            <a:endParaRPr lang="da-DK" dirty="0"/>
          </a:p>
        </p:txBody>
      </p:sp>
      <p:sp>
        <p:nvSpPr>
          <p:cNvPr id="5" name="Pladsholder til indhold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da-DK" dirty="0" smtClean="0"/>
          </a:p>
          <a:p>
            <a:pPr marL="0" indent="0">
              <a:buNone/>
            </a:pPr>
            <a:r>
              <a:rPr lang="da-DK" dirty="0" smtClean="0"/>
              <a:t>Funktioner </a:t>
            </a:r>
            <a:r>
              <a:rPr lang="da-DK" dirty="0"/>
              <a:t>7- Funktioners vækst</a:t>
            </a:r>
          </a:p>
          <a:p>
            <a:r>
              <a:rPr lang="da-DK" u="sng" dirty="0">
                <a:hlinkClick r:id="rId2"/>
              </a:rPr>
              <a:t>https://www.youtube.com/watch?v=UthdEHIegrs&amp;list=PLftC0cmMlr1ND0wYGGzt2P_beSeP1R3Su&amp;index=7</a:t>
            </a:r>
            <a:endParaRPr lang="da-DK" dirty="0"/>
          </a:p>
          <a:p>
            <a:endParaRPr lang="da-DK" dirty="0" smtClean="0"/>
          </a:p>
          <a:p>
            <a:r>
              <a:rPr lang="da-DK" dirty="0" smtClean="0"/>
              <a:t>Filmen forklarer sammenhæng mellem vækst af den uafhængige variabel (x-værdierne) og den tilsvarende vækst af den afhængige variable (f(x)-værdierne). Denne vækst har betydning for om en funktion er </a:t>
            </a:r>
            <a:r>
              <a:rPr lang="da-DK" i="1" dirty="0" smtClean="0"/>
              <a:t>voksende </a:t>
            </a:r>
            <a:r>
              <a:rPr lang="da-DK" dirty="0" smtClean="0"/>
              <a:t>eller </a:t>
            </a:r>
            <a:r>
              <a:rPr lang="da-DK" i="1" dirty="0" smtClean="0"/>
              <a:t>aftagende.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4717037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Vækst – </a:t>
            </a:r>
            <a:r>
              <a:rPr lang="da-DK" dirty="0" err="1" smtClean="0"/>
              <a:t>Matematicus</a:t>
            </a:r>
            <a:r>
              <a:rPr lang="da-DK" dirty="0" smtClean="0"/>
              <a:t> funktioner s.15 (kap1.7) </a:t>
            </a:r>
            <a:endParaRPr lang="da-DK" dirty="0"/>
          </a:p>
        </p:txBody>
      </p:sp>
      <p:pic>
        <p:nvPicPr>
          <p:cNvPr id="6" name="Pladsholder til indhold 5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758686" y="1546155"/>
            <a:ext cx="7001786" cy="4550731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7" name="Pladsholder til indhold 6"/>
              <p:cNvSpPr>
                <a:spLocks noGrp="1"/>
              </p:cNvSpPr>
              <p:nvPr>
                <p:ph sz="half" idx="2"/>
              </p:nvPr>
            </p:nvSpPr>
            <p:spPr>
              <a:xfrm>
                <a:off x="7943353" y="1825625"/>
                <a:ext cx="3410447" cy="4351338"/>
              </a:xfrm>
            </p:spPr>
            <p:txBody>
              <a:bodyPr>
                <a:normAutofit lnSpcReduction="10000"/>
              </a:bodyPr>
              <a:lstStyle/>
              <a:p>
                <a:r>
                  <a:rPr lang="da-DK" dirty="0" smtClean="0"/>
                  <a:t>Den absolutte tilvækst er altså forskellen på slutværdien og startværdien.</a:t>
                </a:r>
              </a:p>
              <a:p>
                <a:r>
                  <a:rPr lang="da-DK" dirty="0" smtClean="0"/>
                  <a:t>Den </a:t>
                </a:r>
                <a:r>
                  <a:rPr lang="da-DK" dirty="0"/>
                  <a:t>relative tilvækst beregnes som denne forskel i forhold </a:t>
                </a:r>
                <a:r>
                  <a:rPr lang="da-DK" dirty="0" smtClean="0"/>
                  <a:t>til startværdien og kaldes: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da-DK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da-DK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  <m:sub>
                        <m:r>
                          <a:rPr lang="da-DK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sub>
                    </m:sSub>
                  </m:oMath>
                </a14:m>
                <a:endParaRPr lang="da-DK" dirty="0"/>
              </a:p>
            </p:txBody>
          </p:sp>
        </mc:Choice>
        <mc:Fallback>
          <p:sp>
            <p:nvSpPr>
              <p:cNvPr id="7" name="Pladsholder til indhold 6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>
              <a:xfrm>
                <a:off x="7943353" y="1825625"/>
                <a:ext cx="3410447" cy="4351338"/>
              </a:xfrm>
              <a:blipFill>
                <a:blip r:embed="rId3"/>
                <a:stretch>
                  <a:fillRect l="-3214" t="-3081" r="-4464"/>
                </a:stretch>
              </a:blipFill>
            </p:spPr>
            <p:txBody>
              <a:bodyPr/>
              <a:lstStyle/>
              <a:p>
                <a:r>
                  <a:rPr lang="da-DK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738296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Eksempel på beregning af vækst.</a:t>
            </a:r>
            <a:endParaRPr lang="da-DK" dirty="0"/>
          </a:p>
        </p:txBody>
      </p:sp>
      <p:pic>
        <p:nvPicPr>
          <p:cNvPr id="4" name="Pladsholder til indhold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18757" y="1881685"/>
            <a:ext cx="7954485" cy="42392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52872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Et eksempel mere…..</a:t>
            </a:r>
            <a:endParaRPr lang="da-DK" dirty="0"/>
          </a:p>
        </p:txBody>
      </p:sp>
      <p:pic>
        <p:nvPicPr>
          <p:cNvPr id="4" name="Pladsholder til indhold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94666" y="1828466"/>
            <a:ext cx="7535327" cy="1324160"/>
          </a:xfrm>
          <a:prstGeom prst="rect">
            <a:avLst/>
          </a:prstGeom>
        </p:spPr>
      </p:pic>
      <p:pic>
        <p:nvPicPr>
          <p:cNvPr id="5" name="Billed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4666" y="3290404"/>
            <a:ext cx="7773485" cy="23911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92492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Relativ vækst i procent</a:t>
            </a:r>
            <a:endParaRPr lang="da-DK" dirty="0"/>
          </a:p>
        </p:txBody>
      </p:sp>
      <p:pic>
        <p:nvPicPr>
          <p:cNvPr id="4" name="Pladsholder til indhold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07321" y="2234318"/>
            <a:ext cx="8751632" cy="3229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1032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Definitionen på vækst fører til en sætning:</a:t>
            </a:r>
            <a:endParaRPr lang="da-DK" dirty="0"/>
          </a:p>
        </p:txBody>
      </p:sp>
      <p:pic>
        <p:nvPicPr>
          <p:cNvPr id="4" name="Pladsholder til indhold 3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838200" y="1330578"/>
            <a:ext cx="5181600" cy="2113202"/>
          </a:xfrm>
          <a:prstGeom prst="rect">
            <a:avLst/>
          </a:prstGeom>
        </p:spPr>
      </p:pic>
      <p:sp>
        <p:nvSpPr>
          <p:cNvPr id="6" name="Pladsholder til indhold 5"/>
          <p:cNvSpPr>
            <a:spLocks noGrp="1"/>
          </p:cNvSpPr>
          <p:nvPr>
            <p:ph sz="half" idx="2"/>
          </p:nvPr>
        </p:nvSpPr>
        <p:spPr>
          <a:xfrm>
            <a:off x="7736620" y="1825625"/>
            <a:ext cx="3617180" cy="4351338"/>
          </a:xfrm>
        </p:spPr>
        <p:txBody>
          <a:bodyPr/>
          <a:lstStyle/>
          <a:p>
            <a:r>
              <a:rPr lang="da-DK" dirty="0" smtClean="0"/>
              <a:t>Opgave: Snak med sidemanden og lav de regnetrin der fører fra  definition til sætning:</a:t>
            </a:r>
            <a:endParaRPr lang="da-DK" dirty="0"/>
          </a:p>
        </p:txBody>
      </p:sp>
      <p:pic>
        <p:nvPicPr>
          <p:cNvPr id="5" name="Billed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8038" y="3309535"/>
            <a:ext cx="7376714" cy="30145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99889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Funktionstilvækst</a:t>
            </a:r>
            <a:endParaRPr lang="da-DK" dirty="0"/>
          </a:p>
        </p:txBody>
      </p:sp>
      <p:pic>
        <p:nvPicPr>
          <p:cNvPr id="4" name="Pladsholder til indhold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55258" y="1921040"/>
            <a:ext cx="7295476" cy="48666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87140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4" name="Pladsholder til indhold 3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52113" y="1690688"/>
            <a:ext cx="7612255" cy="3891128"/>
          </a:xfrm>
          <a:prstGeom prst="rect">
            <a:avLst/>
          </a:prstGeom>
        </p:spPr>
      </p:pic>
      <p:sp>
        <p:nvSpPr>
          <p:cNvPr id="8" name="Pladsholder til indhold 7"/>
          <p:cNvSpPr>
            <a:spLocks noGrp="1"/>
          </p:cNvSpPr>
          <p:nvPr>
            <p:ph sz="half" idx="2"/>
          </p:nvPr>
        </p:nvSpPr>
        <p:spPr>
          <a:xfrm>
            <a:off x="8114226" y="1825625"/>
            <a:ext cx="3239574" cy="4351338"/>
          </a:xfrm>
        </p:spPr>
        <p:txBody>
          <a:bodyPr>
            <a:normAutofit fontScale="92500"/>
          </a:bodyPr>
          <a:lstStyle/>
          <a:p>
            <a:r>
              <a:rPr lang="da-DK" dirty="0"/>
              <a:t>Figur 1.14: </a:t>
            </a:r>
            <a:endParaRPr lang="da-DK" dirty="0" smtClean="0"/>
          </a:p>
          <a:p>
            <a:r>
              <a:rPr lang="da-DK" dirty="0" smtClean="0"/>
              <a:t>Grafen </a:t>
            </a:r>
            <a:r>
              <a:rPr lang="da-DK" dirty="0"/>
              <a:t>for en voksende og </a:t>
            </a:r>
            <a:r>
              <a:rPr lang="da-DK" dirty="0" smtClean="0"/>
              <a:t>for en </a:t>
            </a:r>
            <a:r>
              <a:rPr lang="da-DK" dirty="0"/>
              <a:t>aftagende funktion. </a:t>
            </a:r>
            <a:endParaRPr lang="da-DK" dirty="0" smtClean="0"/>
          </a:p>
          <a:p>
            <a:r>
              <a:rPr lang="da-DK" dirty="0" smtClean="0"/>
              <a:t>For </a:t>
            </a:r>
            <a:r>
              <a:rPr lang="da-DK" dirty="0"/>
              <a:t>voksende </a:t>
            </a:r>
            <a:r>
              <a:rPr lang="da-DK" dirty="0" smtClean="0"/>
              <a:t>funktioner bevæger </a:t>
            </a:r>
            <a:r>
              <a:rPr lang="da-DK" dirty="0"/>
              <a:t>grafen sig opad mod </a:t>
            </a:r>
            <a:r>
              <a:rPr lang="da-DK" dirty="0" smtClean="0"/>
              <a:t>højre, og </a:t>
            </a:r>
            <a:r>
              <a:rPr lang="da-DK" dirty="0"/>
              <a:t>for aftagende bevæger grafen sig </a:t>
            </a:r>
            <a:r>
              <a:rPr lang="da-DK" dirty="0" smtClean="0"/>
              <a:t>nedad mod </a:t>
            </a:r>
            <a:r>
              <a:rPr lang="da-DK" dirty="0"/>
              <a:t>højre.</a:t>
            </a:r>
          </a:p>
        </p:txBody>
      </p:sp>
    </p:spTree>
    <p:extLst>
      <p:ext uri="{BB962C8B-B14F-4D97-AF65-F5344CB8AC3E}">
        <p14:creationId xmlns:p14="http://schemas.microsoft.com/office/powerpoint/2010/main" val="15753009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Beregning af funktionstilvækst</a:t>
            </a:r>
            <a:endParaRPr lang="da-DK" dirty="0"/>
          </a:p>
        </p:txBody>
      </p:sp>
      <p:pic>
        <p:nvPicPr>
          <p:cNvPr id="4" name="Pladsholder til indhold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314047" y="2102328"/>
            <a:ext cx="7943136" cy="39215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242155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066110"/>
          </a:xfrm>
        </p:spPr>
        <p:txBody>
          <a:bodyPr/>
          <a:lstStyle/>
          <a:p>
            <a:r>
              <a:rPr lang="da-DK" dirty="0" smtClean="0"/>
              <a:t>Voksende og aftagende funktioner</a:t>
            </a:r>
            <a:endParaRPr lang="da-DK" dirty="0"/>
          </a:p>
        </p:txBody>
      </p:sp>
      <p:pic>
        <p:nvPicPr>
          <p:cNvPr id="4" name="Pladsholder til indhold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396444" y="1825625"/>
            <a:ext cx="7399111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042907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050207"/>
          </a:xfrm>
        </p:spPr>
        <p:txBody>
          <a:bodyPr>
            <a:normAutofit fontScale="90000"/>
          </a:bodyPr>
          <a:lstStyle/>
          <a:p>
            <a:r>
              <a:rPr lang="da-DK" dirty="0" smtClean="0"/>
              <a:t>Voksende og aftagende funktioner – betingelser</a:t>
            </a:r>
            <a:br>
              <a:rPr lang="da-DK" dirty="0" smtClean="0"/>
            </a:br>
            <a:r>
              <a:rPr lang="da-DK" dirty="0" smtClean="0"/>
              <a:t>(jf. videofilm i starten)</a:t>
            </a:r>
            <a:endParaRPr lang="da-DK" dirty="0"/>
          </a:p>
        </p:txBody>
      </p:sp>
      <p:pic>
        <p:nvPicPr>
          <p:cNvPr id="4" name="Pladsholder til indhold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17083" y="1861885"/>
            <a:ext cx="8192643" cy="1352739"/>
          </a:xfrm>
          <a:prstGeom prst="rect">
            <a:avLst/>
          </a:prstGeom>
        </p:spPr>
      </p:pic>
      <p:pic>
        <p:nvPicPr>
          <p:cNvPr id="5" name="Billed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5214" y="3214624"/>
            <a:ext cx="7916380" cy="2476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886457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Øvelser om vækst:</a:t>
            </a:r>
            <a:endParaRPr lang="da-DK" dirty="0"/>
          </a:p>
        </p:txBody>
      </p:sp>
      <p:pic>
        <p:nvPicPr>
          <p:cNvPr id="4" name="Pladsholder til indhold 3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691764" y="1888257"/>
            <a:ext cx="5181600" cy="2501461"/>
          </a:xfrm>
          <a:prstGeom prst="rect">
            <a:avLst/>
          </a:prstGeom>
        </p:spPr>
      </p:pic>
      <p:pic>
        <p:nvPicPr>
          <p:cNvPr id="6" name="Pladsholder til indhold 5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5787099" y="2024408"/>
            <a:ext cx="5163271" cy="22291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948394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Kont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ontor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57</TotalTime>
  <Words>184</Words>
  <Application>Microsoft Office PowerPoint</Application>
  <PresentationFormat>Widescreen</PresentationFormat>
  <Paragraphs>22</Paragraphs>
  <Slides>12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4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12</vt:i4>
      </vt:variant>
    </vt:vector>
  </HeadingPairs>
  <TitlesOfParts>
    <vt:vector size="17" baseType="lpstr">
      <vt:lpstr>Arial</vt:lpstr>
      <vt:lpstr>Calibri</vt:lpstr>
      <vt:lpstr>Calibri Light</vt:lpstr>
      <vt:lpstr>Cambria Math</vt:lpstr>
      <vt:lpstr>Office-tema</vt:lpstr>
      <vt:lpstr>Funktioners vækst og vækstrate</vt:lpstr>
      <vt:lpstr>Vækst – Matematicus funktioner s.15 (kap1.7) </vt:lpstr>
      <vt:lpstr>Eksempel på beregning af vækst.</vt:lpstr>
      <vt:lpstr>Et eksempel mere…..</vt:lpstr>
      <vt:lpstr>Relativ vækst i procent</vt:lpstr>
      <vt:lpstr>Definitionen på vækst fører til en sætning:</vt:lpstr>
      <vt:lpstr>Funktionstilvækst</vt:lpstr>
      <vt:lpstr>PowerPoint-præsentation</vt:lpstr>
      <vt:lpstr>Beregning af funktionstilvækst</vt:lpstr>
      <vt:lpstr>Voksende og aftagende funktioner</vt:lpstr>
      <vt:lpstr>Voksende og aftagende funktioner – betingelser (jf. videofilm i starten)</vt:lpstr>
      <vt:lpstr>Øvelser om vækst:</vt:lpstr>
    </vt:vector>
  </TitlesOfParts>
  <Company>IT-Center Fyn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Funktioners vækst og vækstrate</dc:title>
  <dc:creator>Hanne Busk</dc:creator>
  <cp:lastModifiedBy>Hanne Busk</cp:lastModifiedBy>
  <cp:revision>6</cp:revision>
  <dcterms:created xsi:type="dcterms:W3CDTF">2022-03-20T18:07:50Z</dcterms:created>
  <dcterms:modified xsi:type="dcterms:W3CDTF">2022-03-20T19:05:15Z</dcterms:modified>
</cp:coreProperties>
</file>