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5" r:id="rId5"/>
    <p:sldId id="266" r:id="rId6"/>
    <p:sldId id="267" r:id="rId7"/>
    <p:sldId id="258" r:id="rId8"/>
    <p:sldId id="259" r:id="rId9"/>
    <p:sldId id="260" r:id="rId1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0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4E08-824E-4D04-8CFF-7F472E647B22}" type="datetimeFigureOut">
              <a:rPr lang="da-DK" smtClean="0"/>
              <a:pPr/>
              <a:t>04-04-2022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6435-37DD-4A57-87B4-7E62EE4F9E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4E08-824E-4D04-8CFF-7F472E647B22}" type="datetimeFigureOut">
              <a:rPr lang="da-DK" smtClean="0"/>
              <a:pPr/>
              <a:t>04-04-2022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6435-37DD-4A57-87B4-7E62EE4F9E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4E08-824E-4D04-8CFF-7F472E647B22}" type="datetimeFigureOut">
              <a:rPr lang="da-DK" smtClean="0"/>
              <a:pPr/>
              <a:t>04-04-2022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6435-37DD-4A57-87B4-7E62EE4F9E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4E08-824E-4D04-8CFF-7F472E647B22}" type="datetimeFigureOut">
              <a:rPr lang="da-DK" smtClean="0"/>
              <a:pPr/>
              <a:t>04-04-2022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6435-37DD-4A57-87B4-7E62EE4F9E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4E08-824E-4D04-8CFF-7F472E647B22}" type="datetimeFigureOut">
              <a:rPr lang="da-DK" smtClean="0"/>
              <a:pPr/>
              <a:t>04-04-2022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6435-37DD-4A57-87B4-7E62EE4F9E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4E08-824E-4D04-8CFF-7F472E647B22}" type="datetimeFigureOut">
              <a:rPr lang="da-DK" smtClean="0"/>
              <a:pPr/>
              <a:t>04-04-2022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6435-37DD-4A57-87B4-7E62EE4F9E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4E08-824E-4D04-8CFF-7F472E647B22}" type="datetimeFigureOut">
              <a:rPr lang="da-DK" smtClean="0"/>
              <a:pPr/>
              <a:t>04-04-2022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6435-37DD-4A57-87B4-7E62EE4F9E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4E08-824E-4D04-8CFF-7F472E647B22}" type="datetimeFigureOut">
              <a:rPr lang="da-DK" smtClean="0"/>
              <a:pPr/>
              <a:t>04-04-2022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6435-37DD-4A57-87B4-7E62EE4F9E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4E08-824E-4D04-8CFF-7F472E647B22}" type="datetimeFigureOut">
              <a:rPr lang="da-DK" smtClean="0"/>
              <a:pPr/>
              <a:t>04-04-2022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6435-37DD-4A57-87B4-7E62EE4F9E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4E08-824E-4D04-8CFF-7F472E647B22}" type="datetimeFigureOut">
              <a:rPr lang="da-DK" smtClean="0"/>
              <a:pPr/>
              <a:t>04-04-2022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6435-37DD-4A57-87B4-7E62EE4F9E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4E08-824E-4D04-8CFF-7F472E647B22}" type="datetimeFigureOut">
              <a:rPr lang="da-DK" smtClean="0"/>
              <a:pPr/>
              <a:t>04-04-2022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6435-37DD-4A57-87B4-7E62EE4F9E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54E08-824E-4D04-8CFF-7F472E647B22}" type="datetimeFigureOut">
              <a:rPr lang="da-DK" smtClean="0"/>
              <a:pPr/>
              <a:t>04-04-2022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C6435-37DD-4A57-87B4-7E62EE4F9E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 smtClean="0"/>
              <a:t>Reaktionshastighed-spaltning</a:t>
            </a:r>
            <a:r>
              <a:rPr lang="da-DK" dirty="0" smtClean="0"/>
              <a:t> af</a:t>
            </a:r>
            <a:br>
              <a:rPr lang="da-DK" dirty="0" smtClean="0"/>
            </a:br>
            <a:r>
              <a:rPr lang="da-DK" dirty="0" smtClean="0"/>
              <a:t>2H</a:t>
            </a:r>
            <a:r>
              <a:rPr lang="da-DK" baseline="-25000" dirty="0" smtClean="0"/>
              <a:t>2</a:t>
            </a:r>
            <a:r>
              <a:rPr lang="da-DK" dirty="0" smtClean="0"/>
              <a:t>O</a:t>
            </a:r>
            <a:r>
              <a:rPr lang="da-DK" baseline="-25000" dirty="0" smtClean="0"/>
              <a:t>2</a:t>
            </a:r>
            <a:r>
              <a:rPr lang="da-DK" dirty="0" smtClean="0"/>
              <a:t>  → O</a:t>
            </a:r>
            <a:r>
              <a:rPr lang="da-DK" baseline="-25000" dirty="0" smtClean="0"/>
              <a:t>2</a:t>
            </a:r>
            <a:r>
              <a:rPr lang="da-DK" dirty="0" smtClean="0"/>
              <a:t> + 2H</a:t>
            </a:r>
            <a:r>
              <a:rPr lang="da-DK" baseline="-25000" dirty="0" smtClean="0"/>
              <a:t>2</a:t>
            </a:r>
            <a:r>
              <a:rPr lang="da-DK" dirty="0" smtClean="0"/>
              <a:t>O</a:t>
            </a:r>
            <a:br>
              <a:rPr lang="da-DK" dirty="0" smtClean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000" dirty="0" smtClean="0"/>
              <a:t>Reaktionshastigheden til tiden t er </a:t>
            </a:r>
            <a:r>
              <a:rPr lang="da-DK" sz="2000" i="1" dirty="0" smtClean="0"/>
              <a:t>minus </a:t>
            </a:r>
            <a:r>
              <a:rPr lang="da-DK" sz="2000" dirty="0" smtClean="0"/>
              <a:t>hældningen af tangenten.</a:t>
            </a:r>
            <a:endParaRPr lang="da-DK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1" y="2132856"/>
            <a:ext cx="6120680" cy="380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Definition af reaktionshastighed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Man  definerer reaktionshastigheden som </a:t>
            </a:r>
            <a:r>
              <a:rPr lang="da-DK" sz="2400" i="1" dirty="0" smtClean="0"/>
              <a:t>minus </a:t>
            </a:r>
            <a:r>
              <a:rPr lang="da-DK" sz="2400" dirty="0" smtClean="0"/>
              <a:t>tilvæksten i stofmængdekoncentration af en </a:t>
            </a:r>
            <a:r>
              <a:rPr lang="da-DK" sz="2400" dirty="0" err="1" smtClean="0"/>
              <a:t>reaktant</a:t>
            </a:r>
            <a:r>
              <a:rPr lang="da-DK" sz="2400" dirty="0" smtClean="0"/>
              <a:t> pr. medgået tid:</a:t>
            </a:r>
          </a:p>
          <a:p>
            <a:r>
              <a:rPr lang="da-DK" sz="2400" dirty="0" smtClean="0"/>
              <a:t> </a:t>
            </a:r>
          </a:p>
          <a:p>
            <a:endParaRPr lang="da-DK" sz="2400" dirty="0" smtClean="0"/>
          </a:p>
          <a:p>
            <a:r>
              <a:rPr lang="da-DK" sz="2400" dirty="0" smtClean="0"/>
              <a:t>Det er en middelhastighed vi bestemmer.   </a:t>
            </a:r>
            <a:endParaRPr lang="da-DK" sz="2400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Hvis vi gør tidsintervallet        meget lille kan man bestemme reaktionshastigheden til et bestemt tidspunkt, som beregnes som </a:t>
            </a:r>
            <a:r>
              <a:rPr lang="da-DK" sz="2400" dirty="0" err="1" smtClean="0"/>
              <a:t>hæld-ningskoefficienten</a:t>
            </a:r>
            <a:r>
              <a:rPr lang="da-DK" sz="2400" dirty="0" smtClean="0"/>
              <a:t> af tangenten som også er differentialkvotienten til tiden t:   </a:t>
            </a:r>
            <a:endParaRPr lang="da-DK" sz="2400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3717032"/>
            <a:ext cx="3343275" cy="89535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1352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4408" y="1628800"/>
            <a:ext cx="361950" cy="476250"/>
          </a:xfrm>
          <a:prstGeom prst="rect">
            <a:avLst/>
          </a:prstGeom>
          <a:noFill/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5229200"/>
            <a:ext cx="2247900" cy="895350"/>
          </a:xfrm>
          <a:prstGeom prst="rect">
            <a:avLst/>
          </a:prstGeom>
          <a:noFill/>
        </p:spPr>
      </p:pic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1352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Faktorer der påvirker reaktionshastigheden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2400" dirty="0" smtClean="0"/>
              <a:t>Stoffets overfladeareal eller </a:t>
            </a:r>
            <a:r>
              <a:rPr lang="da-DK" sz="2400" dirty="0" err="1" smtClean="0"/>
              <a:t>finfordelingsgrad</a:t>
            </a:r>
            <a:endParaRPr lang="da-DK" sz="2400" dirty="0" smtClean="0"/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000" dirty="0" smtClean="0">
                <a:solidFill>
                  <a:srgbClr val="FF0000"/>
                </a:solidFill>
              </a:rPr>
              <a:t>Mg(s) + 2 </a:t>
            </a:r>
            <a:r>
              <a:rPr lang="en-US" sz="2000" dirty="0" err="1" smtClean="0">
                <a:solidFill>
                  <a:srgbClr val="FF0000"/>
                </a:solidFill>
              </a:rPr>
              <a:t>HCl</a:t>
            </a:r>
            <a:r>
              <a:rPr lang="en-US" sz="2000" dirty="0" smtClean="0">
                <a:solidFill>
                  <a:srgbClr val="FF0000"/>
                </a:solidFill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</a:rPr>
              <a:t>aq</a:t>
            </a:r>
            <a:r>
              <a:rPr lang="en-US" sz="2000" dirty="0" smtClean="0">
                <a:solidFill>
                  <a:srgbClr val="FF0000"/>
                </a:solidFill>
              </a:rPr>
              <a:t>)  →MgCl</a:t>
            </a:r>
            <a:r>
              <a:rPr lang="en-US" sz="2000" baseline="-25000" dirty="0" smtClean="0">
                <a:solidFill>
                  <a:srgbClr val="FF0000"/>
                </a:solidFill>
              </a:rPr>
              <a:t>2</a:t>
            </a:r>
            <a:r>
              <a:rPr lang="en-US" sz="2000" dirty="0" smtClean="0">
                <a:solidFill>
                  <a:srgbClr val="FF0000"/>
                </a:solidFill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</a:rPr>
              <a:t>aq</a:t>
            </a:r>
            <a:r>
              <a:rPr lang="en-US" sz="2000" dirty="0" smtClean="0">
                <a:solidFill>
                  <a:srgbClr val="FF0000"/>
                </a:solidFill>
              </a:rPr>
              <a:t>) + H</a:t>
            </a:r>
            <a:r>
              <a:rPr lang="en-US" sz="2000" baseline="-25000" dirty="0" smtClean="0">
                <a:solidFill>
                  <a:srgbClr val="FF0000"/>
                </a:solidFill>
              </a:rPr>
              <a:t>2</a:t>
            </a:r>
            <a:r>
              <a:rPr lang="en-US" sz="2000" dirty="0" smtClean="0">
                <a:solidFill>
                  <a:srgbClr val="FF0000"/>
                </a:solidFill>
              </a:rPr>
              <a:t>(g) (</a:t>
            </a:r>
            <a:endParaRPr lang="da-DK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da-DK" sz="2000" dirty="0" smtClean="0">
                <a:solidFill>
                  <a:srgbClr val="FF0000"/>
                </a:solidFill>
              </a:rPr>
              <a:t>	Med magnesiumpulver sker reaktionen hurtigere end med </a:t>
            </a:r>
            <a:r>
              <a:rPr lang="da-DK" sz="2000" dirty="0" err="1" smtClean="0">
                <a:solidFill>
                  <a:srgbClr val="FF0000"/>
                </a:solidFill>
              </a:rPr>
              <a:t>Mg-spåner</a:t>
            </a:r>
            <a:r>
              <a:rPr lang="da-DK" sz="2000" dirty="0" smtClean="0">
                <a:solidFill>
                  <a:srgbClr val="FF0000"/>
                </a:solidFill>
              </a:rPr>
              <a:t>.</a:t>
            </a:r>
            <a:endParaRPr lang="da-DK" sz="2400" dirty="0" smtClean="0">
              <a:solidFill>
                <a:srgbClr val="FF0000"/>
              </a:solidFill>
            </a:endParaRPr>
          </a:p>
          <a:p>
            <a:r>
              <a:rPr lang="da-DK" sz="2400" dirty="0" smtClean="0"/>
              <a:t>Koncentrationen af </a:t>
            </a:r>
            <a:r>
              <a:rPr lang="da-DK" sz="2400" dirty="0" err="1" smtClean="0"/>
              <a:t>reaktanterne</a:t>
            </a:r>
            <a:endParaRPr lang="da-DK" sz="2400" dirty="0" smtClean="0"/>
          </a:p>
          <a:p>
            <a:pPr>
              <a:buNone/>
            </a:pPr>
            <a:r>
              <a:rPr lang="da-DK" sz="2000" dirty="0" smtClean="0"/>
              <a:t>	</a:t>
            </a:r>
            <a:r>
              <a:rPr lang="da-DK" sz="2000" dirty="0" smtClean="0">
                <a:solidFill>
                  <a:srgbClr val="FF0000"/>
                </a:solidFill>
              </a:rPr>
              <a:t>Fx er hastigheden for spaltningen af </a:t>
            </a:r>
            <a:r>
              <a:rPr lang="da-DK" sz="2000" dirty="0" err="1" smtClean="0">
                <a:solidFill>
                  <a:srgbClr val="FF0000"/>
                </a:solidFill>
              </a:rPr>
              <a:t>hydrogenperoxid</a:t>
            </a:r>
            <a:r>
              <a:rPr lang="da-DK" sz="2000" dirty="0" smtClean="0">
                <a:solidFill>
                  <a:srgbClr val="FF0000"/>
                </a:solidFill>
              </a:rPr>
              <a:t> proportional med koncentrationen. Følgende udtryk gælder: </a:t>
            </a:r>
          </a:p>
          <a:p>
            <a:r>
              <a:rPr lang="da-DK" sz="2400" dirty="0" smtClean="0"/>
              <a:t>Temperaturen</a:t>
            </a:r>
          </a:p>
          <a:p>
            <a:r>
              <a:rPr lang="da-DK" sz="2000" dirty="0" smtClean="0">
                <a:solidFill>
                  <a:srgbClr val="FF0000"/>
                </a:solidFill>
              </a:rPr>
              <a:t>Gylden regel: For hver 10 graders temperaturstigning fordobles reaktionshastigheden.  </a:t>
            </a:r>
          </a:p>
          <a:p>
            <a:r>
              <a:rPr lang="da-DK" sz="2400" dirty="0" smtClean="0"/>
              <a:t>Tilstedeværelse af katalysator</a:t>
            </a:r>
          </a:p>
          <a:p>
            <a:r>
              <a:rPr lang="da-DK" sz="2000" dirty="0" smtClean="0">
                <a:solidFill>
                  <a:srgbClr val="FF0000"/>
                </a:solidFill>
              </a:rPr>
              <a:t>Tilsætning af en lille mængde stof som øger reaktionshastigheden markant kaldes </a:t>
            </a:r>
            <a:r>
              <a:rPr lang="da-DK" sz="2000" i="1" dirty="0" smtClean="0">
                <a:solidFill>
                  <a:srgbClr val="FF0000"/>
                </a:solidFill>
              </a:rPr>
              <a:t>katalyse</a:t>
            </a:r>
            <a:r>
              <a:rPr lang="da-DK" sz="2000" dirty="0" smtClean="0">
                <a:solidFill>
                  <a:srgbClr val="FF0000"/>
                </a:solidFill>
              </a:rPr>
              <a:t>. Fx katalyserer brunsten (mangan(IV)oxid) spaltningen af </a:t>
            </a:r>
            <a:r>
              <a:rPr lang="da-DK" sz="2000" dirty="0" err="1" smtClean="0">
                <a:solidFill>
                  <a:srgbClr val="FF0000"/>
                </a:solidFill>
              </a:rPr>
              <a:t>hydrogenperoxid</a:t>
            </a:r>
            <a:r>
              <a:rPr lang="da-DK" sz="2000" dirty="0" smtClean="0">
                <a:solidFill>
                  <a:srgbClr val="FF0000"/>
                </a:solidFill>
              </a:rPr>
              <a:t> (heterogen katalyse)</a:t>
            </a:r>
            <a:endParaRPr lang="da-DK" sz="2000" dirty="0">
              <a:solidFill>
                <a:srgbClr val="FF0000"/>
              </a:solidFill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3645024"/>
            <a:ext cx="1543050" cy="342900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 smtClean="0"/>
              <a:t>Enzymet </a:t>
            </a:r>
            <a:r>
              <a:rPr lang="da-DK" sz="3200" dirty="0" err="1" smtClean="0"/>
              <a:t>katalase</a:t>
            </a:r>
            <a:r>
              <a:rPr lang="da-DK" sz="3200" dirty="0" smtClean="0"/>
              <a:t> omdanner også </a:t>
            </a:r>
            <a:r>
              <a:rPr lang="da-DK" sz="3200" dirty="0" err="1" smtClean="0"/>
              <a:t>hydrogenperoxid</a:t>
            </a:r>
            <a:r>
              <a:rPr lang="da-DK" sz="3200" dirty="0" smtClean="0"/>
              <a:t> (homogen katalyse)</a:t>
            </a:r>
            <a:endParaRPr lang="da-DK" sz="3200" dirty="0"/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882" y="1600200"/>
            <a:ext cx="815023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Kollisionsteorien</a:t>
            </a:r>
            <a:endParaRPr lang="da-DK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80212"/>
            <a:ext cx="4038600" cy="23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8048" y="1600200"/>
            <a:ext cx="273890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Reaktionshastighed</a:t>
            </a:r>
            <a:endParaRPr lang="da-DK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9673" y="2296506"/>
            <a:ext cx="6644654" cy="3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Temperaturændring</a:t>
            </a:r>
            <a:endParaRPr lang="da-DK" dirty="0"/>
          </a:p>
        </p:txBody>
      </p:sp>
      <p:pic>
        <p:nvPicPr>
          <p:cNvPr id="1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7926247" cy="3281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Koncentrationsafhængighed</a:t>
            </a:r>
            <a:endParaRPr lang="da-DK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243" y="2060848"/>
            <a:ext cx="6988380" cy="263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Katalysator</a:t>
            </a:r>
            <a:endParaRPr lang="da-DK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93649"/>
            <a:ext cx="8676456" cy="4117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183</Words>
  <Application>Microsoft Office PowerPoint</Application>
  <PresentationFormat>Skærmshow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Kontortema</vt:lpstr>
      <vt:lpstr> Reaktionshastighed-spaltning af 2H2O2  → O2 + 2H2O </vt:lpstr>
      <vt:lpstr>Definition af reaktionshastighed</vt:lpstr>
      <vt:lpstr>Faktorer der påvirker reaktionshastigheden</vt:lpstr>
      <vt:lpstr>Enzymet katalase omdanner også hydrogenperoxid (homogen katalyse)</vt:lpstr>
      <vt:lpstr>Kollisionsteorien</vt:lpstr>
      <vt:lpstr>Reaktionshastighed</vt:lpstr>
      <vt:lpstr>Temperaturændring</vt:lpstr>
      <vt:lpstr>Koncentrationsafhængighed</vt:lpstr>
      <vt:lpstr>Katalysator</vt:lpstr>
    </vt:vector>
  </TitlesOfParts>
  <Company>Frederiksberg Gymnasium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Reaktionshastighed</dc:title>
  <dc:creator>Hanne Busk</dc:creator>
  <cp:lastModifiedBy>Hanne Busk</cp:lastModifiedBy>
  <cp:revision>8</cp:revision>
  <dcterms:created xsi:type="dcterms:W3CDTF">2010-11-23T10:29:25Z</dcterms:created>
  <dcterms:modified xsi:type="dcterms:W3CDTF">2022-04-04T09:00:08Z</dcterms:modified>
</cp:coreProperties>
</file>