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9" r:id="rId5"/>
    <p:sldId id="263" r:id="rId6"/>
    <p:sldId id="264" r:id="rId7"/>
    <p:sldId id="266" r:id="rId8"/>
    <p:sldId id="267" r:id="rId9"/>
    <p:sldId id="265" r:id="rId10"/>
    <p:sldId id="273" r:id="rId11"/>
    <p:sldId id="270" r:id="rId12"/>
    <p:sldId id="269" r:id="rId13"/>
    <p:sldId id="271" r:id="rId14"/>
    <p:sldId id="272" r:id="rId15"/>
    <p:sldId id="278" r:id="rId16"/>
    <p:sldId id="279" r:id="rId17"/>
    <p:sldId id="275" r:id="rId18"/>
    <p:sldId id="277" r:id="rId19"/>
    <p:sldId id="276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BAFC4A-A4A3-4B76-4486-FFE3EDA5C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606A6B5-9736-78E3-6017-E774B73B48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DD830C-F275-0257-E783-6F71EA451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91680A-02EE-0096-6DBF-59B6502B2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639A70-C233-D033-5E27-E4A7662C6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937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19E438-0DCC-206C-9AAF-72FB839E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2C5B5F-9497-E902-634C-48138A6AF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113F04-2877-8570-C599-C2ADBE04E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522844B-C093-187E-446B-6A7E6BCF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71CBED-4165-27D3-36C9-719E059F7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3816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4BE6D-9AC7-D2CB-3E52-02A3F3CDA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0AE8647-2B38-72C5-3A19-9C98B670D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48725C0-7EB0-B0BC-52A0-A9D2462F3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E19F92-0A66-F38B-0804-03DF037E0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71FCCE-4400-9DD3-69BD-3F7268CA9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89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537FC3-6AA9-B9B7-D8F5-A10EE53E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599EA2-85BD-CAAC-EAC4-697A669D50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F56359D-7437-BFD2-CFD8-3D4BFC172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9E876E3-BAAC-00F3-CD13-F928F0A0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82E050D-296F-404E-A8F5-A0B377E2F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3BF2F01-FEE0-72DE-B229-653008DAC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210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2D4CEF-2E49-D8F0-1844-4E6962E1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18FEE9E-1E80-BAA4-3A3D-3549D66ED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09C5A0E-6FCF-525E-6205-212D40DD7C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EA5B633-0810-4C13-EC9A-D202A7127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071C232-87CD-BA23-65F1-D1EAD2C186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659230F-8509-3717-AC1F-B5D28FAB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737CA7C-A33E-0EFE-C1A2-1669FF8D5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D5F9D04-7177-7655-11A6-54FCDE54E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2535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EAF662-B9D7-D4AA-CFE6-203F84DF8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BB0CDD5-E9B5-51BC-227A-D7EECAA00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6BD35C1-763C-E332-863E-A8CCE7B4E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3825EB2-562A-157E-391D-74466BCD9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385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E56A559-4F81-7C2A-E3A4-9693588D0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003E8EC-62B5-52CF-6541-27B5B2242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3F9C986-79F5-3CEC-4A72-6294775CB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0408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B6F3DB-FEF7-8007-BD7E-346512F3E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ECDDC0-6CB3-D184-4A13-84D2908C9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6C7220E-C9B7-237A-0A3D-274EB32863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F3DB83F-2689-745D-9062-29EB70145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D54D7D-8653-0C10-5F24-5DF2BCB93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C3ED427-42AD-16EA-1E5F-86DEA1B8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3778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CECD63-4ECD-95C3-8D21-40EE14C0E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63A5994-10AA-5FB6-5751-3F33C4AFD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4931D76-61AB-9602-04FB-3BDF6190F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0548495-150F-6FC8-BE2F-907DDEC6D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C1D7168-8579-81A4-D05E-A039B7E08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DC7EF0A-7FB7-5BCF-4D47-F2DCD34D5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335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086967-CA71-F359-E7D4-7B78E7BCA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C076CF1-E5ED-8788-19E6-9911C61B0D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06EE6BD-2FC3-81EC-1A87-9A4B685EC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7292994-0A68-9ED7-F565-A44D47C76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8DBC50-2CB4-1B8E-E333-8D57E3B02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208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C54E772-5512-16B5-6799-23C2414B01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48FAA6F-7398-1659-E3FE-3780D1DF1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01716A-3F19-4E12-E791-4005618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6AA6E7-4591-B289-6413-A5AAFF41A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8650CE9-4B1C-9967-C470-4F44222DE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302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2EA0114-07E3-445A-9027-D263D05F6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9F0E9C9-3145-862F-A474-EAAD84220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22FB84-5C94-4A2C-D108-5B270676EE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B3901-8DFE-4D81-A39D-E5D9DC87CABB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25FD068-8A51-BE27-4A2E-B9463FBD2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0A2049F-9FD4-62B2-FE1C-F87AD34C1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21745-5818-4BAA-9100-E772E176BA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9962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harles Darwin (1809-1882) - Britisk naturforsker - lex.dk">
            <a:extLst>
              <a:ext uri="{FF2B5EF4-FFF2-40B4-BE49-F238E27FC236}">
                <a16:creationId xmlns:a16="http://schemas.microsoft.com/office/drawing/2014/main" id="{398889E0-6B8E-C164-EA9D-21071EDEDA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2" r="9091" b="30980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03A8AF9-0FDF-3098-2C50-D7D576877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4800">
                <a:solidFill>
                  <a:schemeClr val="bg1"/>
                </a:solidFill>
              </a:rPr>
              <a:t>Evolution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CB3D313-8F23-C194-0FD3-FD7E12728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da-DK" sz="2000" dirty="0">
                <a:solidFill>
                  <a:schemeClr val="bg1"/>
                </a:solidFill>
              </a:rPr>
              <a:t>Evolutionsteori, genetisk variation, naturlig selektion og menneskets oprindelse. </a:t>
            </a:r>
          </a:p>
          <a:p>
            <a:pPr algn="l"/>
            <a:r>
              <a:rPr lang="da-DK" sz="2000" dirty="0">
                <a:solidFill>
                  <a:schemeClr val="bg1"/>
                </a:solidFill>
              </a:rPr>
              <a:t>Tekst skrevet ud fra ”Biologi i Fokus” og Lex.dk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443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D432064-CBDF-5EE1-FFE8-D62D87405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240" y="184827"/>
            <a:ext cx="7014427" cy="648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29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821243-D8B7-4926-8701-173091F51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Autotrof og </a:t>
            </a:r>
            <a:r>
              <a:rPr lang="da-DK" dirty="0" err="1"/>
              <a:t>heterotrof</a:t>
            </a:r>
            <a:r>
              <a:rPr lang="da-DK" dirty="0"/>
              <a:t> - kringlet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8399EDB-12DF-B53C-0BD9-FCA8E109B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389" y="1351799"/>
            <a:ext cx="10515600" cy="4351338"/>
          </a:xfrm>
        </p:spPr>
        <p:txBody>
          <a:bodyPr/>
          <a:lstStyle/>
          <a:p>
            <a:r>
              <a:rPr lang="da-DK" sz="2000" dirty="0"/>
              <a:t>Det er lidt kringlet og til tider svært at forstå, hvad forskellen er på autotrofe og </a:t>
            </a:r>
            <a:r>
              <a:rPr lang="da-DK" sz="2000" dirty="0" err="1"/>
              <a:t>heterotrofe</a:t>
            </a:r>
            <a:r>
              <a:rPr lang="da-DK" sz="2000" dirty="0"/>
              <a:t> organismer. </a:t>
            </a:r>
          </a:p>
          <a:p>
            <a:r>
              <a:rPr lang="da-DK" sz="2000" dirty="0"/>
              <a:t>Derfor har jeg skåret det ud i pap, så I altid kan finde det i jeres noter: 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5AD5EE3D-A015-DAD3-330B-74E834FC1F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405367"/>
              </p:ext>
            </p:extLst>
          </p:nvPr>
        </p:nvGraphicFramePr>
        <p:xfrm>
          <a:off x="1475047" y="2387051"/>
          <a:ext cx="81280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14631165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834080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Autotrofe organismer: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Heterotrofe</a:t>
                      </a:r>
                      <a:r>
                        <a:rPr lang="da-DK" dirty="0"/>
                        <a:t> organismer: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88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Bruger uorganiske stoffer til at opbygge organiske stof.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Bruger organisk stof til at opbygge deres eget organiske stof.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2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Et godt eksempel på dette er planternes fotosyntese, hvor uorganisk stof bliver til organisk stof.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 udnytter derfor allerede eksisterende og dannet organisk materiale såsom planter til føde og som energikilde.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5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Til de autotrofe organismer hører alle grønne planter og visse bakterier.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 kan ikke selv opbygge organisk stof ud fra uorganiske bestanddele.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83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 grønne planter og visse bakterier er </a:t>
                      </a:r>
                      <a:r>
                        <a:rPr lang="da-DK" b="1" dirty="0"/>
                        <a:t>fotoautotrofe </a:t>
                      </a:r>
                      <a:r>
                        <a:rPr lang="da-DK" dirty="0"/>
                        <a:t>(udnytter sollys som energikilde i stofsyntesen). Andre bakterier er </a:t>
                      </a:r>
                      <a:r>
                        <a:rPr lang="da-DK" b="1" dirty="0"/>
                        <a:t>kemoautotrofe</a:t>
                      </a:r>
                      <a:r>
                        <a:rPr lang="da-DK" dirty="0"/>
                        <a:t> (udnytter kemisk energi bundet i uorganiske forbindelser såsom jern og svovl.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Til </a:t>
                      </a:r>
                      <a:r>
                        <a:rPr lang="da-DK" dirty="0" err="1"/>
                        <a:t>heterotrofe</a:t>
                      </a:r>
                      <a:r>
                        <a:rPr lang="da-DK" dirty="0"/>
                        <a:t> organismer hører de fleste dyr, svampe og bakterier.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654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4038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52FCD5-4288-F595-5BA6-50FED83BB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Liv med og uden ilt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416B4792-5443-A028-EF5F-8826A14B53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71600"/>
                <a:ext cx="10515600" cy="480536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da-DK" dirty="0"/>
                  <a:t>De første organismer var anaerobe (kunne klare sig uden ilt), da der ikke var ilt i </a:t>
                </a:r>
                <a:r>
                  <a:rPr lang="da-DK" dirty="0" err="1"/>
                  <a:t>uratmosfæren</a:t>
                </a:r>
                <a:r>
                  <a:rPr lang="da-DK" dirty="0"/>
                  <a:t>. </a:t>
                </a:r>
              </a:p>
              <a:p>
                <a:r>
                  <a:rPr lang="da-DK" dirty="0"/>
                  <a:t>De første organismer lavede svovlbaserede fotosyntese, men der kom mangel på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da-DK" dirty="0"/>
                  <a:t> (Svovlbrinte), og nogle begyndte derefter at bruge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da-DK" dirty="0"/>
                  <a:t> i stedet for. </a:t>
                </a:r>
              </a:p>
              <a:p>
                <a:pPr lvl="1"/>
                <a:r>
                  <a:rPr lang="da-DK" dirty="0"/>
                  <a:t>Dette skifte resulterede gradvist i, at den vandbaserede fotosyntese med frit ilt som affaldsprodukt blev den altoverskyggende proces. </a:t>
                </a:r>
              </a:p>
              <a:p>
                <a:r>
                  <a:rPr lang="da-DK" dirty="0"/>
                  <a:t>Der har altså på et tidspunkt levet både anaerobe og aerobe bakterier/organismer, samt anaerobe </a:t>
                </a:r>
                <a:r>
                  <a:rPr lang="da-DK" dirty="0" err="1"/>
                  <a:t>kemotrofe</a:t>
                </a:r>
                <a:r>
                  <a:rPr lang="da-DK" dirty="0"/>
                  <a:t> bakterier. </a:t>
                </a:r>
              </a:p>
              <a:p>
                <a:pPr lvl="1"/>
                <a:r>
                  <a:rPr lang="da-DK" dirty="0"/>
                  <a:t>Eksempel op anaerobe </a:t>
                </a:r>
                <a:r>
                  <a:rPr lang="da-DK" dirty="0" err="1"/>
                  <a:t>kemotrofe</a:t>
                </a:r>
                <a:r>
                  <a:rPr lang="da-DK" dirty="0"/>
                  <a:t> bakterier: </a:t>
                </a: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4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𝑒𝑛𝑒𝑟𝑔𝑖</m:t>
                    </m:r>
                  </m:oMath>
                </a14:m>
                <a:endParaRPr lang="da-DK" dirty="0"/>
              </a:p>
              <a:p>
                <a:pPr lvl="1"/>
                <a:r>
                  <a:rPr lang="da-DK" dirty="0"/>
                  <a:t>Dette er en </a:t>
                </a:r>
                <a:r>
                  <a:rPr lang="da-DK" dirty="0" err="1"/>
                  <a:t>methandannede</a:t>
                </a:r>
                <a:r>
                  <a:rPr lang="da-DK" dirty="0"/>
                  <a:t> bakterie. </a:t>
                </a:r>
              </a:p>
              <a:p>
                <a:r>
                  <a:rPr lang="da-DK" dirty="0"/>
                  <a:t>Senere opstod der nok anaerobe </a:t>
                </a:r>
                <a:r>
                  <a:rPr lang="da-DK" dirty="0" err="1"/>
                  <a:t>heterotrofe</a:t>
                </a:r>
                <a:r>
                  <a:rPr lang="da-DK" dirty="0"/>
                  <a:t> bakterier – organismer der ved gæringsprocesser har opnået energi. </a:t>
                </a:r>
              </a:p>
              <a:p>
                <a:pPr lvl="1"/>
                <a:r>
                  <a:rPr lang="da-DK" dirty="0"/>
                  <a:t>Smørsyrebakterier er et eksempel på dette: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→ 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𝐶𝑂𝑂𝐻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𝑒𝑛𝑒𝑟𝑔𝑖</m:t>
                    </m:r>
                  </m:oMath>
                </a14:m>
                <a:endParaRPr lang="da-DK" b="0" dirty="0"/>
              </a:p>
              <a:p>
                <a:pPr lvl="1"/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416B4792-5443-A028-EF5F-8826A14B53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71600"/>
                <a:ext cx="10515600" cy="4805363"/>
              </a:xfrm>
              <a:blipFill>
                <a:blip r:embed="rId2"/>
                <a:stretch>
                  <a:fillRect l="-928" t="-317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5963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7882D3-CA43-14E1-B8D7-D64812BE4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eukaryote organisme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7B1F91-2F46-BBBD-FB7E-4B204CF37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De første organismer på jorden var prokaryote organismer (dvs. kerneløse organismer). </a:t>
            </a:r>
          </a:p>
          <a:p>
            <a:r>
              <a:rPr lang="da-DK" dirty="0"/>
              <a:t>For ca. 1,5 mia. år siden opstod den eukaryote celle. Man mener den opstod ved at en celle har optaget en aerob bakterie, og i stedet for at nedbryde den, så har begge organismer levet videre i symbiose. </a:t>
            </a:r>
          </a:p>
          <a:p>
            <a:r>
              <a:rPr lang="da-DK" b="1" dirty="0"/>
              <a:t>Endosymbiose: </a:t>
            </a:r>
            <a:r>
              <a:rPr lang="da-DK" dirty="0"/>
              <a:t>Betyder, at der inden i en organisme lever andre organismer. (</a:t>
            </a:r>
            <a:r>
              <a:rPr lang="da-DK" dirty="0" err="1"/>
              <a:t>endo</a:t>
            </a:r>
            <a:r>
              <a:rPr lang="da-DK" dirty="0"/>
              <a:t> betyder indeni).</a:t>
            </a:r>
          </a:p>
          <a:p>
            <a:pPr lvl="1"/>
            <a:r>
              <a:rPr lang="da-DK" dirty="0"/>
              <a:t>Et eksempel på endosymbiose er koen og de bakterier, der lever i dens vom.  </a:t>
            </a:r>
          </a:p>
          <a:p>
            <a:r>
              <a:rPr lang="da-DK" b="1" dirty="0"/>
              <a:t>Symbiose: </a:t>
            </a:r>
            <a:r>
              <a:rPr lang="da-DK" dirty="0"/>
              <a:t>Betegnelsen for samliv mellem forskellige arter. Hvis symbiosen er til gavn for begge parter, så kaldes det for </a:t>
            </a:r>
            <a:r>
              <a:rPr lang="da-DK" dirty="0" err="1"/>
              <a:t>mutualisme</a:t>
            </a:r>
            <a:r>
              <a:rPr lang="da-DK" dirty="0"/>
              <a:t>. 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4880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63B5D3E-D8E5-209B-8F81-D469F7327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525" y="657225"/>
            <a:ext cx="4772025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45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17F749-C7AA-A827-8D2C-340C5A9AD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Øvelse: Lav en tegneserie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201C12-A35F-FDC9-03D0-6B6495714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i mindre grupper prøve at lave en tegneserie over </a:t>
            </a:r>
            <a:r>
              <a:rPr lang="da-DK" dirty="0" err="1"/>
              <a:t>endosymbiontteorien</a:t>
            </a:r>
            <a:r>
              <a:rPr lang="da-DK" dirty="0"/>
              <a:t>. </a:t>
            </a:r>
          </a:p>
          <a:p>
            <a:r>
              <a:rPr lang="da-DK" dirty="0"/>
              <a:t>I kan tegne eller gøre det på computere. Den skal uploades til jeres elevfeedback</a:t>
            </a:r>
          </a:p>
        </p:txBody>
      </p:sp>
    </p:spTree>
    <p:extLst>
      <p:ext uri="{BB962C8B-B14F-4D97-AF65-F5344CB8AC3E}">
        <p14:creationId xmlns:p14="http://schemas.microsoft.com/office/powerpoint/2010/main" val="1283737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8A87CB-E5E9-0211-D8C5-6141E0A6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Mutualisme</a:t>
            </a:r>
            <a:r>
              <a:rPr lang="da-DK" dirty="0"/>
              <a:t> og </a:t>
            </a:r>
            <a:r>
              <a:rPr lang="da-DK" dirty="0" err="1"/>
              <a:t>parasitisme</a:t>
            </a:r>
            <a:r>
              <a:rPr lang="da-DK" dirty="0"/>
              <a:t>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C51F6C-78A6-5578-163F-7B448F8CC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4727"/>
            <a:ext cx="10515600" cy="4722236"/>
          </a:xfrm>
        </p:spPr>
        <p:txBody>
          <a:bodyPr>
            <a:normAutofit lnSpcReduction="10000"/>
          </a:bodyPr>
          <a:lstStyle/>
          <a:p>
            <a:r>
              <a:rPr lang="da-DK" dirty="0"/>
              <a:t>Det var allerede tidligt i evolutionen, at der opstod en slags symbiose mellem forskellige organismer – i dag er det meget udbredt, at en type organisme drager fordel af en anden. </a:t>
            </a:r>
          </a:p>
          <a:p>
            <a:r>
              <a:rPr lang="da-DK" dirty="0" err="1"/>
              <a:t>Mutualisme</a:t>
            </a:r>
            <a:r>
              <a:rPr lang="da-DK" dirty="0"/>
              <a:t>: Hvis symbiosen er til fordel for begge organismer. </a:t>
            </a:r>
          </a:p>
          <a:p>
            <a:pPr lvl="1"/>
            <a:r>
              <a:rPr lang="da-DK" dirty="0"/>
              <a:t>Eksempel: bælgplanter med knoldbakterier. </a:t>
            </a:r>
          </a:p>
          <a:p>
            <a:r>
              <a:rPr lang="da-DK" dirty="0" err="1"/>
              <a:t>Kommensalisme</a:t>
            </a:r>
            <a:r>
              <a:rPr lang="da-DK" dirty="0"/>
              <a:t>: Hvis sameksistensen kun er til gavn for den ene organisme, men den anden organisme, gerne værten, ikke lider under det. </a:t>
            </a:r>
          </a:p>
          <a:p>
            <a:r>
              <a:rPr lang="da-DK" dirty="0" err="1"/>
              <a:t>Parasitisme</a:t>
            </a:r>
            <a:r>
              <a:rPr lang="da-DK" dirty="0"/>
              <a:t>: Her er sameksistensen kun til gavn for den ene organisme, og den anden organisme lider under sameksistensen. </a:t>
            </a:r>
          </a:p>
          <a:p>
            <a:pPr lvl="1"/>
            <a:r>
              <a:rPr lang="da-DK" dirty="0"/>
              <a:t>Der er mange eksempler på parasitter, fx sygdomsfremkaldende mikroorganismer, blodsugende dyr såsom myg til igler til </a:t>
            </a:r>
            <a:r>
              <a:rPr lang="da-DK" dirty="0" err="1"/>
              <a:t>vampyrflagermuse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9311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7CF78C8-F9B2-0FDF-FD27-9BFD50E6A1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8" t="10583" r="21913" b="24014"/>
          <a:stretch/>
        </p:blipFill>
        <p:spPr bwMode="auto">
          <a:xfrm>
            <a:off x="0" y="15240"/>
            <a:ext cx="5882640" cy="341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379137F-B2C8-F294-DEF9-30A59326F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155" y="15240"/>
            <a:ext cx="5859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205CE41-2EB8-6D07-79F7-24169216D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6" t="27604" b="21979"/>
          <a:stretch/>
        </p:blipFill>
        <p:spPr bwMode="auto">
          <a:xfrm>
            <a:off x="447040" y="3921760"/>
            <a:ext cx="4988560" cy="245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789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86A904-9F73-B1AF-20E7-CA187A6E5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Darwins evolutionsteori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F82ECC-2A3F-E1C5-1F61-A9F66B45A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I 1859 udkom Charles Darwin med bogen ”On the </a:t>
            </a:r>
            <a:r>
              <a:rPr lang="da-DK" dirty="0" err="1"/>
              <a:t>origin</a:t>
            </a:r>
            <a:r>
              <a:rPr lang="da-DK" dirty="0"/>
              <a:t> of Species” – på dansk kendt som ”Arternes oprindelse”. </a:t>
            </a:r>
          </a:p>
          <a:p>
            <a:r>
              <a:rPr lang="da-DK" dirty="0"/>
              <a:t>I den bog kom Darwin med de grundlæggende principper for hans evolutionsteori, som kan opsummeres således: </a:t>
            </a:r>
          </a:p>
          <a:p>
            <a:pPr lvl="1"/>
            <a:r>
              <a:rPr lang="da-DK" dirty="0"/>
              <a:t>Forskellige egenskaber er arvelige. </a:t>
            </a:r>
          </a:p>
          <a:p>
            <a:pPr lvl="1"/>
            <a:r>
              <a:rPr lang="da-DK" dirty="0"/>
              <a:t>Der er naturligt variation i en population. </a:t>
            </a:r>
          </a:p>
          <a:p>
            <a:pPr lvl="1"/>
            <a:r>
              <a:rPr lang="da-DK" dirty="0"/>
              <a:t>Kun en del af en generation formår at overleve og formere sig (”</a:t>
            </a:r>
            <a:r>
              <a:rPr lang="da-DK" dirty="0" err="1"/>
              <a:t>survival</a:t>
            </a:r>
            <a:r>
              <a:rPr lang="da-DK" dirty="0"/>
              <a:t> of the fittest”). </a:t>
            </a:r>
          </a:p>
          <a:p>
            <a:pPr lvl="1"/>
            <a:r>
              <a:rPr lang="da-DK" dirty="0"/>
              <a:t>Det medfører at gavnlige egenskaber vil favoriseres over generationer. </a:t>
            </a:r>
          </a:p>
          <a:p>
            <a:r>
              <a:rPr lang="da-DK" dirty="0"/>
              <a:t>HUSK: Darwin kendte ikke til Mendels arvelighedslov – altså hvordan arvelighed skyldes gener eller at variationen kan opstå gennem forskellige former for mutationer. </a:t>
            </a:r>
          </a:p>
        </p:txBody>
      </p:sp>
    </p:spTree>
    <p:extLst>
      <p:ext uri="{BB962C8B-B14F-4D97-AF65-F5344CB8AC3E}">
        <p14:creationId xmlns:p14="http://schemas.microsoft.com/office/powerpoint/2010/main" val="2993757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890EF5-DB22-DBC4-F506-1A261BC9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Evolution – kort fortalt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F98141-AE49-A1EF-54EC-21558B72D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Evolution er den langsomme og gradvise ændring af ting eller tilstande. </a:t>
            </a:r>
          </a:p>
          <a:p>
            <a:r>
              <a:rPr lang="da-DK" dirty="0"/>
              <a:t>I biologien er evolution den udviklingsproces uden ende eller mål, som har skabt mangfoldigheden af alt levende gennem mere eller mindre gradvise forandringer. </a:t>
            </a:r>
          </a:p>
        </p:txBody>
      </p:sp>
    </p:spTree>
    <p:extLst>
      <p:ext uri="{BB962C8B-B14F-4D97-AF65-F5344CB8AC3E}">
        <p14:creationId xmlns:p14="http://schemas.microsoft.com/office/powerpoint/2010/main" val="3400201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9C4597-C6EE-C643-E993-8CA3A7B0C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Evolution – udviklingen af arter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2D561B-A627-60AC-98CB-F558AF000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Art: </a:t>
            </a:r>
            <a:r>
              <a:rPr lang="da-DK" dirty="0"/>
              <a:t>Begrebet betyder, at to individer kan få et frugtbart afkom med hinanden. Hvis de to individer ikke tilhører samme art, så kan dette IKKE ske. </a:t>
            </a:r>
          </a:p>
          <a:p>
            <a:pPr lvl="1"/>
            <a:r>
              <a:rPr lang="da-DK" b="1" dirty="0"/>
              <a:t>Eksempel: </a:t>
            </a:r>
            <a:r>
              <a:rPr lang="da-DK" dirty="0"/>
              <a:t>Et muldyr, som er resultatet af en hestehoppe og en æselhingst. </a:t>
            </a:r>
          </a:p>
          <a:p>
            <a:r>
              <a:rPr lang="da-DK" dirty="0"/>
              <a:t>Nye arter dannes gradvist ved selektion eller pludselige mutationer. </a:t>
            </a:r>
          </a:p>
          <a:p>
            <a:pPr lvl="1"/>
            <a:r>
              <a:rPr lang="da-DK" dirty="0"/>
              <a:t>Ved </a:t>
            </a:r>
            <a:r>
              <a:rPr lang="da-DK" b="1" dirty="0"/>
              <a:t>selektion</a:t>
            </a:r>
            <a:r>
              <a:rPr lang="da-DK" dirty="0"/>
              <a:t> sker det gerne i store populationer, der adskilles geografisk og grundet nye omgivelser udvikler sig anderledes over tid. </a:t>
            </a:r>
          </a:p>
          <a:p>
            <a:r>
              <a:rPr lang="da-DK" dirty="0"/>
              <a:t>Hvis arter er </a:t>
            </a:r>
            <a:r>
              <a:rPr lang="da-DK" b="1" dirty="0"/>
              <a:t>nært beslægtet</a:t>
            </a:r>
            <a:r>
              <a:rPr lang="da-DK" dirty="0"/>
              <a:t>, så betyder det, at de ofte ligner hinanden (de har </a:t>
            </a:r>
            <a:r>
              <a:rPr lang="da-DK" b="1" dirty="0"/>
              <a:t>fælles træk</a:t>
            </a:r>
            <a:r>
              <a:rPr lang="da-DK" dirty="0"/>
              <a:t>). Dette kan dog også være et resultat af, at de lever i samme miljø og trækkene er tilpasset omgivelserne. </a:t>
            </a:r>
          </a:p>
        </p:txBody>
      </p:sp>
    </p:spTree>
    <p:extLst>
      <p:ext uri="{BB962C8B-B14F-4D97-AF65-F5344CB8AC3E}">
        <p14:creationId xmlns:p14="http://schemas.microsoft.com/office/powerpoint/2010/main" val="809812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A4640-0F2B-C97D-402A-2186431A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Delfiner og hajer – et eksempel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60F782-02CB-1E7D-B178-34AD5B20B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34447" cy="4351338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Begge arter har en strømlinet krop </a:t>
            </a:r>
            <a:r>
              <a:rPr lang="da-DK" dirty="0">
                <a:sym typeface="Wingdings" panose="05000000000000000000" pitchFamily="2" charset="2"/>
              </a:rPr>
              <a:t> de skal kunne bevæge sig hurtigt i vand. </a:t>
            </a:r>
          </a:p>
          <a:p>
            <a:pPr lvl="1"/>
            <a:r>
              <a:rPr lang="da-DK" dirty="0">
                <a:sym typeface="Wingdings" panose="05000000000000000000" pitchFamily="2" charset="2"/>
              </a:rPr>
              <a:t>Dette er dog ikke et tegn på, at de er nært beslægtet. </a:t>
            </a:r>
          </a:p>
          <a:p>
            <a:r>
              <a:rPr lang="da-DK" dirty="0">
                <a:sym typeface="Wingdings" panose="05000000000000000000" pitchFamily="2" charset="2"/>
              </a:rPr>
              <a:t>Delfinen er et pattedyr, som opstod sent i evolutionen. Ca. for 45 mio. år siden. </a:t>
            </a:r>
          </a:p>
          <a:p>
            <a:r>
              <a:rPr lang="da-DK" dirty="0">
                <a:sym typeface="Wingdings" panose="05000000000000000000" pitchFamily="2" charset="2"/>
              </a:rPr>
              <a:t>Hajen er en bruskfisk, og de første opstod for over 500 mio. år siden. </a:t>
            </a:r>
          </a:p>
          <a:p>
            <a:r>
              <a:rPr lang="da-DK" b="1" dirty="0">
                <a:sym typeface="Wingdings" panose="05000000000000000000" pitchFamily="2" charset="2"/>
              </a:rPr>
              <a:t>Analoge træk</a:t>
            </a:r>
            <a:r>
              <a:rPr lang="da-DK" dirty="0">
                <a:sym typeface="Wingdings" panose="05000000000000000000" pitchFamily="2" charset="2"/>
              </a:rPr>
              <a:t>: Når to vidt forskellige arter har fælles træk. </a:t>
            </a:r>
          </a:p>
          <a:p>
            <a:r>
              <a:rPr lang="da-DK" b="1" dirty="0">
                <a:sym typeface="Wingdings" panose="05000000000000000000" pitchFamily="2" charset="2"/>
              </a:rPr>
              <a:t>Homologe træk: </a:t>
            </a:r>
            <a:r>
              <a:rPr lang="da-DK" dirty="0">
                <a:sym typeface="Wingdings" panose="05000000000000000000" pitchFamily="2" charset="2"/>
              </a:rPr>
              <a:t>Når to nært beslægtede arter har fælles træk. </a:t>
            </a:r>
          </a:p>
          <a:p>
            <a:r>
              <a:rPr lang="da-DK" dirty="0">
                <a:sym typeface="Wingdings" panose="05000000000000000000" pitchFamily="2" charset="2"/>
              </a:rPr>
              <a:t>Hvis man skal være sikker på slægtskabet, så tager man i dag en DNA-test.  </a:t>
            </a: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182D773-2E45-2A12-3DA4-8C71FB53C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152" y="1690688"/>
            <a:ext cx="41433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31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8B4D64-983C-5560-201B-E8C7FF106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Naturlig selektion: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6B3451-22C3-52D9-06E3-A4A331B42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Selektion: </a:t>
            </a:r>
            <a:r>
              <a:rPr lang="da-DK" dirty="0"/>
              <a:t>Dette sker helt af sig selv og afhænger af det pågældende miljø, som en population af organismer befinder sig i. </a:t>
            </a:r>
          </a:p>
          <a:p>
            <a:pPr lvl="1"/>
            <a:r>
              <a:rPr lang="da-DK" dirty="0"/>
              <a:t>Hvis en af disse organismer udvikler sig (fx ved tilfældig mutation), så den bedre kan klare sig i det pågældende miljø, så har denne organisme bedre chance for at overleve og få afkom. </a:t>
            </a:r>
          </a:p>
          <a:p>
            <a:pPr lvl="1"/>
            <a:r>
              <a:rPr lang="da-DK" dirty="0"/>
              <a:t>Afkommet vil arve de gavnlige egenskaber, og give disse videre til deres afkom. </a:t>
            </a:r>
          </a:p>
          <a:p>
            <a:pPr lvl="1"/>
            <a:r>
              <a:rPr lang="da-DK" dirty="0"/>
              <a:t>Over flere generationer kan denne nye organismer helt udkonkurrere den gamle og dermed har miljøet selekteret for kun de organismer, der er bedst tilpasset.  </a:t>
            </a:r>
          </a:p>
        </p:txBody>
      </p:sp>
    </p:spTree>
    <p:extLst>
      <p:ext uri="{BB962C8B-B14F-4D97-AF65-F5344CB8AC3E}">
        <p14:creationId xmlns:p14="http://schemas.microsoft.com/office/powerpoint/2010/main" val="1221301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464412-9381-A72A-B69F-3E29EAB8B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Naturlig selektion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D3CE58-7966-3240-A986-FB15FACFE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sz="2400" dirty="0"/>
              <a:t>Naturlig selektion forekommer i det vi omtaler som en </a:t>
            </a:r>
            <a:r>
              <a:rPr lang="da-DK" sz="2400" dirty="0">
                <a:highlight>
                  <a:srgbClr val="FFFF00"/>
                </a:highlight>
              </a:rPr>
              <a:t>population</a:t>
            </a:r>
            <a:r>
              <a:rPr lang="da-DK" sz="2400" dirty="0"/>
              <a:t>.</a:t>
            </a:r>
          </a:p>
          <a:p>
            <a:r>
              <a:rPr lang="da-DK" sz="2400" dirty="0"/>
              <a:t>En population er en afgrænset gruppe af individer, som får afkom med hinanden. </a:t>
            </a:r>
          </a:p>
          <a:p>
            <a:pPr lvl="1"/>
            <a:r>
              <a:rPr lang="da-DK" dirty="0"/>
              <a:t>I naturlige populationer er der ofte det, som man kalder for et </a:t>
            </a:r>
            <a:r>
              <a:rPr lang="da-DK" dirty="0">
                <a:highlight>
                  <a:srgbClr val="FFFF00"/>
                </a:highlight>
              </a:rPr>
              <a:t>reproduktionsoverskud. </a:t>
            </a:r>
            <a:r>
              <a:rPr lang="da-DK" dirty="0"/>
              <a:t>Dette medfører øget konkurrence om plads, ressourcer og muligheder for at formere sig. </a:t>
            </a:r>
          </a:p>
          <a:p>
            <a:r>
              <a:rPr lang="da-DK" sz="2400" dirty="0"/>
              <a:t>De genetiske forskelle mellem individer i en population vil medføre </a:t>
            </a:r>
            <a:r>
              <a:rPr lang="da-DK" sz="2400" dirty="0" err="1"/>
              <a:t>fænotypisk</a:t>
            </a:r>
            <a:r>
              <a:rPr lang="da-DK" sz="2400" dirty="0"/>
              <a:t> variation, som vil give nogle individer en fordel over andre. </a:t>
            </a:r>
          </a:p>
          <a:p>
            <a:pPr lvl="1"/>
            <a:r>
              <a:rPr lang="da-DK" dirty="0"/>
              <a:t>Denne fordel kan være mange ting såsom større sandsynlighed for at få afkom, føde eller lignende. </a:t>
            </a:r>
          </a:p>
          <a:p>
            <a:r>
              <a:rPr lang="da-DK" sz="2400" dirty="0"/>
              <a:t>Derfor siger man, at favorable (ønskelige/bedre) egenskaber ofte har en tendens til at blive hyppigere i en population. </a:t>
            </a:r>
          </a:p>
          <a:p>
            <a:r>
              <a:rPr lang="da-DK" sz="2400" dirty="0"/>
              <a:t>Konsekvenserne ved naturlig selektion er, at populationerne løbende bliver bedre tilpasset det omgivende miljø.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6784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arwins finker på Galapagos øerne – Biologividen">
            <a:extLst>
              <a:ext uri="{FF2B5EF4-FFF2-40B4-BE49-F238E27FC236}">
                <a16:creationId xmlns:a16="http://schemas.microsoft.com/office/drawing/2014/main" id="{6921B74D-60C9-A1C3-E1C3-E9DDA8059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4505" y="197308"/>
            <a:ext cx="7202989" cy="623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69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043713-60FB-29C7-9356-3F6D22D91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Typer af selektion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00832F-D0FC-8F92-95F7-53F82AB4D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Naturlig selektion kan føre til, at en ny genetisk variation favoriseres og dermed sker evolutionen. </a:t>
            </a:r>
          </a:p>
          <a:p>
            <a:pPr lvl="1"/>
            <a:r>
              <a:rPr lang="da-DK" dirty="0"/>
              <a:t>Naturlig selektion er også med til at fastholde den genetik, som en organisme har. </a:t>
            </a:r>
          </a:p>
          <a:p>
            <a:pPr lvl="1"/>
            <a:r>
              <a:rPr lang="da-DK" dirty="0"/>
              <a:t>Langt de fleste mutationer har nemlig en negativ effekt, og den naturlige selektion vil sørge for, at disse varianter dør ud. </a:t>
            </a:r>
          </a:p>
          <a:p>
            <a:r>
              <a:rPr lang="da-DK" dirty="0"/>
              <a:t>”</a:t>
            </a:r>
            <a:r>
              <a:rPr lang="da-DK" dirty="0" err="1"/>
              <a:t>Stabilizin</a:t>
            </a:r>
            <a:r>
              <a:rPr lang="da-DK" dirty="0"/>
              <a:t> </a:t>
            </a:r>
            <a:r>
              <a:rPr lang="da-DK" dirty="0" err="1"/>
              <a:t>selection</a:t>
            </a:r>
            <a:r>
              <a:rPr lang="da-DK" dirty="0"/>
              <a:t>”: den oprindelige fænotype favoriseres frem for variationer med dårligere gener. </a:t>
            </a:r>
          </a:p>
          <a:p>
            <a:r>
              <a:rPr lang="da-DK" dirty="0"/>
              <a:t>”</a:t>
            </a:r>
            <a:r>
              <a:rPr lang="da-DK" dirty="0" err="1"/>
              <a:t>Directional</a:t>
            </a:r>
            <a:r>
              <a:rPr lang="da-DK" dirty="0"/>
              <a:t> </a:t>
            </a:r>
            <a:r>
              <a:rPr lang="da-DK" dirty="0" err="1"/>
              <a:t>selection</a:t>
            </a:r>
            <a:r>
              <a:rPr lang="da-DK" dirty="0"/>
              <a:t>”: En ydre påvirkning fører til, at en organisme udvikler sig i én retning. </a:t>
            </a:r>
          </a:p>
          <a:p>
            <a:r>
              <a:rPr lang="da-DK" dirty="0"/>
              <a:t>”</a:t>
            </a:r>
            <a:r>
              <a:rPr lang="da-DK" dirty="0" err="1"/>
              <a:t>Disruptive</a:t>
            </a:r>
            <a:r>
              <a:rPr lang="da-DK" dirty="0"/>
              <a:t> </a:t>
            </a:r>
            <a:r>
              <a:rPr lang="da-DK" dirty="0" err="1"/>
              <a:t>selection</a:t>
            </a:r>
            <a:r>
              <a:rPr lang="da-DK" dirty="0"/>
              <a:t>”: Når der selekteres for alle fænotyper, der afviger fra den oprindelige. Fx med Darwins finker på Galapagos. </a:t>
            </a:r>
          </a:p>
        </p:txBody>
      </p:sp>
    </p:spTree>
    <p:extLst>
      <p:ext uri="{BB962C8B-B14F-4D97-AF65-F5344CB8AC3E}">
        <p14:creationId xmlns:p14="http://schemas.microsoft.com/office/powerpoint/2010/main" val="3232152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34E380-4B15-F01F-4D15-B51E80236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Biologisk variation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8D7353-5527-24BF-DFBC-D4EBAFEDA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200" dirty="0"/>
              <a:t>Man kan forsimplet dele den biologiske variation i 2 hovedgrupper: </a:t>
            </a:r>
          </a:p>
          <a:p>
            <a:pPr lvl="1"/>
            <a:r>
              <a:rPr lang="da-DK" sz="2200" dirty="0"/>
              <a:t>Den ene type variation er fx forskelle i blodtyper, laktoseintolerans eller farvetegninger hos dyr. </a:t>
            </a:r>
          </a:p>
          <a:p>
            <a:pPr lvl="2"/>
            <a:r>
              <a:rPr lang="da-DK" sz="2200" dirty="0"/>
              <a:t>Fælles for disse er, at egenskaben bestemmes af ét eller flere GENER og det er KUN muligt at få fænotyper. </a:t>
            </a:r>
          </a:p>
          <a:p>
            <a:pPr lvl="2"/>
            <a:r>
              <a:rPr lang="da-DK" sz="2200" dirty="0"/>
              <a:t>Det er ofte, at man kan bestemme denne type variation med optællinger (fx præsenteres som frekvenser). </a:t>
            </a:r>
          </a:p>
          <a:p>
            <a:pPr lvl="1"/>
            <a:r>
              <a:rPr lang="da-DK" sz="2200" dirty="0"/>
              <a:t>Den anden type variation er egenskaber som kan måles og vejes, og hvor der findes et meget stort antal mulige fænotyper. </a:t>
            </a:r>
          </a:p>
          <a:p>
            <a:pPr lvl="2"/>
            <a:r>
              <a:rPr lang="da-DK" sz="2200" dirty="0"/>
              <a:t>Det kan fx være højde, bredde, længde og vægt af bestemte legemsdele. </a:t>
            </a:r>
          </a:p>
          <a:p>
            <a:pPr lvl="2"/>
            <a:r>
              <a:rPr lang="da-DK" sz="2200" dirty="0"/>
              <a:t>Det kan dog også være mere biokemisk, så som forskelle i enzymers aktivitet. </a:t>
            </a:r>
          </a:p>
          <a:p>
            <a:pPr lvl="2"/>
            <a:r>
              <a:rPr lang="da-DK" sz="2200" dirty="0"/>
              <a:t>Denne type variation er ofte bestemt af et samspil af flere forskellige gener.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38554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4BBCB0-8798-1430-999B-851FE8BC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Øvelse: Birkemålere og Finker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F4CA1D-AC28-F412-618A-572DD6F7B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Åben dokumentet ”Finker og Birkemålere” på Lectio. </a:t>
            </a:r>
          </a:p>
          <a:p>
            <a:r>
              <a:rPr lang="da-DK" dirty="0"/>
              <a:t>Løs så mange af opgaverne som muligt – vi arbejder videre med dem i morgen (fredag). </a:t>
            </a:r>
          </a:p>
          <a:p>
            <a:r>
              <a:rPr lang="da-DK" dirty="0"/>
              <a:t>Som hjælp kan i bruge nettet, den vedhæftet PDF på Lectio eller den viden, som I allerede har fået via power pointen. </a:t>
            </a:r>
          </a:p>
        </p:txBody>
      </p:sp>
    </p:spTree>
    <p:extLst>
      <p:ext uri="{BB962C8B-B14F-4D97-AF65-F5344CB8AC3E}">
        <p14:creationId xmlns:p14="http://schemas.microsoft.com/office/powerpoint/2010/main" val="3600670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</TotalTime>
  <Words>1577</Words>
  <Application>Microsoft Office PowerPoint</Application>
  <PresentationFormat>Widescreen</PresentationFormat>
  <Paragraphs>99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Wingdings</vt:lpstr>
      <vt:lpstr>Office-tema</vt:lpstr>
      <vt:lpstr>Evolution</vt:lpstr>
      <vt:lpstr>PowerPoint-præsentation</vt:lpstr>
      <vt:lpstr>Autotrof og heterotrof - kringlet</vt:lpstr>
      <vt:lpstr>Liv med og uden ilt </vt:lpstr>
      <vt:lpstr>Den eukaryote organisme</vt:lpstr>
      <vt:lpstr>PowerPoint-præsentation</vt:lpstr>
      <vt:lpstr>Øvelse: Lav en tegneserie </vt:lpstr>
      <vt:lpstr>Mutualisme og parasitisme.</vt:lpstr>
      <vt:lpstr>PowerPoint-præsentation</vt:lpstr>
      <vt:lpstr>Darwins evolutionsteori</vt:lpstr>
      <vt:lpstr>Evolution – kort fortalt</vt:lpstr>
      <vt:lpstr>Evolution – udviklingen af arter</vt:lpstr>
      <vt:lpstr>Delfiner og hajer – et eksempel</vt:lpstr>
      <vt:lpstr>Naturlig selektion: </vt:lpstr>
      <vt:lpstr>Naturlig selektion</vt:lpstr>
      <vt:lpstr>PowerPoint-præsentation</vt:lpstr>
      <vt:lpstr>Typer af selektion</vt:lpstr>
      <vt:lpstr>Biologisk variation</vt:lpstr>
      <vt:lpstr>Øvelse: Birkemålere og Finker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</dc:title>
  <dc:creator>Taia Varberg</dc:creator>
  <cp:lastModifiedBy>Taia Varberg</cp:lastModifiedBy>
  <cp:revision>7</cp:revision>
  <dcterms:created xsi:type="dcterms:W3CDTF">2024-04-08T12:37:31Z</dcterms:created>
  <dcterms:modified xsi:type="dcterms:W3CDTF">2025-04-28T13:33:47Z</dcterms:modified>
</cp:coreProperties>
</file>