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48" r:id="rId2"/>
  </p:sldMasterIdLst>
  <p:notesMasterIdLst>
    <p:notesMasterId r:id="rId23"/>
  </p:notesMasterIdLst>
  <p:sldIdLst>
    <p:sldId id="256" r:id="rId3"/>
    <p:sldId id="257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62" r:id="rId12"/>
    <p:sldId id="263" r:id="rId13"/>
    <p:sldId id="261" r:id="rId14"/>
    <p:sldId id="264" r:id="rId15"/>
    <p:sldId id="265" r:id="rId16"/>
    <p:sldId id="266" r:id="rId17"/>
    <p:sldId id="267" r:id="rId18"/>
    <p:sldId id="269" r:id="rId19"/>
    <p:sldId id="268" r:id="rId20"/>
    <p:sldId id="279" r:id="rId21"/>
    <p:sldId id="280" r:id="rId2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52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B97B9E-B173-4E58-80E2-12C767409151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D591714-FE27-4DB1-B8D5-6E49F610A7AD}">
      <dgm:prSet/>
      <dgm:spPr/>
      <dgm:t>
        <a:bodyPr/>
        <a:lstStyle/>
        <a:p>
          <a:r>
            <a:rPr lang="da-DK"/>
            <a:t>En prokaryot organisme er encellet og indeholder hverken cellekerne eller organeller. </a:t>
          </a:r>
          <a:endParaRPr lang="en-US"/>
        </a:p>
      </dgm:t>
    </dgm:pt>
    <dgm:pt modelId="{B522BAF0-AE70-4C30-AEDE-181D3BB23F19}" type="parTrans" cxnId="{E1725E11-F02F-4676-A8D1-45F65204B310}">
      <dgm:prSet/>
      <dgm:spPr/>
      <dgm:t>
        <a:bodyPr/>
        <a:lstStyle/>
        <a:p>
          <a:endParaRPr lang="en-US"/>
        </a:p>
      </dgm:t>
    </dgm:pt>
    <dgm:pt modelId="{94B13B85-FE7A-4B69-9562-201637DB7EE3}" type="sibTrans" cxnId="{E1725E11-F02F-4676-A8D1-45F65204B310}">
      <dgm:prSet/>
      <dgm:spPr/>
      <dgm:t>
        <a:bodyPr/>
        <a:lstStyle/>
        <a:p>
          <a:endParaRPr lang="en-US"/>
        </a:p>
      </dgm:t>
    </dgm:pt>
    <dgm:pt modelId="{A0143531-50E9-4BBF-97A4-AC8E269F48D1}">
      <dgm:prSet/>
      <dgm:spPr/>
      <dgm:t>
        <a:bodyPr/>
        <a:lstStyle/>
        <a:p>
          <a:r>
            <a:rPr lang="da-DK"/>
            <a:t>Den første organisme på jorden var en prokaryot (3,8 milliarder år siden) og i dag udgør prokaryoter størstedelen af Jordens biomasse. </a:t>
          </a:r>
          <a:endParaRPr lang="en-US"/>
        </a:p>
      </dgm:t>
    </dgm:pt>
    <dgm:pt modelId="{EA836DFA-B960-405A-978F-43D100AE7610}" type="parTrans" cxnId="{2AE7B3F1-B6E0-4397-BF27-3D8471F9D92A}">
      <dgm:prSet/>
      <dgm:spPr/>
      <dgm:t>
        <a:bodyPr/>
        <a:lstStyle/>
        <a:p>
          <a:endParaRPr lang="en-US"/>
        </a:p>
      </dgm:t>
    </dgm:pt>
    <dgm:pt modelId="{56410131-D8F7-46EC-8AB5-61961BF594DC}" type="sibTrans" cxnId="{2AE7B3F1-B6E0-4397-BF27-3D8471F9D92A}">
      <dgm:prSet/>
      <dgm:spPr/>
      <dgm:t>
        <a:bodyPr/>
        <a:lstStyle/>
        <a:p>
          <a:endParaRPr lang="en-US"/>
        </a:p>
      </dgm:t>
    </dgm:pt>
    <dgm:pt modelId="{0E1D8017-D968-4830-9D2B-C10029BE5892}">
      <dgm:prSet/>
      <dgm:spPr/>
      <dgm:t>
        <a:bodyPr/>
        <a:lstStyle/>
        <a:p>
          <a:r>
            <a:rPr lang="da-DK" dirty="0"/>
            <a:t>Bakterier og </a:t>
          </a:r>
          <a:r>
            <a:rPr lang="da-DK" dirty="0" err="1"/>
            <a:t>archaeaer</a:t>
          </a:r>
          <a:r>
            <a:rPr lang="da-DK" dirty="0"/>
            <a:t> er prokaryote organismer. </a:t>
          </a:r>
          <a:endParaRPr lang="en-US" dirty="0"/>
        </a:p>
      </dgm:t>
    </dgm:pt>
    <dgm:pt modelId="{5E225688-9A47-4C50-8A6E-4D4447C07B2C}" type="parTrans" cxnId="{08BBA68A-70B3-470E-AC21-D0E28BD48FCF}">
      <dgm:prSet/>
      <dgm:spPr/>
      <dgm:t>
        <a:bodyPr/>
        <a:lstStyle/>
        <a:p>
          <a:endParaRPr lang="en-US"/>
        </a:p>
      </dgm:t>
    </dgm:pt>
    <dgm:pt modelId="{255D5CAA-8D25-41CD-A3E2-D280B0F023E6}" type="sibTrans" cxnId="{08BBA68A-70B3-470E-AC21-D0E28BD48FCF}">
      <dgm:prSet/>
      <dgm:spPr/>
      <dgm:t>
        <a:bodyPr/>
        <a:lstStyle/>
        <a:p>
          <a:endParaRPr lang="en-US"/>
        </a:p>
      </dgm:t>
    </dgm:pt>
    <dgm:pt modelId="{E6FF419F-B7CE-419A-A778-B6F014A029C9}">
      <dgm:prSet/>
      <dgm:spPr/>
      <dgm:t>
        <a:bodyPr/>
        <a:lstStyle/>
        <a:p>
          <a:r>
            <a:rPr lang="da-DK"/>
            <a:t>En prokaryot celler er generelt mindre end eukaryote celler. </a:t>
          </a:r>
          <a:endParaRPr lang="en-US"/>
        </a:p>
      </dgm:t>
    </dgm:pt>
    <dgm:pt modelId="{0E2EA780-6B8B-4309-87C2-8109809B31E9}" type="parTrans" cxnId="{8FCDA592-3A10-4955-9A56-34B071985012}">
      <dgm:prSet/>
      <dgm:spPr/>
      <dgm:t>
        <a:bodyPr/>
        <a:lstStyle/>
        <a:p>
          <a:endParaRPr lang="en-US"/>
        </a:p>
      </dgm:t>
    </dgm:pt>
    <dgm:pt modelId="{6D37C02E-1D91-4FFC-8E2B-4D569953D3B3}" type="sibTrans" cxnId="{8FCDA592-3A10-4955-9A56-34B071985012}">
      <dgm:prSet/>
      <dgm:spPr/>
      <dgm:t>
        <a:bodyPr/>
        <a:lstStyle/>
        <a:p>
          <a:endParaRPr lang="en-US"/>
        </a:p>
      </dgm:t>
    </dgm:pt>
    <dgm:pt modelId="{7336E694-143C-4689-9995-63AE08CF82A4}">
      <dgm:prSet/>
      <dgm:spPr/>
      <dgm:t>
        <a:bodyPr/>
        <a:lstStyle/>
        <a:p>
          <a:r>
            <a:rPr lang="da-DK"/>
            <a:t>Ordet ”prokaryot” betyder faktisk også ”før kerne” på latin. </a:t>
          </a:r>
          <a:endParaRPr lang="en-US"/>
        </a:p>
      </dgm:t>
    </dgm:pt>
    <dgm:pt modelId="{B15AFFBD-9AC4-45AD-83FA-61010AC70B4A}" type="parTrans" cxnId="{5262E10A-7F0A-43E1-BEF8-E3B1F2794C33}">
      <dgm:prSet/>
      <dgm:spPr/>
      <dgm:t>
        <a:bodyPr/>
        <a:lstStyle/>
        <a:p>
          <a:endParaRPr lang="en-US"/>
        </a:p>
      </dgm:t>
    </dgm:pt>
    <dgm:pt modelId="{E4A8EF13-515E-4E35-965D-C023C696CE59}" type="sibTrans" cxnId="{5262E10A-7F0A-43E1-BEF8-E3B1F2794C33}">
      <dgm:prSet/>
      <dgm:spPr/>
      <dgm:t>
        <a:bodyPr/>
        <a:lstStyle/>
        <a:p>
          <a:endParaRPr lang="en-US"/>
        </a:p>
      </dgm:t>
    </dgm:pt>
    <dgm:pt modelId="{86B84629-DBAF-4315-8DFE-285ECD192FDF}">
      <dgm:prSet/>
      <dgm:spPr/>
      <dgm:t>
        <a:bodyPr/>
        <a:lstStyle/>
        <a:p>
          <a:r>
            <a:rPr lang="da-DK"/>
            <a:t>Den manglende cellekerne betyder, at arvematerialet er placeret i den del af cytoplasmaet, som kaldes for nukleoidet – ikke omgivet af en membran. </a:t>
          </a:r>
          <a:endParaRPr lang="en-US"/>
        </a:p>
      </dgm:t>
    </dgm:pt>
    <dgm:pt modelId="{1BE61DE6-3B47-4D0D-8335-4C4FF290231C}" type="parTrans" cxnId="{757D3290-3A1A-4358-BDB8-87EDC8DC1AF6}">
      <dgm:prSet/>
      <dgm:spPr/>
      <dgm:t>
        <a:bodyPr/>
        <a:lstStyle/>
        <a:p>
          <a:endParaRPr lang="en-US"/>
        </a:p>
      </dgm:t>
    </dgm:pt>
    <dgm:pt modelId="{2628BA34-D35A-4D40-843D-5446C75DD398}" type="sibTrans" cxnId="{757D3290-3A1A-4358-BDB8-87EDC8DC1AF6}">
      <dgm:prSet/>
      <dgm:spPr/>
      <dgm:t>
        <a:bodyPr/>
        <a:lstStyle/>
        <a:p>
          <a:endParaRPr lang="en-US"/>
        </a:p>
      </dgm:t>
    </dgm:pt>
    <dgm:pt modelId="{90875E8C-2304-43E0-9E0C-D14321572845}" type="pres">
      <dgm:prSet presAssocID="{B1B97B9E-B173-4E58-80E2-12C767409151}" presName="vert0" presStyleCnt="0">
        <dgm:presLayoutVars>
          <dgm:dir/>
          <dgm:animOne val="branch"/>
          <dgm:animLvl val="lvl"/>
        </dgm:presLayoutVars>
      </dgm:prSet>
      <dgm:spPr/>
    </dgm:pt>
    <dgm:pt modelId="{6E7D3FA3-B4C1-4783-B570-19F001EA6DB4}" type="pres">
      <dgm:prSet presAssocID="{6D591714-FE27-4DB1-B8D5-6E49F610A7AD}" presName="thickLine" presStyleLbl="alignNode1" presStyleIdx="0" presStyleCnt="6"/>
      <dgm:spPr/>
    </dgm:pt>
    <dgm:pt modelId="{B8B577D7-EFAB-4A22-B308-35235355529A}" type="pres">
      <dgm:prSet presAssocID="{6D591714-FE27-4DB1-B8D5-6E49F610A7AD}" presName="horz1" presStyleCnt="0"/>
      <dgm:spPr/>
    </dgm:pt>
    <dgm:pt modelId="{4031DF5D-5EC3-487F-8E3A-F716DAA95EFA}" type="pres">
      <dgm:prSet presAssocID="{6D591714-FE27-4DB1-B8D5-6E49F610A7AD}" presName="tx1" presStyleLbl="revTx" presStyleIdx="0" presStyleCnt="6"/>
      <dgm:spPr/>
    </dgm:pt>
    <dgm:pt modelId="{E7CA6C63-7B7F-4A46-A599-E89C43FF693E}" type="pres">
      <dgm:prSet presAssocID="{6D591714-FE27-4DB1-B8D5-6E49F610A7AD}" presName="vert1" presStyleCnt="0"/>
      <dgm:spPr/>
    </dgm:pt>
    <dgm:pt modelId="{308E134D-4530-450E-AA7F-B20158B08912}" type="pres">
      <dgm:prSet presAssocID="{A0143531-50E9-4BBF-97A4-AC8E269F48D1}" presName="thickLine" presStyleLbl="alignNode1" presStyleIdx="1" presStyleCnt="6"/>
      <dgm:spPr/>
    </dgm:pt>
    <dgm:pt modelId="{4C78A7D8-2AC8-4259-A691-58E51461A5F0}" type="pres">
      <dgm:prSet presAssocID="{A0143531-50E9-4BBF-97A4-AC8E269F48D1}" presName="horz1" presStyleCnt="0"/>
      <dgm:spPr/>
    </dgm:pt>
    <dgm:pt modelId="{3801C6FF-7BA5-456A-A8EE-71E8BF07321C}" type="pres">
      <dgm:prSet presAssocID="{A0143531-50E9-4BBF-97A4-AC8E269F48D1}" presName="tx1" presStyleLbl="revTx" presStyleIdx="1" presStyleCnt="6"/>
      <dgm:spPr/>
    </dgm:pt>
    <dgm:pt modelId="{B2A48381-26AF-4E59-A403-5551CCAE8D3F}" type="pres">
      <dgm:prSet presAssocID="{A0143531-50E9-4BBF-97A4-AC8E269F48D1}" presName="vert1" presStyleCnt="0"/>
      <dgm:spPr/>
    </dgm:pt>
    <dgm:pt modelId="{69987487-2D3C-4EAC-82D5-08A3187DB2BF}" type="pres">
      <dgm:prSet presAssocID="{0E1D8017-D968-4830-9D2B-C10029BE5892}" presName="thickLine" presStyleLbl="alignNode1" presStyleIdx="2" presStyleCnt="6"/>
      <dgm:spPr/>
    </dgm:pt>
    <dgm:pt modelId="{C9438182-9418-4076-B102-C359BB3ACB39}" type="pres">
      <dgm:prSet presAssocID="{0E1D8017-D968-4830-9D2B-C10029BE5892}" presName="horz1" presStyleCnt="0"/>
      <dgm:spPr/>
    </dgm:pt>
    <dgm:pt modelId="{51700EE8-9459-45AE-9414-6B8B92258EF7}" type="pres">
      <dgm:prSet presAssocID="{0E1D8017-D968-4830-9D2B-C10029BE5892}" presName="tx1" presStyleLbl="revTx" presStyleIdx="2" presStyleCnt="6"/>
      <dgm:spPr/>
    </dgm:pt>
    <dgm:pt modelId="{41511497-CC46-499B-91CB-EF5E7ED097F5}" type="pres">
      <dgm:prSet presAssocID="{0E1D8017-D968-4830-9D2B-C10029BE5892}" presName="vert1" presStyleCnt="0"/>
      <dgm:spPr/>
    </dgm:pt>
    <dgm:pt modelId="{3CDBFD3B-B47D-492A-8AB5-561236572EF3}" type="pres">
      <dgm:prSet presAssocID="{E6FF419F-B7CE-419A-A778-B6F014A029C9}" presName="thickLine" presStyleLbl="alignNode1" presStyleIdx="3" presStyleCnt="6"/>
      <dgm:spPr/>
    </dgm:pt>
    <dgm:pt modelId="{72DF241D-BFC3-40CC-869C-2B25A5634D2E}" type="pres">
      <dgm:prSet presAssocID="{E6FF419F-B7CE-419A-A778-B6F014A029C9}" presName="horz1" presStyleCnt="0"/>
      <dgm:spPr/>
    </dgm:pt>
    <dgm:pt modelId="{DB3EF655-16F4-4759-9C80-42440A7F825D}" type="pres">
      <dgm:prSet presAssocID="{E6FF419F-B7CE-419A-A778-B6F014A029C9}" presName="tx1" presStyleLbl="revTx" presStyleIdx="3" presStyleCnt="6"/>
      <dgm:spPr/>
    </dgm:pt>
    <dgm:pt modelId="{0AAEFDC2-DF77-41A8-8A5D-FB0E6A26C45B}" type="pres">
      <dgm:prSet presAssocID="{E6FF419F-B7CE-419A-A778-B6F014A029C9}" presName="vert1" presStyleCnt="0"/>
      <dgm:spPr/>
    </dgm:pt>
    <dgm:pt modelId="{4F4A3078-2F41-466D-8955-3EEEACD5908E}" type="pres">
      <dgm:prSet presAssocID="{7336E694-143C-4689-9995-63AE08CF82A4}" presName="thickLine" presStyleLbl="alignNode1" presStyleIdx="4" presStyleCnt="6"/>
      <dgm:spPr/>
    </dgm:pt>
    <dgm:pt modelId="{DAEDA31A-E377-46AB-9800-A386C9A6DAB0}" type="pres">
      <dgm:prSet presAssocID="{7336E694-143C-4689-9995-63AE08CF82A4}" presName="horz1" presStyleCnt="0"/>
      <dgm:spPr/>
    </dgm:pt>
    <dgm:pt modelId="{E8A4C1F6-89B4-44E4-80BC-1D817CDB9800}" type="pres">
      <dgm:prSet presAssocID="{7336E694-143C-4689-9995-63AE08CF82A4}" presName="tx1" presStyleLbl="revTx" presStyleIdx="4" presStyleCnt="6"/>
      <dgm:spPr/>
    </dgm:pt>
    <dgm:pt modelId="{540C9784-13EA-4DCD-A790-3AF42A4AC2B7}" type="pres">
      <dgm:prSet presAssocID="{7336E694-143C-4689-9995-63AE08CF82A4}" presName="vert1" presStyleCnt="0"/>
      <dgm:spPr/>
    </dgm:pt>
    <dgm:pt modelId="{7A231B2B-24F0-44B8-B55F-8C4E37C0DB0C}" type="pres">
      <dgm:prSet presAssocID="{86B84629-DBAF-4315-8DFE-285ECD192FDF}" presName="thickLine" presStyleLbl="alignNode1" presStyleIdx="5" presStyleCnt="6"/>
      <dgm:spPr/>
    </dgm:pt>
    <dgm:pt modelId="{3D921509-FD7D-491E-AAF0-96CBBBE05559}" type="pres">
      <dgm:prSet presAssocID="{86B84629-DBAF-4315-8DFE-285ECD192FDF}" presName="horz1" presStyleCnt="0"/>
      <dgm:spPr/>
    </dgm:pt>
    <dgm:pt modelId="{C1466BBA-1CE6-427A-B5B8-620283BD0F2C}" type="pres">
      <dgm:prSet presAssocID="{86B84629-DBAF-4315-8DFE-285ECD192FDF}" presName="tx1" presStyleLbl="revTx" presStyleIdx="5" presStyleCnt="6"/>
      <dgm:spPr/>
    </dgm:pt>
    <dgm:pt modelId="{C95EC6BF-81A9-4122-A43B-528CF4416EFE}" type="pres">
      <dgm:prSet presAssocID="{86B84629-DBAF-4315-8DFE-285ECD192FDF}" presName="vert1" presStyleCnt="0"/>
      <dgm:spPr/>
    </dgm:pt>
  </dgm:ptLst>
  <dgm:cxnLst>
    <dgm:cxn modelId="{5262E10A-7F0A-43E1-BEF8-E3B1F2794C33}" srcId="{B1B97B9E-B173-4E58-80E2-12C767409151}" destId="{7336E694-143C-4689-9995-63AE08CF82A4}" srcOrd="4" destOrd="0" parTransId="{B15AFFBD-9AC4-45AD-83FA-61010AC70B4A}" sibTransId="{E4A8EF13-515E-4E35-965D-C023C696CE59}"/>
    <dgm:cxn modelId="{E1725E11-F02F-4676-A8D1-45F65204B310}" srcId="{B1B97B9E-B173-4E58-80E2-12C767409151}" destId="{6D591714-FE27-4DB1-B8D5-6E49F610A7AD}" srcOrd="0" destOrd="0" parTransId="{B522BAF0-AE70-4C30-AEDE-181D3BB23F19}" sibTransId="{94B13B85-FE7A-4B69-9562-201637DB7EE3}"/>
    <dgm:cxn modelId="{FDDC4B3C-DFF2-4706-9D6F-B02F9A641969}" type="presOf" srcId="{0E1D8017-D968-4830-9D2B-C10029BE5892}" destId="{51700EE8-9459-45AE-9414-6B8B92258EF7}" srcOrd="0" destOrd="0" presId="urn:microsoft.com/office/officeart/2008/layout/LinedList"/>
    <dgm:cxn modelId="{5056B550-F4B7-4F57-8705-20E80B5D1DDE}" type="presOf" srcId="{B1B97B9E-B173-4E58-80E2-12C767409151}" destId="{90875E8C-2304-43E0-9E0C-D14321572845}" srcOrd="0" destOrd="0" presId="urn:microsoft.com/office/officeart/2008/layout/LinedList"/>
    <dgm:cxn modelId="{08BBA68A-70B3-470E-AC21-D0E28BD48FCF}" srcId="{B1B97B9E-B173-4E58-80E2-12C767409151}" destId="{0E1D8017-D968-4830-9D2B-C10029BE5892}" srcOrd="2" destOrd="0" parTransId="{5E225688-9A47-4C50-8A6E-4D4447C07B2C}" sibTransId="{255D5CAA-8D25-41CD-A3E2-D280B0F023E6}"/>
    <dgm:cxn modelId="{757D3290-3A1A-4358-BDB8-87EDC8DC1AF6}" srcId="{B1B97B9E-B173-4E58-80E2-12C767409151}" destId="{86B84629-DBAF-4315-8DFE-285ECD192FDF}" srcOrd="5" destOrd="0" parTransId="{1BE61DE6-3B47-4D0D-8335-4C4FF290231C}" sibTransId="{2628BA34-D35A-4D40-843D-5446C75DD398}"/>
    <dgm:cxn modelId="{8FCDA592-3A10-4955-9A56-34B071985012}" srcId="{B1B97B9E-B173-4E58-80E2-12C767409151}" destId="{E6FF419F-B7CE-419A-A778-B6F014A029C9}" srcOrd="3" destOrd="0" parTransId="{0E2EA780-6B8B-4309-87C2-8109809B31E9}" sibTransId="{6D37C02E-1D91-4FFC-8E2B-4D569953D3B3}"/>
    <dgm:cxn modelId="{9B09FC9C-1692-4E45-82D6-37BFB5CED647}" type="presOf" srcId="{86B84629-DBAF-4315-8DFE-285ECD192FDF}" destId="{C1466BBA-1CE6-427A-B5B8-620283BD0F2C}" srcOrd="0" destOrd="0" presId="urn:microsoft.com/office/officeart/2008/layout/LinedList"/>
    <dgm:cxn modelId="{831215C1-2377-48C0-9B27-24C9B1576F8A}" type="presOf" srcId="{7336E694-143C-4689-9995-63AE08CF82A4}" destId="{E8A4C1F6-89B4-44E4-80BC-1D817CDB9800}" srcOrd="0" destOrd="0" presId="urn:microsoft.com/office/officeart/2008/layout/LinedList"/>
    <dgm:cxn modelId="{330E83D3-5DE2-4FF8-A061-7DF07329DA40}" type="presOf" srcId="{A0143531-50E9-4BBF-97A4-AC8E269F48D1}" destId="{3801C6FF-7BA5-456A-A8EE-71E8BF07321C}" srcOrd="0" destOrd="0" presId="urn:microsoft.com/office/officeart/2008/layout/LinedList"/>
    <dgm:cxn modelId="{6CB661D6-2ECE-4A9B-A52E-2CEB7E809297}" type="presOf" srcId="{6D591714-FE27-4DB1-B8D5-6E49F610A7AD}" destId="{4031DF5D-5EC3-487F-8E3A-F716DAA95EFA}" srcOrd="0" destOrd="0" presId="urn:microsoft.com/office/officeart/2008/layout/LinedList"/>
    <dgm:cxn modelId="{79E7C2EC-98F4-4168-B8E2-AF31A81D7557}" type="presOf" srcId="{E6FF419F-B7CE-419A-A778-B6F014A029C9}" destId="{DB3EF655-16F4-4759-9C80-42440A7F825D}" srcOrd="0" destOrd="0" presId="urn:microsoft.com/office/officeart/2008/layout/LinedList"/>
    <dgm:cxn modelId="{2AE7B3F1-B6E0-4397-BF27-3D8471F9D92A}" srcId="{B1B97B9E-B173-4E58-80E2-12C767409151}" destId="{A0143531-50E9-4BBF-97A4-AC8E269F48D1}" srcOrd="1" destOrd="0" parTransId="{EA836DFA-B960-405A-978F-43D100AE7610}" sibTransId="{56410131-D8F7-46EC-8AB5-61961BF594DC}"/>
    <dgm:cxn modelId="{2AC7DBF3-0A92-4657-84F3-24E780C289AF}" type="presParOf" srcId="{90875E8C-2304-43E0-9E0C-D14321572845}" destId="{6E7D3FA3-B4C1-4783-B570-19F001EA6DB4}" srcOrd="0" destOrd="0" presId="urn:microsoft.com/office/officeart/2008/layout/LinedList"/>
    <dgm:cxn modelId="{B0E776EC-53BD-4F7F-81D0-1E274AC5EFCA}" type="presParOf" srcId="{90875E8C-2304-43E0-9E0C-D14321572845}" destId="{B8B577D7-EFAB-4A22-B308-35235355529A}" srcOrd="1" destOrd="0" presId="urn:microsoft.com/office/officeart/2008/layout/LinedList"/>
    <dgm:cxn modelId="{B3D00B99-B6F9-48A4-B43D-386557B83B73}" type="presParOf" srcId="{B8B577D7-EFAB-4A22-B308-35235355529A}" destId="{4031DF5D-5EC3-487F-8E3A-F716DAA95EFA}" srcOrd="0" destOrd="0" presId="urn:microsoft.com/office/officeart/2008/layout/LinedList"/>
    <dgm:cxn modelId="{B792630D-DBBF-42B8-A0EB-D88800744A0F}" type="presParOf" srcId="{B8B577D7-EFAB-4A22-B308-35235355529A}" destId="{E7CA6C63-7B7F-4A46-A599-E89C43FF693E}" srcOrd="1" destOrd="0" presId="urn:microsoft.com/office/officeart/2008/layout/LinedList"/>
    <dgm:cxn modelId="{88916F13-8E0A-4204-A0C2-222BE0E177E7}" type="presParOf" srcId="{90875E8C-2304-43E0-9E0C-D14321572845}" destId="{308E134D-4530-450E-AA7F-B20158B08912}" srcOrd="2" destOrd="0" presId="urn:microsoft.com/office/officeart/2008/layout/LinedList"/>
    <dgm:cxn modelId="{0BD83EA1-0E59-46C8-9081-1AE5AC842471}" type="presParOf" srcId="{90875E8C-2304-43E0-9E0C-D14321572845}" destId="{4C78A7D8-2AC8-4259-A691-58E51461A5F0}" srcOrd="3" destOrd="0" presId="urn:microsoft.com/office/officeart/2008/layout/LinedList"/>
    <dgm:cxn modelId="{63124430-839A-42B8-92E7-80AB507F04B0}" type="presParOf" srcId="{4C78A7D8-2AC8-4259-A691-58E51461A5F0}" destId="{3801C6FF-7BA5-456A-A8EE-71E8BF07321C}" srcOrd="0" destOrd="0" presId="urn:microsoft.com/office/officeart/2008/layout/LinedList"/>
    <dgm:cxn modelId="{D2466CE5-A32E-4E87-ABE9-BC06EB23C1CE}" type="presParOf" srcId="{4C78A7D8-2AC8-4259-A691-58E51461A5F0}" destId="{B2A48381-26AF-4E59-A403-5551CCAE8D3F}" srcOrd="1" destOrd="0" presId="urn:microsoft.com/office/officeart/2008/layout/LinedList"/>
    <dgm:cxn modelId="{2D019A12-0834-4183-B520-D070AE79948D}" type="presParOf" srcId="{90875E8C-2304-43E0-9E0C-D14321572845}" destId="{69987487-2D3C-4EAC-82D5-08A3187DB2BF}" srcOrd="4" destOrd="0" presId="urn:microsoft.com/office/officeart/2008/layout/LinedList"/>
    <dgm:cxn modelId="{4EFED276-CE7C-4E8C-91A9-C9DDBD0AB666}" type="presParOf" srcId="{90875E8C-2304-43E0-9E0C-D14321572845}" destId="{C9438182-9418-4076-B102-C359BB3ACB39}" srcOrd="5" destOrd="0" presId="urn:microsoft.com/office/officeart/2008/layout/LinedList"/>
    <dgm:cxn modelId="{40E6B554-5434-40A5-90FC-16BC45D7A5D6}" type="presParOf" srcId="{C9438182-9418-4076-B102-C359BB3ACB39}" destId="{51700EE8-9459-45AE-9414-6B8B92258EF7}" srcOrd="0" destOrd="0" presId="urn:microsoft.com/office/officeart/2008/layout/LinedList"/>
    <dgm:cxn modelId="{D981CDC5-46D7-421E-9115-8238BE4EF5A5}" type="presParOf" srcId="{C9438182-9418-4076-B102-C359BB3ACB39}" destId="{41511497-CC46-499B-91CB-EF5E7ED097F5}" srcOrd="1" destOrd="0" presId="urn:microsoft.com/office/officeart/2008/layout/LinedList"/>
    <dgm:cxn modelId="{AA1439EB-18EC-4FDA-93B2-40D1D6FE038D}" type="presParOf" srcId="{90875E8C-2304-43E0-9E0C-D14321572845}" destId="{3CDBFD3B-B47D-492A-8AB5-561236572EF3}" srcOrd="6" destOrd="0" presId="urn:microsoft.com/office/officeart/2008/layout/LinedList"/>
    <dgm:cxn modelId="{2422DF96-D577-4CD0-AB20-03C40003E31B}" type="presParOf" srcId="{90875E8C-2304-43E0-9E0C-D14321572845}" destId="{72DF241D-BFC3-40CC-869C-2B25A5634D2E}" srcOrd="7" destOrd="0" presId="urn:microsoft.com/office/officeart/2008/layout/LinedList"/>
    <dgm:cxn modelId="{C5E9C178-2B2E-4DB7-9ECD-E745B3B82E32}" type="presParOf" srcId="{72DF241D-BFC3-40CC-869C-2B25A5634D2E}" destId="{DB3EF655-16F4-4759-9C80-42440A7F825D}" srcOrd="0" destOrd="0" presId="urn:microsoft.com/office/officeart/2008/layout/LinedList"/>
    <dgm:cxn modelId="{C5326869-FFBF-4B57-B282-2E126FC64A6E}" type="presParOf" srcId="{72DF241D-BFC3-40CC-869C-2B25A5634D2E}" destId="{0AAEFDC2-DF77-41A8-8A5D-FB0E6A26C45B}" srcOrd="1" destOrd="0" presId="urn:microsoft.com/office/officeart/2008/layout/LinedList"/>
    <dgm:cxn modelId="{7A10B0CB-B6F0-4FDB-87C8-650B873A8F4F}" type="presParOf" srcId="{90875E8C-2304-43E0-9E0C-D14321572845}" destId="{4F4A3078-2F41-466D-8955-3EEEACD5908E}" srcOrd="8" destOrd="0" presId="urn:microsoft.com/office/officeart/2008/layout/LinedList"/>
    <dgm:cxn modelId="{FD4805BD-2399-4691-B836-0DD9E6F2DDD1}" type="presParOf" srcId="{90875E8C-2304-43E0-9E0C-D14321572845}" destId="{DAEDA31A-E377-46AB-9800-A386C9A6DAB0}" srcOrd="9" destOrd="0" presId="urn:microsoft.com/office/officeart/2008/layout/LinedList"/>
    <dgm:cxn modelId="{BCE5950B-FA42-4AD7-8384-727CC44552F0}" type="presParOf" srcId="{DAEDA31A-E377-46AB-9800-A386C9A6DAB0}" destId="{E8A4C1F6-89B4-44E4-80BC-1D817CDB9800}" srcOrd="0" destOrd="0" presId="urn:microsoft.com/office/officeart/2008/layout/LinedList"/>
    <dgm:cxn modelId="{E18599DF-3DE9-4B34-B440-61C41D4E3C84}" type="presParOf" srcId="{DAEDA31A-E377-46AB-9800-A386C9A6DAB0}" destId="{540C9784-13EA-4DCD-A790-3AF42A4AC2B7}" srcOrd="1" destOrd="0" presId="urn:microsoft.com/office/officeart/2008/layout/LinedList"/>
    <dgm:cxn modelId="{5E304EA4-B01E-4D82-A41B-CB6CFFB6B85B}" type="presParOf" srcId="{90875E8C-2304-43E0-9E0C-D14321572845}" destId="{7A231B2B-24F0-44B8-B55F-8C4E37C0DB0C}" srcOrd="10" destOrd="0" presId="urn:microsoft.com/office/officeart/2008/layout/LinedList"/>
    <dgm:cxn modelId="{59FBE3DF-706F-4DB5-B6F4-D0F30A4E6C70}" type="presParOf" srcId="{90875E8C-2304-43E0-9E0C-D14321572845}" destId="{3D921509-FD7D-491E-AAF0-96CBBBE05559}" srcOrd="11" destOrd="0" presId="urn:microsoft.com/office/officeart/2008/layout/LinedList"/>
    <dgm:cxn modelId="{E6FD253A-9B83-4430-B7E9-E8B196686134}" type="presParOf" srcId="{3D921509-FD7D-491E-AAF0-96CBBBE05559}" destId="{C1466BBA-1CE6-427A-B5B8-620283BD0F2C}" srcOrd="0" destOrd="0" presId="urn:microsoft.com/office/officeart/2008/layout/LinedList"/>
    <dgm:cxn modelId="{00368F97-CB3B-4844-9876-903D9255871F}" type="presParOf" srcId="{3D921509-FD7D-491E-AAF0-96CBBBE05559}" destId="{C95EC6BF-81A9-4122-A43B-528CF4416EF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5FBD65-D3FA-4026-A372-E917F2173F6C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60B6C1E-3E09-4F5E-8500-419F4A90F977}">
      <dgm:prSet/>
      <dgm:spPr/>
      <dgm:t>
        <a:bodyPr/>
        <a:lstStyle/>
        <a:p>
          <a:r>
            <a:rPr lang="da-DK" b="1" dirty="0"/>
            <a:t>Ekstreme halofiler: </a:t>
          </a:r>
          <a:endParaRPr lang="en-US" b="1" dirty="0"/>
        </a:p>
      </dgm:t>
    </dgm:pt>
    <dgm:pt modelId="{5EFD08D7-DFD6-4B02-B6BF-513623B8009A}" type="parTrans" cxnId="{08C5F40B-6C47-485C-8744-8CC6AEAEC188}">
      <dgm:prSet/>
      <dgm:spPr/>
      <dgm:t>
        <a:bodyPr/>
        <a:lstStyle/>
        <a:p>
          <a:endParaRPr lang="en-US"/>
        </a:p>
      </dgm:t>
    </dgm:pt>
    <dgm:pt modelId="{573C849E-146C-45D0-B36A-972AA18F0EAB}" type="sibTrans" cxnId="{08C5F40B-6C47-485C-8744-8CC6AEAEC188}">
      <dgm:prSet/>
      <dgm:spPr/>
      <dgm:t>
        <a:bodyPr/>
        <a:lstStyle/>
        <a:p>
          <a:endParaRPr lang="en-US"/>
        </a:p>
      </dgm:t>
    </dgm:pt>
    <dgm:pt modelId="{40A89B20-E81E-4362-8911-33612AAC0B69}">
      <dgm:prSet/>
      <dgm:spPr/>
      <dgm:t>
        <a:bodyPr/>
        <a:lstStyle/>
        <a:p>
          <a:r>
            <a:rPr lang="da-DK" dirty="0"/>
            <a:t>Lever i vand, hvor saltkoncentrationen er meget høj – fx et sted som Det Døde Hav, hvor de giver den rødlige farve. </a:t>
          </a:r>
          <a:endParaRPr lang="en-US" dirty="0"/>
        </a:p>
      </dgm:t>
    </dgm:pt>
    <dgm:pt modelId="{1B623DCA-2571-4EB4-A083-21A9169A75EC}" type="parTrans" cxnId="{C6C9484B-16BA-45F3-989C-58E6B9B5CF78}">
      <dgm:prSet/>
      <dgm:spPr/>
      <dgm:t>
        <a:bodyPr/>
        <a:lstStyle/>
        <a:p>
          <a:endParaRPr lang="en-US"/>
        </a:p>
      </dgm:t>
    </dgm:pt>
    <dgm:pt modelId="{6E4A9FE4-A9DA-432B-B5EC-58D0E21FA3FA}" type="sibTrans" cxnId="{C6C9484B-16BA-45F3-989C-58E6B9B5CF78}">
      <dgm:prSet/>
      <dgm:spPr/>
      <dgm:t>
        <a:bodyPr/>
        <a:lstStyle/>
        <a:p>
          <a:endParaRPr lang="en-US"/>
        </a:p>
      </dgm:t>
    </dgm:pt>
    <dgm:pt modelId="{9BACFDDA-EEC3-4454-928D-0B893BCAD780}">
      <dgm:prSet/>
      <dgm:spPr/>
      <dgm:t>
        <a:bodyPr/>
        <a:lstStyle/>
        <a:p>
          <a:r>
            <a:rPr lang="da-DK"/>
            <a:t>De er normalt iltkrævende (aerobe) organismer, men kan leve anaerobt. </a:t>
          </a:r>
          <a:endParaRPr lang="en-US"/>
        </a:p>
      </dgm:t>
    </dgm:pt>
    <dgm:pt modelId="{6223FE4D-8F3A-476B-BFCF-A64DC64C20EA}" type="parTrans" cxnId="{99D4284D-D106-4EF6-86F8-B1FF30018376}">
      <dgm:prSet/>
      <dgm:spPr/>
      <dgm:t>
        <a:bodyPr/>
        <a:lstStyle/>
        <a:p>
          <a:endParaRPr lang="en-US"/>
        </a:p>
      </dgm:t>
    </dgm:pt>
    <dgm:pt modelId="{738E12F7-BF06-4C55-9BC8-082CECE4E338}" type="sibTrans" cxnId="{99D4284D-D106-4EF6-86F8-B1FF30018376}">
      <dgm:prSet/>
      <dgm:spPr/>
      <dgm:t>
        <a:bodyPr/>
        <a:lstStyle/>
        <a:p>
          <a:endParaRPr lang="en-US"/>
        </a:p>
      </dgm:t>
    </dgm:pt>
    <dgm:pt modelId="{671D0D41-4AFC-4916-A193-89B2895FD87C}">
      <dgm:prSet/>
      <dgm:spPr/>
      <dgm:t>
        <a:bodyPr/>
        <a:lstStyle/>
        <a:p>
          <a:r>
            <a:rPr lang="da-DK" b="1" dirty="0" err="1"/>
            <a:t>Methanogener</a:t>
          </a:r>
          <a:r>
            <a:rPr lang="da-DK" b="1" dirty="0"/>
            <a:t>: </a:t>
          </a:r>
          <a:endParaRPr lang="en-US" b="1" dirty="0"/>
        </a:p>
      </dgm:t>
    </dgm:pt>
    <dgm:pt modelId="{539FAC9B-CD8F-4DDE-8D7F-1A7CF28FF99D}" type="parTrans" cxnId="{8DB2C3E9-0195-40C3-8D3C-A65236F7F4C7}">
      <dgm:prSet/>
      <dgm:spPr/>
      <dgm:t>
        <a:bodyPr/>
        <a:lstStyle/>
        <a:p>
          <a:endParaRPr lang="en-US"/>
        </a:p>
      </dgm:t>
    </dgm:pt>
    <dgm:pt modelId="{76632064-CAEA-4EBC-B184-35362A273070}" type="sibTrans" cxnId="{8DB2C3E9-0195-40C3-8D3C-A65236F7F4C7}">
      <dgm:prSet/>
      <dgm:spPr/>
      <dgm:t>
        <a:bodyPr/>
        <a:lstStyle/>
        <a:p>
          <a:endParaRPr lang="en-US"/>
        </a:p>
      </dgm:t>
    </dgm:pt>
    <dgm:pt modelId="{18766C6B-8478-4229-B8BE-282F6D2F11B9}">
      <dgm:prSet/>
      <dgm:spPr/>
      <dgm:t>
        <a:bodyPr/>
        <a:lstStyle/>
        <a:p>
          <a:r>
            <a:rPr lang="da-DK" dirty="0"/>
            <a:t>Lever i helt iltfrie (anaerobe) miljøer, fx sø- og havsedimenter, i tarmsystemer hos visse dyrearter og i organisk affald (biogas). </a:t>
          </a:r>
          <a:endParaRPr lang="en-US" dirty="0"/>
        </a:p>
      </dgm:t>
    </dgm:pt>
    <dgm:pt modelId="{DB266F4C-2014-4549-A804-8B6F4E6CA0FA}" type="parTrans" cxnId="{254F0A29-3A0A-4152-B3F0-5B145E0B48AA}">
      <dgm:prSet/>
      <dgm:spPr/>
      <dgm:t>
        <a:bodyPr/>
        <a:lstStyle/>
        <a:p>
          <a:endParaRPr lang="en-US"/>
        </a:p>
      </dgm:t>
    </dgm:pt>
    <dgm:pt modelId="{CA9524BA-9D42-4AF9-956F-E75EFBDA5592}" type="sibTrans" cxnId="{254F0A29-3A0A-4152-B3F0-5B145E0B48AA}">
      <dgm:prSet/>
      <dgm:spPr/>
      <dgm:t>
        <a:bodyPr/>
        <a:lstStyle/>
        <a:p>
          <a:endParaRPr lang="en-US"/>
        </a:p>
      </dgm:t>
    </dgm:pt>
    <dgm:pt modelId="{44DBCF9A-3B49-4678-935D-32D4888AA874}">
      <dgm:prSet/>
      <dgm:spPr/>
      <dgm:t>
        <a:bodyPr/>
        <a:lstStyle/>
        <a:p>
          <a:r>
            <a:rPr lang="da-DK"/>
            <a:t>De udgør et vigtigt led i nedbrydningen af organisk materiale, da de reducerer acetater og kuldioxid til metan.</a:t>
          </a:r>
          <a:endParaRPr lang="en-US"/>
        </a:p>
      </dgm:t>
    </dgm:pt>
    <dgm:pt modelId="{6EA7850A-760A-4B2D-BB56-25D0898A4C97}" type="parTrans" cxnId="{8CD0361F-BAA7-429A-A20D-555E4A62B2A6}">
      <dgm:prSet/>
      <dgm:spPr/>
      <dgm:t>
        <a:bodyPr/>
        <a:lstStyle/>
        <a:p>
          <a:endParaRPr lang="en-US"/>
        </a:p>
      </dgm:t>
    </dgm:pt>
    <dgm:pt modelId="{D5378BA7-8C73-4E9F-83BB-69632291F3F9}" type="sibTrans" cxnId="{8CD0361F-BAA7-429A-A20D-555E4A62B2A6}">
      <dgm:prSet/>
      <dgm:spPr/>
      <dgm:t>
        <a:bodyPr/>
        <a:lstStyle/>
        <a:p>
          <a:endParaRPr lang="en-US"/>
        </a:p>
      </dgm:t>
    </dgm:pt>
    <dgm:pt modelId="{B167D3D7-7E62-46A9-978D-9CC84F3471B6}">
      <dgm:prSet/>
      <dgm:spPr/>
      <dgm:t>
        <a:bodyPr/>
        <a:lstStyle/>
        <a:p>
          <a:r>
            <a:rPr lang="da-DK" b="1" dirty="0"/>
            <a:t>Ekstreme </a:t>
          </a:r>
          <a:r>
            <a:rPr lang="da-DK" b="1" dirty="0" err="1"/>
            <a:t>thermofiler</a:t>
          </a:r>
          <a:r>
            <a:rPr lang="da-DK" b="1" dirty="0"/>
            <a:t>: </a:t>
          </a:r>
          <a:endParaRPr lang="en-US" b="1" dirty="0"/>
        </a:p>
      </dgm:t>
    </dgm:pt>
    <dgm:pt modelId="{0344E3C0-ACEC-4BBD-86A0-2B11F24672BE}" type="parTrans" cxnId="{D1C5CA52-5F1D-41D3-AA0B-0BCEE2D6699D}">
      <dgm:prSet/>
      <dgm:spPr/>
      <dgm:t>
        <a:bodyPr/>
        <a:lstStyle/>
        <a:p>
          <a:endParaRPr lang="en-US"/>
        </a:p>
      </dgm:t>
    </dgm:pt>
    <dgm:pt modelId="{2F26EB52-D7CE-4813-AD50-875F007FCBF8}" type="sibTrans" cxnId="{D1C5CA52-5F1D-41D3-AA0B-0BCEE2D6699D}">
      <dgm:prSet/>
      <dgm:spPr/>
      <dgm:t>
        <a:bodyPr/>
        <a:lstStyle/>
        <a:p>
          <a:endParaRPr lang="en-US"/>
        </a:p>
      </dgm:t>
    </dgm:pt>
    <dgm:pt modelId="{9798716D-341B-4EDD-8ECB-020479CE202A}">
      <dgm:prSet/>
      <dgm:spPr/>
      <dgm:t>
        <a:bodyPr/>
        <a:lstStyle/>
        <a:p>
          <a:r>
            <a:rPr lang="da-DK"/>
            <a:t>Lever ved meget høje temperaturer – op til 120 grader. </a:t>
          </a:r>
          <a:endParaRPr lang="en-US"/>
        </a:p>
      </dgm:t>
    </dgm:pt>
    <dgm:pt modelId="{7728FA9D-9D1D-4CCA-979B-4DBCB3426656}" type="parTrans" cxnId="{9758A8DA-786E-4AC7-8503-E1D8042CA19E}">
      <dgm:prSet/>
      <dgm:spPr/>
      <dgm:t>
        <a:bodyPr/>
        <a:lstStyle/>
        <a:p>
          <a:endParaRPr lang="en-US"/>
        </a:p>
      </dgm:t>
    </dgm:pt>
    <dgm:pt modelId="{86339A5E-55D8-46CF-BF96-5F43A4B3A4DF}" type="sibTrans" cxnId="{9758A8DA-786E-4AC7-8503-E1D8042CA19E}">
      <dgm:prSet/>
      <dgm:spPr/>
      <dgm:t>
        <a:bodyPr/>
        <a:lstStyle/>
        <a:p>
          <a:endParaRPr lang="en-US"/>
        </a:p>
      </dgm:t>
    </dgm:pt>
    <dgm:pt modelId="{939C3713-ADB3-47C5-83F3-BA3CEBF3FA8A}">
      <dgm:prSet/>
      <dgm:spPr/>
      <dgm:t>
        <a:bodyPr/>
        <a:lstStyle/>
        <a:p>
          <a:r>
            <a:rPr lang="da-DK" dirty="0"/>
            <a:t>De får energien ved at reducerer svovl til svovlbrinte i anaerobe forhold. </a:t>
          </a:r>
          <a:endParaRPr lang="en-US" dirty="0"/>
        </a:p>
      </dgm:t>
    </dgm:pt>
    <dgm:pt modelId="{02015485-2A43-4E71-A4EC-33D3B8218443}" type="parTrans" cxnId="{B84D65B6-34C6-49C0-8EC3-1C00328813FB}">
      <dgm:prSet/>
      <dgm:spPr/>
      <dgm:t>
        <a:bodyPr/>
        <a:lstStyle/>
        <a:p>
          <a:endParaRPr lang="en-US"/>
        </a:p>
      </dgm:t>
    </dgm:pt>
    <dgm:pt modelId="{0091D74A-9167-4DAF-ADB0-108F781A334A}" type="sibTrans" cxnId="{B84D65B6-34C6-49C0-8EC3-1C00328813FB}">
      <dgm:prSet/>
      <dgm:spPr/>
      <dgm:t>
        <a:bodyPr/>
        <a:lstStyle/>
        <a:p>
          <a:endParaRPr lang="en-US"/>
        </a:p>
      </dgm:t>
    </dgm:pt>
    <dgm:pt modelId="{B49F20EE-A8C5-429E-9E1E-8058F73C23CE}">
      <dgm:prSet/>
      <dgm:spPr/>
      <dgm:t>
        <a:bodyPr/>
        <a:lstStyle/>
        <a:p>
          <a:r>
            <a:rPr lang="da-DK"/>
            <a:t>Genetiske undersøgelser peger på, at disse typer archaeaer er tættest beslægtet med de oprindelige uorganismer, som alt liv på Jorden stammer fra :O </a:t>
          </a:r>
          <a:endParaRPr lang="en-US"/>
        </a:p>
      </dgm:t>
    </dgm:pt>
    <dgm:pt modelId="{BA6896D4-2311-4DE8-9127-93A5BAAD969A}" type="parTrans" cxnId="{4A3701C1-2491-44FD-9E62-6D86780244A0}">
      <dgm:prSet/>
      <dgm:spPr/>
      <dgm:t>
        <a:bodyPr/>
        <a:lstStyle/>
        <a:p>
          <a:endParaRPr lang="en-US"/>
        </a:p>
      </dgm:t>
    </dgm:pt>
    <dgm:pt modelId="{0CC084B4-5053-42BC-97D9-7598F75C7E12}" type="sibTrans" cxnId="{4A3701C1-2491-44FD-9E62-6D86780244A0}">
      <dgm:prSet/>
      <dgm:spPr/>
      <dgm:t>
        <a:bodyPr/>
        <a:lstStyle/>
        <a:p>
          <a:endParaRPr lang="en-US"/>
        </a:p>
      </dgm:t>
    </dgm:pt>
    <dgm:pt modelId="{26DADB5F-0DB3-4812-9C06-44EBBF4B487B}" type="pres">
      <dgm:prSet presAssocID="{E45FBD65-D3FA-4026-A372-E917F2173F6C}" presName="Name0" presStyleCnt="0">
        <dgm:presLayoutVars>
          <dgm:dir/>
          <dgm:animLvl val="lvl"/>
          <dgm:resizeHandles val="exact"/>
        </dgm:presLayoutVars>
      </dgm:prSet>
      <dgm:spPr/>
    </dgm:pt>
    <dgm:pt modelId="{8D3E2780-5ADA-42AB-995F-5A50491FA0E0}" type="pres">
      <dgm:prSet presAssocID="{360B6C1E-3E09-4F5E-8500-419F4A90F977}" presName="composite" presStyleCnt="0"/>
      <dgm:spPr/>
    </dgm:pt>
    <dgm:pt modelId="{D465BE67-5113-456B-9F00-381B17602C9B}" type="pres">
      <dgm:prSet presAssocID="{360B6C1E-3E09-4F5E-8500-419F4A90F97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6F920526-CC98-4F14-915D-13AFE0725A00}" type="pres">
      <dgm:prSet presAssocID="{360B6C1E-3E09-4F5E-8500-419F4A90F977}" presName="desTx" presStyleLbl="alignAccFollowNode1" presStyleIdx="0" presStyleCnt="3">
        <dgm:presLayoutVars>
          <dgm:bulletEnabled val="1"/>
        </dgm:presLayoutVars>
      </dgm:prSet>
      <dgm:spPr/>
    </dgm:pt>
    <dgm:pt modelId="{AEBCB9BF-E21A-4038-B697-33EC1DC73F04}" type="pres">
      <dgm:prSet presAssocID="{573C849E-146C-45D0-B36A-972AA18F0EAB}" presName="space" presStyleCnt="0"/>
      <dgm:spPr/>
    </dgm:pt>
    <dgm:pt modelId="{AE66D431-390F-47DB-A22C-6C985938C7DD}" type="pres">
      <dgm:prSet presAssocID="{671D0D41-4AFC-4916-A193-89B2895FD87C}" presName="composite" presStyleCnt="0"/>
      <dgm:spPr/>
    </dgm:pt>
    <dgm:pt modelId="{8C9DC4D3-D907-4624-A4EA-E2E40CBF13E7}" type="pres">
      <dgm:prSet presAssocID="{671D0D41-4AFC-4916-A193-89B2895FD87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D61025F4-9BD4-4276-968A-ED292B8D25EA}" type="pres">
      <dgm:prSet presAssocID="{671D0D41-4AFC-4916-A193-89B2895FD87C}" presName="desTx" presStyleLbl="alignAccFollowNode1" presStyleIdx="1" presStyleCnt="3">
        <dgm:presLayoutVars>
          <dgm:bulletEnabled val="1"/>
        </dgm:presLayoutVars>
      </dgm:prSet>
      <dgm:spPr/>
    </dgm:pt>
    <dgm:pt modelId="{B4151FD0-F2B3-4213-A406-63F95158AD44}" type="pres">
      <dgm:prSet presAssocID="{76632064-CAEA-4EBC-B184-35362A273070}" presName="space" presStyleCnt="0"/>
      <dgm:spPr/>
    </dgm:pt>
    <dgm:pt modelId="{8CF57861-C6DD-45FD-B933-67D6702F89D0}" type="pres">
      <dgm:prSet presAssocID="{B167D3D7-7E62-46A9-978D-9CC84F3471B6}" presName="composite" presStyleCnt="0"/>
      <dgm:spPr/>
    </dgm:pt>
    <dgm:pt modelId="{877FD8EC-6846-4A66-B699-6E99F8426AAA}" type="pres">
      <dgm:prSet presAssocID="{B167D3D7-7E62-46A9-978D-9CC84F3471B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4E1916FB-4821-4494-8DA0-2D961E5AFEB0}" type="pres">
      <dgm:prSet presAssocID="{B167D3D7-7E62-46A9-978D-9CC84F3471B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08C5F40B-6C47-485C-8744-8CC6AEAEC188}" srcId="{E45FBD65-D3FA-4026-A372-E917F2173F6C}" destId="{360B6C1E-3E09-4F5E-8500-419F4A90F977}" srcOrd="0" destOrd="0" parTransId="{5EFD08D7-DFD6-4B02-B6BF-513623B8009A}" sibTransId="{573C849E-146C-45D0-B36A-972AA18F0EAB}"/>
    <dgm:cxn modelId="{8CD0361F-BAA7-429A-A20D-555E4A62B2A6}" srcId="{671D0D41-4AFC-4916-A193-89B2895FD87C}" destId="{44DBCF9A-3B49-4678-935D-32D4888AA874}" srcOrd="1" destOrd="0" parTransId="{6EA7850A-760A-4B2D-BB56-25D0898A4C97}" sibTransId="{D5378BA7-8C73-4E9F-83BB-69632291F3F9}"/>
    <dgm:cxn modelId="{58FDE921-55C8-42E0-BE5A-CEDBE54FC97A}" type="presOf" srcId="{18766C6B-8478-4229-B8BE-282F6D2F11B9}" destId="{D61025F4-9BD4-4276-968A-ED292B8D25EA}" srcOrd="0" destOrd="0" presId="urn:microsoft.com/office/officeart/2005/8/layout/hList1"/>
    <dgm:cxn modelId="{254F0A29-3A0A-4152-B3F0-5B145E0B48AA}" srcId="{671D0D41-4AFC-4916-A193-89B2895FD87C}" destId="{18766C6B-8478-4229-B8BE-282F6D2F11B9}" srcOrd="0" destOrd="0" parTransId="{DB266F4C-2014-4549-A804-8B6F4E6CA0FA}" sibTransId="{CA9524BA-9D42-4AF9-956F-E75EFBDA5592}"/>
    <dgm:cxn modelId="{A5503230-4AEF-4F56-B598-E7EAFA4EC2DF}" type="presOf" srcId="{360B6C1E-3E09-4F5E-8500-419F4A90F977}" destId="{D465BE67-5113-456B-9F00-381B17602C9B}" srcOrd="0" destOrd="0" presId="urn:microsoft.com/office/officeart/2005/8/layout/hList1"/>
    <dgm:cxn modelId="{AFDC7C39-F35A-4A6D-B949-EA06ED6DB730}" type="presOf" srcId="{E45FBD65-D3FA-4026-A372-E917F2173F6C}" destId="{26DADB5F-0DB3-4812-9C06-44EBBF4B487B}" srcOrd="0" destOrd="0" presId="urn:microsoft.com/office/officeart/2005/8/layout/hList1"/>
    <dgm:cxn modelId="{55C98B5D-B358-4A69-A976-173743C8A3F1}" type="presOf" srcId="{939C3713-ADB3-47C5-83F3-BA3CEBF3FA8A}" destId="{4E1916FB-4821-4494-8DA0-2D961E5AFEB0}" srcOrd="0" destOrd="1" presId="urn:microsoft.com/office/officeart/2005/8/layout/hList1"/>
    <dgm:cxn modelId="{D919EC67-E06E-413D-83B7-AEDAB70C852C}" type="presOf" srcId="{B167D3D7-7E62-46A9-978D-9CC84F3471B6}" destId="{877FD8EC-6846-4A66-B699-6E99F8426AAA}" srcOrd="0" destOrd="0" presId="urn:microsoft.com/office/officeart/2005/8/layout/hList1"/>
    <dgm:cxn modelId="{C6C9484B-16BA-45F3-989C-58E6B9B5CF78}" srcId="{360B6C1E-3E09-4F5E-8500-419F4A90F977}" destId="{40A89B20-E81E-4362-8911-33612AAC0B69}" srcOrd="0" destOrd="0" parTransId="{1B623DCA-2571-4EB4-A083-21A9169A75EC}" sibTransId="{6E4A9FE4-A9DA-432B-B5EC-58D0E21FA3FA}"/>
    <dgm:cxn modelId="{99D4284D-D106-4EF6-86F8-B1FF30018376}" srcId="{360B6C1E-3E09-4F5E-8500-419F4A90F977}" destId="{9BACFDDA-EEC3-4454-928D-0B893BCAD780}" srcOrd="1" destOrd="0" parTransId="{6223FE4D-8F3A-476B-BFCF-A64DC64C20EA}" sibTransId="{738E12F7-BF06-4C55-9BC8-082CECE4E338}"/>
    <dgm:cxn modelId="{D1C5CA52-5F1D-41D3-AA0B-0BCEE2D6699D}" srcId="{E45FBD65-D3FA-4026-A372-E917F2173F6C}" destId="{B167D3D7-7E62-46A9-978D-9CC84F3471B6}" srcOrd="2" destOrd="0" parTransId="{0344E3C0-ACEC-4BBD-86A0-2B11F24672BE}" sibTransId="{2F26EB52-D7CE-4813-AD50-875F007FCBF8}"/>
    <dgm:cxn modelId="{796FD653-9075-4F49-A3E1-AB5E540A3BA0}" type="presOf" srcId="{9BACFDDA-EEC3-4454-928D-0B893BCAD780}" destId="{6F920526-CC98-4F14-915D-13AFE0725A00}" srcOrd="0" destOrd="1" presId="urn:microsoft.com/office/officeart/2005/8/layout/hList1"/>
    <dgm:cxn modelId="{8D7C605A-C09F-4050-A083-F543AEEAB4D5}" type="presOf" srcId="{44DBCF9A-3B49-4678-935D-32D4888AA874}" destId="{D61025F4-9BD4-4276-968A-ED292B8D25EA}" srcOrd="0" destOrd="1" presId="urn:microsoft.com/office/officeart/2005/8/layout/hList1"/>
    <dgm:cxn modelId="{A713CC7C-C62A-4B09-BE7D-55F8DD39FD8B}" type="presOf" srcId="{40A89B20-E81E-4362-8911-33612AAC0B69}" destId="{6F920526-CC98-4F14-915D-13AFE0725A00}" srcOrd="0" destOrd="0" presId="urn:microsoft.com/office/officeart/2005/8/layout/hList1"/>
    <dgm:cxn modelId="{B84D65B6-34C6-49C0-8EC3-1C00328813FB}" srcId="{B167D3D7-7E62-46A9-978D-9CC84F3471B6}" destId="{939C3713-ADB3-47C5-83F3-BA3CEBF3FA8A}" srcOrd="1" destOrd="0" parTransId="{02015485-2A43-4E71-A4EC-33D3B8218443}" sibTransId="{0091D74A-9167-4DAF-ADB0-108F781A334A}"/>
    <dgm:cxn modelId="{4A3701C1-2491-44FD-9E62-6D86780244A0}" srcId="{B167D3D7-7E62-46A9-978D-9CC84F3471B6}" destId="{B49F20EE-A8C5-429E-9E1E-8058F73C23CE}" srcOrd="2" destOrd="0" parTransId="{BA6896D4-2311-4DE8-9127-93A5BAAD969A}" sibTransId="{0CC084B4-5053-42BC-97D9-7598F75C7E12}"/>
    <dgm:cxn modelId="{5451DAC6-4724-44C0-8079-CBCFB77DC612}" type="presOf" srcId="{B49F20EE-A8C5-429E-9E1E-8058F73C23CE}" destId="{4E1916FB-4821-4494-8DA0-2D961E5AFEB0}" srcOrd="0" destOrd="2" presId="urn:microsoft.com/office/officeart/2005/8/layout/hList1"/>
    <dgm:cxn modelId="{0642F4D4-2D66-4C5F-81C5-644C20D6E290}" type="presOf" srcId="{9798716D-341B-4EDD-8ECB-020479CE202A}" destId="{4E1916FB-4821-4494-8DA0-2D961E5AFEB0}" srcOrd="0" destOrd="0" presId="urn:microsoft.com/office/officeart/2005/8/layout/hList1"/>
    <dgm:cxn modelId="{9758A8DA-786E-4AC7-8503-E1D8042CA19E}" srcId="{B167D3D7-7E62-46A9-978D-9CC84F3471B6}" destId="{9798716D-341B-4EDD-8ECB-020479CE202A}" srcOrd="0" destOrd="0" parTransId="{7728FA9D-9D1D-4CCA-979B-4DBCB3426656}" sibTransId="{86339A5E-55D8-46CF-BF96-5F43A4B3A4DF}"/>
    <dgm:cxn modelId="{ED43B5E2-E629-4A91-99AB-80FC14CD4563}" type="presOf" srcId="{671D0D41-4AFC-4916-A193-89B2895FD87C}" destId="{8C9DC4D3-D907-4624-A4EA-E2E40CBF13E7}" srcOrd="0" destOrd="0" presId="urn:microsoft.com/office/officeart/2005/8/layout/hList1"/>
    <dgm:cxn modelId="{8DB2C3E9-0195-40C3-8D3C-A65236F7F4C7}" srcId="{E45FBD65-D3FA-4026-A372-E917F2173F6C}" destId="{671D0D41-4AFC-4916-A193-89B2895FD87C}" srcOrd="1" destOrd="0" parTransId="{539FAC9B-CD8F-4DDE-8D7F-1A7CF28FF99D}" sibTransId="{76632064-CAEA-4EBC-B184-35362A273070}"/>
    <dgm:cxn modelId="{0C3FCC58-F8D4-4C3E-B795-F08D942BB4A4}" type="presParOf" srcId="{26DADB5F-0DB3-4812-9C06-44EBBF4B487B}" destId="{8D3E2780-5ADA-42AB-995F-5A50491FA0E0}" srcOrd="0" destOrd="0" presId="urn:microsoft.com/office/officeart/2005/8/layout/hList1"/>
    <dgm:cxn modelId="{8B9D4954-DC8A-44BD-88DC-19660617C6F4}" type="presParOf" srcId="{8D3E2780-5ADA-42AB-995F-5A50491FA0E0}" destId="{D465BE67-5113-456B-9F00-381B17602C9B}" srcOrd="0" destOrd="0" presId="urn:microsoft.com/office/officeart/2005/8/layout/hList1"/>
    <dgm:cxn modelId="{760ACF3D-43AA-4716-ADB0-447DE2B8EE0C}" type="presParOf" srcId="{8D3E2780-5ADA-42AB-995F-5A50491FA0E0}" destId="{6F920526-CC98-4F14-915D-13AFE0725A00}" srcOrd="1" destOrd="0" presId="urn:microsoft.com/office/officeart/2005/8/layout/hList1"/>
    <dgm:cxn modelId="{335E21BE-E9B5-4B10-863A-912CCB0C6E4D}" type="presParOf" srcId="{26DADB5F-0DB3-4812-9C06-44EBBF4B487B}" destId="{AEBCB9BF-E21A-4038-B697-33EC1DC73F04}" srcOrd="1" destOrd="0" presId="urn:microsoft.com/office/officeart/2005/8/layout/hList1"/>
    <dgm:cxn modelId="{A2FCB35B-0D7A-4E1B-B59C-1B8772F76785}" type="presParOf" srcId="{26DADB5F-0DB3-4812-9C06-44EBBF4B487B}" destId="{AE66D431-390F-47DB-A22C-6C985938C7DD}" srcOrd="2" destOrd="0" presId="urn:microsoft.com/office/officeart/2005/8/layout/hList1"/>
    <dgm:cxn modelId="{EE9378FC-731A-451E-A819-703388A13345}" type="presParOf" srcId="{AE66D431-390F-47DB-A22C-6C985938C7DD}" destId="{8C9DC4D3-D907-4624-A4EA-E2E40CBF13E7}" srcOrd="0" destOrd="0" presId="urn:microsoft.com/office/officeart/2005/8/layout/hList1"/>
    <dgm:cxn modelId="{1D1D87D0-226D-4710-9B81-56960FED7C57}" type="presParOf" srcId="{AE66D431-390F-47DB-A22C-6C985938C7DD}" destId="{D61025F4-9BD4-4276-968A-ED292B8D25EA}" srcOrd="1" destOrd="0" presId="urn:microsoft.com/office/officeart/2005/8/layout/hList1"/>
    <dgm:cxn modelId="{42DD8782-D2BF-467C-BB80-782768FB2758}" type="presParOf" srcId="{26DADB5F-0DB3-4812-9C06-44EBBF4B487B}" destId="{B4151FD0-F2B3-4213-A406-63F95158AD44}" srcOrd="3" destOrd="0" presId="urn:microsoft.com/office/officeart/2005/8/layout/hList1"/>
    <dgm:cxn modelId="{CF0C24F5-E914-46A8-A2E5-DA95BBC75A29}" type="presParOf" srcId="{26DADB5F-0DB3-4812-9C06-44EBBF4B487B}" destId="{8CF57861-C6DD-45FD-B933-67D6702F89D0}" srcOrd="4" destOrd="0" presId="urn:microsoft.com/office/officeart/2005/8/layout/hList1"/>
    <dgm:cxn modelId="{87E13BC0-2926-4008-AD01-3A2431308804}" type="presParOf" srcId="{8CF57861-C6DD-45FD-B933-67D6702F89D0}" destId="{877FD8EC-6846-4A66-B699-6E99F8426AAA}" srcOrd="0" destOrd="0" presId="urn:microsoft.com/office/officeart/2005/8/layout/hList1"/>
    <dgm:cxn modelId="{91025C8D-D954-489A-9F9A-AAA4571FB531}" type="presParOf" srcId="{8CF57861-C6DD-45FD-B933-67D6702F89D0}" destId="{4E1916FB-4821-4494-8DA0-2D961E5AFEB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7D3FA3-B4C1-4783-B570-19F001EA6DB4}">
      <dsp:nvSpPr>
        <dsp:cNvPr id="0" name=""/>
        <dsp:cNvSpPr/>
      </dsp:nvSpPr>
      <dsp:spPr>
        <a:xfrm>
          <a:off x="0" y="212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31DF5D-5EC3-487F-8E3A-F716DAA95EFA}">
      <dsp:nvSpPr>
        <dsp:cNvPr id="0" name=""/>
        <dsp:cNvSpPr/>
      </dsp:nvSpPr>
      <dsp:spPr>
        <a:xfrm>
          <a:off x="0" y="2124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/>
            <a:t>En prokaryot organisme er encellet og indeholder hverken cellekerne eller organeller. </a:t>
          </a:r>
          <a:endParaRPr lang="en-US" sz="2000" kern="1200"/>
        </a:p>
      </dsp:txBody>
      <dsp:txXfrm>
        <a:off x="0" y="2124"/>
        <a:ext cx="10515600" cy="724514"/>
      </dsp:txXfrm>
    </dsp:sp>
    <dsp:sp modelId="{308E134D-4530-450E-AA7F-B20158B08912}">
      <dsp:nvSpPr>
        <dsp:cNvPr id="0" name=""/>
        <dsp:cNvSpPr/>
      </dsp:nvSpPr>
      <dsp:spPr>
        <a:xfrm>
          <a:off x="0" y="72663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01C6FF-7BA5-456A-A8EE-71E8BF07321C}">
      <dsp:nvSpPr>
        <dsp:cNvPr id="0" name=""/>
        <dsp:cNvSpPr/>
      </dsp:nvSpPr>
      <dsp:spPr>
        <a:xfrm>
          <a:off x="0" y="726639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/>
            <a:t>Den første organisme på jorden var en prokaryot (3,8 milliarder år siden) og i dag udgør prokaryoter størstedelen af Jordens biomasse. </a:t>
          </a:r>
          <a:endParaRPr lang="en-US" sz="2000" kern="1200"/>
        </a:p>
      </dsp:txBody>
      <dsp:txXfrm>
        <a:off x="0" y="726639"/>
        <a:ext cx="10515600" cy="724514"/>
      </dsp:txXfrm>
    </dsp:sp>
    <dsp:sp modelId="{69987487-2D3C-4EAC-82D5-08A3187DB2BF}">
      <dsp:nvSpPr>
        <dsp:cNvPr id="0" name=""/>
        <dsp:cNvSpPr/>
      </dsp:nvSpPr>
      <dsp:spPr>
        <a:xfrm>
          <a:off x="0" y="145115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700EE8-9459-45AE-9414-6B8B92258EF7}">
      <dsp:nvSpPr>
        <dsp:cNvPr id="0" name=""/>
        <dsp:cNvSpPr/>
      </dsp:nvSpPr>
      <dsp:spPr>
        <a:xfrm>
          <a:off x="0" y="1451154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Bakterier og </a:t>
          </a:r>
          <a:r>
            <a:rPr lang="da-DK" sz="2000" kern="1200" dirty="0" err="1"/>
            <a:t>archaeaer</a:t>
          </a:r>
          <a:r>
            <a:rPr lang="da-DK" sz="2000" kern="1200" dirty="0"/>
            <a:t> er prokaryote organismer. </a:t>
          </a:r>
          <a:endParaRPr lang="en-US" sz="2000" kern="1200" dirty="0"/>
        </a:p>
      </dsp:txBody>
      <dsp:txXfrm>
        <a:off x="0" y="1451154"/>
        <a:ext cx="10515600" cy="724514"/>
      </dsp:txXfrm>
    </dsp:sp>
    <dsp:sp modelId="{3CDBFD3B-B47D-492A-8AB5-561236572EF3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3EF655-16F4-4759-9C80-42440A7F825D}">
      <dsp:nvSpPr>
        <dsp:cNvPr id="0" name=""/>
        <dsp:cNvSpPr/>
      </dsp:nvSpPr>
      <dsp:spPr>
        <a:xfrm>
          <a:off x="0" y="2175669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/>
            <a:t>En prokaryot celler er generelt mindre end eukaryote celler. </a:t>
          </a:r>
          <a:endParaRPr lang="en-US" sz="2000" kern="1200"/>
        </a:p>
      </dsp:txBody>
      <dsp:txXfrm>
        <a:off x="0" y="2175669"/>
        <a:ext cx="10515600" cy="724514"/>
      </dsp:txXfrm>
    </dsp:sp>
    <dsp:sp modelId="{4F4A3078-2F41-466D-8955-3EEEACD5908E}">
      <dsp:nvSpPr>
        <dsp:cNvPr id="0" name=""/>
        <dsp:cNvSpPr/>
      </dsp:nvSpPr>
      <dsp:spPr>
        <a:xfrm>
          <a:off x="0" y="290018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A4C1F6-89B4-44E4-80BC-1D817CDB9800}">
      <dsp:nvSpPr>
        <dsp:cNvPr id="0" name=""/>
        <dsp:cNvSpPr/>
      </dsp:nvSpPr>
      <dsp:spPr>
        <a:xfrm>
          <a:off x="0" y="2900183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/>
            <a:t>Ordet ”prokaryot” betyder faktisk også ”før kerne” på latin. </a:t>
          </a:r>
          <a:endParaRPr lang="en-US" sz="2000" kern="1200"/>
        </a:p>
      </dsp:txBody>
      <dsp:txXfrm>
        <a:off x="0" y="2900183"/>
        <a:ext cx="10515600" cy="724514"/>
      </dsp:txXfrm>
    </dsp:sp>
    <dsp:sp modelId="{7A231B2B-24F0-44B8-B55F-8C4E37C0DB0C}">
      <dsp:nvSpPr>
        <dsp:cNvPr id="0" name=""/>
        <dsp:cNvSpPr/>
      </dsp:nvSpPr>
      <dsp:spPr>
        <a:xfrm>
          <a:off x="0" y="362469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466BBA-1CE6-427A-B5B8-620283BD0F2C}">
      <dsp:nvSpPr>
        <dsp:cNvPr id="0" name=""/>
        <dsp:cNvSpPr/>
      </dsp:nvSpPr>
      <dsp:spPr>
        <a:xfrm>
          <a:off x="0" y="3624698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/>
            <a:t>Den manglende cellekerne betyder, at arvematerialet er placeret i den del af cytoplasmaet, som kaldes for nukleoidet – ikke omgivet af en membran. </a:t>
          </a:r>
          <a:endParaRPr lang="en-US" sz="2000" kern="1200"/>
        </a:p>
      </dsp:txBody>
      <dsp:txXfrm>
        <a:off x="0" y="3624698"/>
        <a:ext cx="10515600" cy="7245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65BE67-5113-456B-9F00-381B17602C9B}">
      <dsp:nvSpPr>
        <dsp:cNvPr id="0" name=""/>
        <dsp:cNvSpPr/>
      </dsp:nvSpPr>
      <dsp:spPr>
        <a:xfrm>
          <a:off x="2923" y="12647"/>
          <a:ext cx="2850688" cy="5184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b="1" kern="1200" dirty="0"/>
            <a:t>Ekstreme halofiler: </a:t>
          </a:r>
          <a:endParaRPr lang="en-US" sz="1800" b="1" kern="1200" dirty="0"/>
        </a:p>
      </dsp:txBody>
      <dsp:txXfrm>
        <a:off x="2923" y="12647"/>
        <a:ext cx="2850688" cy="518400"/>
      </dsp:txXfrm>
    </dsp:sp>
    <dsp:sp modelId="{6F920526-CC98-4F14-915D-13AFE0725A00}">
      <dsp:nvSpPr>
        <dsp:cNvPr id="0" name=""/>
        <dsp:cNvSpPr/>
      </dsp:nvSpPr>
      <dsp:spPr>
        <a:xfrm>
          <a:off x="2923" y="531047"/>
          <a:ext cx="2850688" cy="385050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dirty="0"/>
            <a:t>Lever i vand, hvor saltkoncentrationen er meget høj – fx et sted som Det Døde Hav, hvor de giver den rødlige farve.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/>
            <a:t>De er normalt iltkrævende (aerobe) organismer, men kan leve anaerobt. </a:t>
          </a:r>
          <a:endParaRPr lang="en-US" sz="1800" kern="1200"/>
        </a:p>
      </dsp:txBody>
      <dsp:txXfrm>
        <a:off x="2923" y="531047"/>
        <a:ext cx="2850688" cy="3850505"/>
      </dsp:txXfrm>
    </dsp:sp>
    <dsp:sp modelId="{8C9DC4D3-D907-4624-A4EA-E2E40CBF13E7}">
      <dsp:nvSpPr>
        <dsp:cNvPr id="0" name=""/>
        <dsp:cNvSpPr/>
      </dsp:nvSpPr>
      <dsp:spPr>
        <a:xfrm>
          <a:off x="3252709" y="12647"/>
          <a:ext cx="2850688" cy="518400"/>
        </a:xfrm>
        <a:prstGeom prst="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b="1" kern="1200" dirty="0" err="1"/>
            <a:t>Methanogener</a:t>
          </a:r>
          <a:r>
            <a:rPr lang="da-DK" sz="1800" b="1" kern="1200" dirty="0"/>
            <a:t>: </a:t>
          </a:r>
          <a:endParaRPr lang="en-US" sz="1800" b="1" kern="1200" dirty="0"/>
        </a:p>
      </dsp:txBody>
      <dsp:txXfrm>
        <a:off x="3252709" y="12647"/>
        <a:ext cx="2850688" cy="518400"/>
      </dsp:txXfrm>
    </dsp:sp>
    <dsp:sp modelId="{D61025F4-9BD4-4276-968A-ED292B8D25EA}">
      <dsp:nvSpPr>
        <dsp:cNvPr id="0" name=""/>
        <dsp:cNvSpPr/>
      </dsp:nvSpPr>
      <dsp:spPr>
        <a:xfrm>
          <a:off x="3252709" y="531047"/>
          <a:ext cx="2850688" cy="3850505"/>
        </a:xfrm>
        <a:prstGeom prst="rect">
          <a:avLst/>
        </a:prstGeom>
        <a:solidFill>
          <a:schemeClr val="accent2">
            <a:tint val="40000"/>
            <a:alpha val="90000"/>
            <a:hueOff val="3367359"/>
            <a:satOff val="-31116"/>
            <a:lumOff val="-350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3367359"/>
              <a:satOff val="-31116"/>
              <a:lumOff val="-35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dirty="0"/>
            <a:t>Lever i helt iltfrie (anaerobe) miljøer, fx sø- og havsedimenter, i tarmsystemer hos visse dyrearter og i organisk affald (biogas).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/>
            <a:t>De udgør et vigtigt led i nedbrydningen af organisk materiale, da de reducerer acetater og kuldioxid til metan.</a:t>
          </a:r>
          <a:endParaRPr lang="en-US" sz="1800" kern="1200"/>
        </a:p>
      </dsp:txBody>
      <dsp:txXfrm>
        <a:off x="3252709" y="531047"/>
        <a:ext cx="2850688" cy="3850505"/>
      </dsp:txXfrm>
    </dsp:sp>
    <dsp:sp modelId="{877FD8EC-6846-4A66-B699-6E99F8426AAA}">
      <dsp:nvSpPr>
        <dsp:cNvPr id="0" name=""/>
        <dsp:cNvSpPr/>
      </dsp:nvSpPr>
      <dsp:spPr>
        <a:xfrm>
          <a:off x="6502494" y="12647"/>
          <a:ext cx="2850688" cy="518400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b="1" kern="1200" dirty="0"/>
            <a:t>Ekstreme </a:t>
          </a:r>
          <a:r>
            <a:rPr lang="da-DK" sz="1800" b="1" kern="1200" dirty="0" err="1"/>
            <a:t>thermofiler</a:t>
          </a:r>
          <a:r>
            <a:rPr lang="da-DK" sz="1800" b="1" kern="1200" dirty="0"/>
            <a:t>: </a:t>
          </a:r>
          <a:endParaRPr lang="en-US" sz="1800" b="1" kern="1200" dirty="0"/>
        </a:p>
      </dsp:txBody>
      <dsp:txXfrm>
        <a:off x="6502494" y="12647"/>
        <a:ext cx="2850688" cy="518400"/>
      </dsp:txXfrm>
    </dsp:sp>
    <dsp:sp modelId="{4E1916FB-4821-4494-8DA0-2D961E5AFEB0}">
      <dsp:nvSpPr>
        <dsp:cNvPr id="0" name=""/>
        <dsp:cNvSpPr/>
      </dsp:nvSpPr>
      <dsp:spPr>
        <a:xfrm>
          <a:off x="6502494" y="531047"/>
          <a:ext cx="2850688" cy="3850505"/>
        </a:xfrm>
        <a:prstGeom prst="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/>
            <a:t>Lever ved meget høje temperaturer – op til 120 grader. </a:t>
          </a:r>
          <a:endParaRPr lang="en-US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 dirty="0"/>
            <a:t>De får energien ved at reducerer svovl til svovlbrinte i anaerobe forhold.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800" kern="1200"/>
            <a:t>Genetiske undersøgelser peger på, at disse typer archaeaer er tættest beslægtet med de oprindelige uorganismer, som alt liv på Jorden stammer fra :O </a:t>
          </a:r>
          <a:endParaRPr lang="en-US" sz="1800" kern="1200"/>
        </a:p>
      </dsp:txBody>
      <dsp:txXfrm>
        <a:off x="6502494" y="531047"/>
        <a:ext cx="2850688" cy="38505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FC6D3-5551-45CA-91FF-38BE9E5569E0}" type="datetimeFigureOut">
              <a:rPr lang="da-DK" smtClean="0"/>
              <a:t>24-09-2024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C8AD64-2C08-4F65-BF16-8D711C93DA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4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962C19-099C-2A6E-AC12-8BDE70EA88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7D2DD2E-36E6-6D0A-8816-9E16155F0D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C15F9E3-371F-1909-51B1-216CEA270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4AFF-1213-4313-9EA0-8D3A2309E26E}" type="datetimeFigureOut">
              <a:rPr lang="da-DK" smtClean="0"/>
              <a:t>24-09-2024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973456A-501A-7D56-7416-0B6242825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DB0888-8A43-F287-E231-2FB2069A7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1FCA-576F-45AA-A879-C1DD83498B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349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7A799F-3335-C8F7-92BE-35AF7251F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E5CBE23-9427-5223-CD9F-BCCC02A68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749934C-E889-86FE-484E-A432596B3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4AFF-1213-4313-9EA0-8D3A2309E26E}" type="datetimeFigureOut">
              <a:rPr lang="da-DK" smtClean="0"/>
              <a:t>24-09-2024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B18287E-1A34-5D77-B669-43EDDFAD5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954143-83E6-A3AB-BF58-B9AE47C23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1FCA-576F-45AA-A879-C1DD83498B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1078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4FA27F-32E5-7267-1CB2-AEED7E420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464B0F6-2932-60D8-DAC0-14203F908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7883B34-8CE8-9806-7E26-DBED7DF7E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4AFF-1213-4313-9EA0-8D3A2309E26E}" type="datetimeFigureOut">
              <a:rPr lang="da-DK" smtClean="0"/>
              <a:t>24-09-2024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18E1780-F514-4259-939D-E02D12AFB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024CE62-D948-7967-08BB-7D2956A29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1FCA-576F-45AA-A879-C1DD83498B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134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730BDD-D314-3A8E-E48A-030BE4498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17EE0C-A407-B898-4326-674394139E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B34E963-9403-45A7-FDC3-0DE39895AC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BA147B9-3940-8A9B-430C-6EB0B164D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4AFF-1213-4313-9EA0-8D3A2309E26E}" type="datetimeFigureOut">
              <a:rPr lang="da-DK" smtClean="0"/>
              <a:t>24-09-2024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5E3A29C-E3BD-9EB8-FE23-4D35A96E9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9E8669A-1094-D365-4988-6660337EA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1FCA-576F-45AA-A879-C1DD83498B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5785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704AA4-3FA7-BC0E-F56F-323AFB388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B728803-2D08-C981-BBD2-9F8A6EFA9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C53C5E1-2170-67B2-0DE5-56FA6936F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C216EF7-3EEB-D842-5026-D14B82736C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3DA3EBF-2945-E2F6-2A7E-20ED380354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EBCAEC0-E19A-C219-B012-065DBE7F7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4AFF-1213-4313-9EA0-8D3A2309E26E}" type="datetimeFigureOut">
              <a:rPr lang="da-DK" smtClean="0"/>
              <a:t>24-09-2024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8DD29AB-C97B-F0BB-A98C-674B6DD2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BB7715A-92EA-CBDF-B350-A020760AE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1FCA-576F-45AA-A879-C1DD83498B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8156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21B679-E7A8-64D4-53CD-AE9BE2A49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994C094-982F-1A82-F98A-2B47A02B3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4AFF-1213-4313-9EA0-8D3A2309E26E}" type="datetimeFigureOut">
              <a:rPr lang="da-DK" smtClean="0"/>
              <a:t>24-09-2024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6175AFF-83A6-4545-90D2-7F5A7937A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74CA971-33AE-5E7D-F5D7-CC740E21C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1FCA-576F-45AA-A879-C1DD83498B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0913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FEE486A-B34C-F8F0-6540-D2AC16A6C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4AFF-1213-4313-9EA0-8D3A2309E26E}" type="datetimeFigureOut">
              <a:rPr lang="da-DK" smtClean="0"/>
              <a:t>24-09-2024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4312B10-22A1-ED0C-F5A3-A4C90D455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4551C3C-9A84-13D9-6C4C-B60D0080E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1FCA-576F-45AA-A879-C1DD83498B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43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4682D4-F3AD-DD0C-696A-7F0275E2C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5322A3-7D8F-B659-FA32-FF1C32425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617F6F1-663B-8247-B465-3475103886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A16125D-CF36-CB03-B36E-CEF8B098D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4AFF-1213-4313-9EA0-8D3A2309E26E}" type="datetimeFigureOut">
              <a:rPr lang="da-DK" smtClean="0"/>
              <a:t>24-09-2024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82FB39E-A9FF-8112-2361-29BFE505F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75E735B-9260-02A8-298F-1A0087CAB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1FCA-576F-45AA-A879-C1DD83498B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5851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45128E-6A93-A28F-9049-6E9E15EB7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9A90EE9-94C6-884B-E33B-BFF5AD71CD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DFE3170-16EF-FE11-F429-FC1665AFDF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9B093D5-E177-BE16-6702-6792AB66F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4AFF-1213-4313-9EA0-8D3A2309E26E}" type="datetimeFigureOut">
              <a:rPr lang="da-DK" smtClean="0"/>
              <a:t>24-09-2024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0735170-660A-41AA-3B5A-D08B3F694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8072FC7-5AB9-A299-21D5-6022A9062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1FCA-576F-45AA-A879-C1DD83498B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9752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EEF602-5B82-58FA-C62C-64C748F39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26646B4-7AA4-3F7E-6A4F-49D9FC772E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9E36CA7-A639-1219-0A93-4A3461B57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4AFF-1213-4313-9EA0-8D3A2309E26E}" type="datetimeFigureOut">
              <a:rPr lang="da-DK" smtClean="0"/>
              <a:t>24-09-2024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946AC9B-E510-8007-3E32-67C2F2165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D4D4B4F-49A7-FF71-B603-1DF5808E8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1FCA-576F-45AA-A879-C1DD83498B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138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AFEC848-0CB0-B82F-3545-877096C5DF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7E4B8CB-FFF6-AC38-ED4D-70769246DB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3AA5F86-6014-DC6E-9D87-ED53BEF05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4AFF-1213-4313-9EA0-8D3A2309E26E}" type="datetimeFigureOut">
              <a:rPr lang="da-DK" smtClean="0"/>
              <a:t>24-09-2024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A67C65C-1E30-B782-ED48-C07E2CBD9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3689565-2AC2-871C-483A-0696C998F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1FCA-576F-45AA-A879-C1DD83498B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9995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936303-755C-7770-CDE6-D0C07D121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E1741EF-DD2A-9DA7-82B4-FFA6C14A69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7437204-78DE-137C-274A-02CAD7555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11C5E-8EC3-4753-A588-06DCD7283840}" type="datetimeFigureOut">
              <a:rPr lang="da-DK" smtClean="0"/>
              <a:t>24-09-2024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235221F-E81D-B455-B11B-D111567BF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4067CD7-6510-A732-566A-E8A8B8C67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82AB7-3ED5-4948-B3BB-06951C7B64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8729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C905DB3-708F-FAF0-E330-4920A8884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7098C4B-AB3D-CF15-2BC6-C13D2A81E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E3937F1-72AD-DF48-64B6-10C2CD4655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EA4AFF-1213-4313-9EA0-8D3A2309E26E}" type="datetimeFigureOut">
              <a:rPr lang="da-DK" smtClean="0"/>
              <a:t>24-09-2024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F4E1213-093C-3E94-E37B-E2A7F199C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2092890-20BB-4A34-A501-36DB46F0AD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B71FCA-576F-45AA-A879-C1DD83498B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069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CD829C2A-2C8E-0FCB-7A1E-A3E5ACE7F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6938D00-A5C2-B4BA-B4B1-6F70A816D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BFB88C-34D3-7002-5E65-D96730E9C8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11C5E-8EC3-4753-A588-06DCD7283840}" type="datetimeFigureOut">
              <a:rPr lang="da-DK" smtClean="0"/>
              <a:t>24-09-2024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1B82A4B-E429-A608-9452-43E4CECFA4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A5800AB-FE0D-1D72-6CB4-2D35A11BA7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82AB7-3ED5-4948-B3BB-06951C7B64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3436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3" descr="Forsker undersøger vækst i en petriskål">
            <a:extLst>
              <a:ext uri="{FF2B5EF4-FFF2-40B4-BE49-F238E27FC236}">
                <a16:creationId xmlns:a16="http://schemas.microsoft.com/office/drawing/2014/main" id="{4DF6C308-4B07-D0D3-B834-619D804496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6407" b="9323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851F0D1-4218-4EEF-1D52-37C29CC6E1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Celler </a:t>
            </a:r>
            <a:br>
              <a:rPr lang="da-DK" dirty="0">
                <a:solidFill>
                  <a:srgbClr val="FFFFFF"/>
                </a:solidFill>
              </a:rPr>
            </a:br>
            <a:r>
              <a:rPr lang="da-DK" dirty="0">
                <a:solidFill>
                  <a:srgbClr val="FFFFFF"/>
                </a:solidFill>
              </a:rPr>
              <a:t>Mikrobiel vækst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450E3DA-902D-6FF1-14F0-FF96C070E4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Celler, Vækstfaser, væksthastighed og matematiske fortolkningsmåder</a:t>
            </a:r>
          </a:p>
        </p:txBody>
      </p:sp>
    </p:spTree>
    <p:extLst>
      <p:ext uri="{BB962C8B-B14F-4D97-AF65-F5344CB8AC3E}">
        <p14:creationId xmlns:p14="http://schemas.microsoft.com/office/powerpoint/2010/main" val="34848915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092392-6753-F599-F84E-9D7979C03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49A3477-14E3-D01D-55DD-8CB83F16D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da-DK" dirty="0"/>
              <a:t>Celler – kort gennemgang af celler via tavlen. </a:t>
            </a:r>
          </a:p>
          <a:p>
            <a:pPr marL="457200" indent="-457200">
              <a:buAutoNum type="arabicPeriod"/>
            </a:pPr>
            <a:r>
              <a:rPr lang="da-DK" dirty="0"/>
              <a:t>Cellestafet – Lectio-genererede hold til stafetten. </a:t>
            </a:r>
          </a:p>
          <a:p>
            <a:pPr marL="457200" indent="-457200">
              <a:buAutoNum type="arabicPeriod"/>
            </a:pPr>
            <a:r>
              <a:rPr lang="da-DK" dirty="0"/>
              <a:t>Mikrobiel vækst – hvad er det? Tavlegennemgang med mindre tale/tegne øvelser undervejs. </a:t>
            </a:r>
          </a:p>
          <a:p>
            <a:pPr marL="457200" indent="-457200">
              <a:buAutoNum type="arabicPeriod"/>
            </a:pPr>
            <a:r>
              <a:rPr lang="da-DK" dirty="0"/>
              <a:t>Gæring – hvad er det?</a:t>
            </a:r>
          </a:p>
          <a:p>
            <a:pPr marL="457200" indent="-457200">
              <a:buAutoNum type="arabicPeriod"/>
            </a:pPr>
            <a:r>
              <a:rPr lang="da-DK" dirty="0"/>
              <a:t>Næste gang – antibiotikaopfølgning, resistens og start på artikellæsning.  </a:t>
            </a:r>
          </a:p>
          <a:p>
            <a:pPr marL="457200" indent="-457200">
              <a:buAutoNum type="arabicPeriod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18253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E44EA8-5914-C9C3-9771-1CDF4AC59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6" y="548640"/>
            <a:ext cx="9543405" cy="1188720"/>
          </a:xfrm>
        </p:spPr>
        <p:txBody>
          <a:bodyPr>
            <a:normAutofit/>
          </a:bodyPr>
          <a:lstStyle/>
          <a:p>
            <a:r>
              <a:rPr lang="da-DK">
                <a:solidFill>
                  <a:schemeClr val="tx1">
                    <a:lumMod val="85000"/>
                    <a:lumOff val="15000"/>
                  </a:schemeClr>
                </a:solidFill>
              </a:rPr>
              <a:t>Eukaryote celler</a:t>
            </a:r>
          </a:p>
        </p:txBody>
      </p:sp>
      <p:sp>
        <p:nvSpPr>
          <p:cNvPr id="21" name="Pladsholder til indhold 2">
            <a:extLst>
              <a:ext uri="{FF2B5EF4-FFF2-40B4-BE49-F238E27FC236}">
                <a16:creationId xmlns:a16="http://schemas.microsoft.com/office/drawing/2014/main" id="{1B462FD1-C787-F8DD-97AF-46B5B97A1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560" y="2431765"/>
            <a:ext cx="11470640" cy="4070635"/>
          </a:xfrm>
        </p:spPr>
        <p:txBody>
          <a:bodyPr anchor="ctr">
            <a:normAutofit/>
          </a:bodyPr>
          <a:lstStyle/>
          <a:p>
            <a:r>
              <a:rPr lang="da-DK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 eukaryot celle er kendetegnet ved, at den indeholder forskellige organeller (en lille afgrænset struktur, som har en bestemt funktion i cellen) – blandt andet en </a:t>
            </a:r>
            <a:r>
              <a:rPr lang="da-DK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cellekerne</a:t>
            </a:r>
            <a:r>
              <a:rPr lang="da-DK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</a:p>
          <a:p>
            <a:r>
              <a:rPr lang="da-DK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Eukaryote celler opstod for ca. 1,8 milliarder år siden (ca. 2 milliarder år efter prokaryote celler) – i starten var de kun encellede, men med tiden udviklede de sig til flercellede organismer. </a:t>
            </a:r>
          </a:p>
          <a:p>
            <a:r>
              <a:rPr lang="da-DK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Eukaryote celler kan lave celledeling, hvor en celle bliver til 2 eller flere celler – sker enten ved mitose eller meiose. </a:t>
            </a:r>
          </a:p>
          <a:p>
            <a:pPr lvl="1"/>
            <a:r>
              <a:rPr lang="da-DK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Mitose: </a:t>
            </a:r>
            <a:r>
              <a:rPr lang="da-DK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Aseksuel reproduktion. En celle deles og skaber to identiske datterceller. Bruges bl.a. til at vækste og erstatte gamle/ødelagte celler. </a:t>
            </a:r>
          </a:p>
          <a:p>
            <a:pPr lvl="1"/>
            <a:r>
              <a:rPr lang="da-DK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Meiose: </a:t>
            </a:r>
            <a:r>
              <a:rPr lang="da-DK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Seksuel reproduktion. Her dannes 4 kønsceller, som ikke er identiske. Fx som sædcelle og ægcelle. </a:t>
            </a:r>
          </a:p>
          <a:p>
            <a:r>
              <a:rPr lang="da-DK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Man deler eukaryote celler op i tre kategorier: dyreceller, planteceller og svampeceller. </a:t>
            </a:r>
          </a:p>
          <a:p>
            <a:endParaRPr lang="da-DK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170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F4D568-3105-E5C8-C85C-C3DEDBBCA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da-DK" sz="5400"/>
              <a:t>Eukaryote celler	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EB3CA9-7B36-F0A3-44A9-C294200F6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r>
              <a:rPr lang="da-DK" sz="1700" b="1" dirty="0"/>
              <a:t>Dyreceller: </a:t>
            </a:r>
          </a:p>
          <a:p>
            <a:pPr lvl="1"/>
            <a:r>
              <a:rPr lang="da-DK" sz="1700" dirty="0"/>
              <a:t>Grundstenen til alle dyr vi kender – fra mennesker til insekter til hvaler. </a:t>
            </a:r>
          </a:p>
          <a:p>
            <a:r>
              <a:rPr lang="da-DK" sz="1700" b="1" dirty="0"/>
              <a:t>Planteceller: </a:t>
            </a:r>
          </a:p>
          <a:p>
            <a:pPr lvl="1"/>
            <a:r>
              <a:rPr lang="da-DK" sz="1700" dirty="0"/>
              <a:t>Grundstenen til alle planter vi kender. </a:t>
            </a:r>
          </a:p>
          <a:p>
            <a:pPr lvl="1"/>
            <a:r>
              <a:rPr lang="da-DK" sz="1700" dirty="0"/>
              <a:t>Indeholder grønkorn (som den ENESTE), og her laves fotosyntesen. </a:t>
            </a:r>
          </a:p>
          <a:p>
            <a:pPr lvl="1"/>
            <a:r>
              <a:rPr lang="da-DK" sz="1700" dirty="0"/>
              <a:t>Har en cellevæg omkring deres cellemembran. </a:t>
            </a:r>
          </a:p>
          <a:p>
            <a:r>
              <a:rPr lang="da-DK" sz="1700" b="1" dirty="0"/>
              <a:t>Svampeceller: </a:t>
            </a:r>
          </a:p>
          <a:p>
            <a:pPr lvl="1"/>
            <a:r>
              <a:rPr lang="da-DK" sz="1700" dirty="0"/>
              <a:t>Grundstenen til alle svampe vi kender. </a:t>
            </a:r>
          </a:p>
          <a:p>
            <a:pPr lvl="1"/>
            <a:r>
              <a:rPr lang="da-DK" sz="1700" dirty="0"/>
              <a:t>Har en cellevæg om deres cellemembran.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C69044F-A80B-FF3D-5BAF-A3C0CEBCD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1126214"/>
            <a:ext cx="4471416" cy="1665602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DD5CFCEA-83C1-A24C-D93F-F9A048A5DA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0" y="4308022"/>
            <a:ext cx="4453128" cy="15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768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251161-E3E4-5B52-415B-C7EFFD62E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Prokaryote celler</a:t>
            </a:r>
            <a:endParaRPr lang="da-DK" dirty="0"/>
          </a:p>
        </p:txBody>
      </p:sp>
      <p:graphicFrame>
        <p:nvGraphicFramePr>
          <p:cNvPr id="13" name="Pladsholder til indhold 2">
            <a:extLst>
              <a:ext uri="{FF2B5EF4-FFF2-40B4-BE49-F238E27FC236}">
                <a16:creationId xmlns:a16="http://schemas.microsoft.com/office/drawing/2014/main" id="{944690DD-C88E-AE0B-8983-3B8A32AA75A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4090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279374-903C-2D0A-5EE9-D36EC97EF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da-DK" sz="5000"/>
              <a:t>Prokaryote celler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48CB185-9ADF-F18E-10F6-F2F03A72F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 lnSpcReduction="10000"/>
          </a:bodyPr>
          <a:lstStyle/>
          <a:p>
            <a:r>
              <a:rPr lang="da-DK" sz="1500"/>
              <a:t>Bakterier indeholder ofte et cirkulært kromosom – her er næsten alt arvematerialet. </a:t>
            </a:r>
          </a:p>
          <a:p>
            <a:r>
              <a:rPr lang="da-DK" sz="1500"/>
              <a:t>Der kan desuden være 1 eller flere plasmider (cirkulære strukturer), hvor små stykker DNA kan gemme sig. Fx antibiotikaresistens.</a:t>
            </a:r>
          </a:p>
          <a:p>
            <a:r>
              <a:rPr lang="da-DK" sz="1500"/>
              <a:t>Selvom de mangler organeller og kan være simple i opbygning, så har bakterier og archeaer  en masse seje elementer: </a:t>
            </a:r>
          </a:p>
          <a:p>
            <a:pPr lvl="1"/>
            <a:r>
              <a:rPr lang="da-DK" sz="1500"/>
              <a:t>Specialiserede cellemembraner og cellevægge. </a:t>
            </a:r>
          </a:p>
          <a:p>
            <a:pPr lvl="1"/>
            <a:r>
              <a:rPr lang="da-DK" sz="1500"/>
              <a:t>Resistens. </a:t>
            </a:r>
          </a:p>
          <a:p>
            <a:pPr lvl="1"/>
            <a:r>
              <a:rPr lang="da-DK" sz="1500"/>
              <a:t>Enzymer, som kan gøre at prkaryoten kan overleve ekstreme forhold fx lavt tryk. </a:t>
            </a:r>
          </a:p>
          <a:p>
            <a:r>
              <a:rPr lang="da-DK" sz="1500"/>
              <a:t> Prokaryoter formerer sig ved aseksuel formering (binær fission) – en celles deles og skaber to datterceller. 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AFB1034E-B835-2FB4-A2AD-59CA9A9DE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2520" y="389163"/>
            <a:ext cx="3447256" cy="173224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C9FFEC8-06B7-B5B7-DA9E-DBEF55BFD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588" y="2356793"/>
            <a:ext cx="2710251" cy="421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096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E31076-CFF0-5F99-89D6-33B906A3B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da-DK" sz="5400"/>
              <a:t>Archaea (Prokaryot, men lidt sin egen)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A38B25C-A3A4-D14C-E63F-499F44366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da-DK" sz="2200"/>
              <a:t>Er en forholdsvis lille gruppe af mikroorganismer, som repræsenterer deres helt egen udviklingslinje fra bakterier og eukaryoter. </a:t>
            </a:r>
          </a:p>
          <a:p>
            <a:r>
              <a:rPr lang="da-DK" sz="2200"/>
              <a:t>Archaea er speciel på mange måder, men ofte er det en speciel sammensætning af cellevæggen (hvis den findes) samt cellemembranen. </a:t>
            </a:r>
          </a:p>
          <a:p>
            <a:r>
              <a:rPr lang="da-DK" sz="2200"/>
              <a:t>De har en prokaryotisk cellestruktur (uden organeller og cellerkerner, afgrænset af membraner) </a:t>
            </a:r>
          </a:p>
          <a:p>
            <a:r>
              <a:rPr lang="da-DK" sz="2200"/>
              <a:t>Man deler achaea ind i tre fysiologiske hovedgrupper: Ekstreme halofiler, methanogener og ekstreme thermofiler.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0488B82-1BBA-3ACC-64D6-059C8C621C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8" b="2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0C1B70D6-9CE7-06D4-8203-F6F38F1D1361}"/>
              </a:ext>
            </a:extLst>
          </p:cNvPr>
          <p:cNvSpPr txBox="1"/>
          <p:nvPr/>
        </p:nvSpPr>
        <p:spPr>
          <a:xfrm>
            <a:off x="7756851" y="6303733"/>
            <a:ext cx="38341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Varme kilder er ofte et sted man finder </a:t>
            </a:r>
            <a:r>
              <a:rPr lang="da-DK" sz="1400" dirty="0" err="1"/>
              <a:t>archaea</a:t>
            </a:r>
            <a:r>
              <a:rPr lang="da-DK" sz="1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00403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2C13AC-C27B-46F3-C104-FCA21F9C0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9356106" cy="1200329"/>
          </a:xfrm>
        </p:spPr>
        <p:txBody>
          <a:bodyPr anchor="t">
            <a:normAutofit/>
          </a:bodyPr>
          <a:lstStyle/>
          <a:p>
            <a:r>
              <a:rPr lang="da-DK" sz="8000"/>
              <a:t>Archaea </a:t>
            </a:r>
          </a:p>
        </p:txBody>
      </p:sp>
      <p:graphicFrame>
        <p:nvGraphicFramePr>
          <p:cNvPr id="24" name="Pladsholder til indhold 2">
            <a:extLst>
              <a:ext uri="{FF2B5EF4-FFF2-40B4-BE49-F238E27FC236}">
                <a16:creationId xmlns:a16="http://schemas.microsoft.com/office/drawing/2014/main" id="{9B653C79-403E-BC19-A7F3-BB81F1A018A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88062" y="1825625"/>
          <a:ext cx="9356107" cy="439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9479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DB18EE-1B38-4DDA-C977-F39E0D241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Øvelse: Celle-stafet  eller kapløb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0D8D5B-4A07-F631-A26B-642295EC9A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6 grupper skal I nu kæmpe mod hinanden i et kapløb med tiden (og hinanden!). </a:t>
            </a:r>
          </a:p>
          <a:p>
            <a:r>
              <a:rPr lang="da-DK" dirty="0"/>
              <a:t>I får hver 3 tomme ”skaller”, som henholdsvis er en dyrecelle, plantecelle og en bakterie. </a:t>
            </a:r>
          </a:p>
          <a:p>
            <a:r>
              <a:rPr lang="da-DK" dirty="0"/>
              <a:t>Når jeg siger start, så skal I sammen på de mindre hold se, hvem der først får tegnet alle organellerne ind på de korrekte celler. </a:t>
            </a:r>
          </a:p>
          <a:p>
            <a:r>
              <a:rPr lang="da-DK" dirty="0"/>
              <a:t>Når en gruppe mener de er færdig med alle 3 tegninger, så råber man stop/vi er færdige, og så tjekker vi efter. </a:t>
            </a:r>
          </a:p>
          <a:p>
            <a:r>
              <a:rPr lang="da-DK" dirty="0"/>
              <a:t>Der vil være </a:t>
            </a:r>
            <a:r>
              <a:rPr lang="da-DK"/>
              <a:t>en præmie til det vindende hold.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97765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21920-59A6-1364-5A3A-FA31CB801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Mikrobiel vækst: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5E36D6D-971D-A9D6-3EAC-FBD9CC5B2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De fleste mikroorganismer kan dele sig ved ukønnet formering. Dvs. at de under rette omstændigheder kan dele sig til 2 genetisk identiske bakterier. </a:t>
            </a:r>
          </a:p>
          <a:p>
            <a:r>
              <a:rPr lang="da-DK" b="1" dirty="0"/>
              <a:t>Forskellen mellem ukønnet formering hos bakterier og </a:t>
            </a:r>
            <a:r>
              <a:rPr lang="da-DK" b="1" dirty="0" err="1"/>
              <a:t>mitotisk</a:t>
            </a:r>
            <a:r>
              <a:rPr lang="da-DK" b="1" dirty="0"/>
              <a:t> celledeling hos eukaryoter: </a:t>
            </a:r>
          </a:p>
          <a:p>
            <a:pPr lvl="1"/>
            <a:r>
              <a:rPr lang="da-DK" dirty="0"/>
              <a:t>Eukaryote celler er normalt </a:t>
            </a:r>
            <a:r>
              <a:rPr lang="da-DK" b="1" dirty="0" err="1">
                <a:highlight>
                  <a:srgbClr val="FFFF00"/>
                </a:highlight>
              </a:rPr>
              <a:t>diploide</a:t>
            </a:r>
            <a:r>
              <a:rPr lang="da-DK" dirty="0"/>
              <a:t> (indeholder 2 kopier af hvert kromosom). Disse er stavformerede og skal igennem flere trin (fx DNA-replikation) før mitosen kan finde sted. </a:t>
            </a:r>
          </a:p>
          <a:p>
            <a:pPr lvl="1"/>
            <a:r>
              <a:rPr lang="da-DK" dirty="0"/>
              <a:t>Bakterier er normalt </a:t>
            </a:r>
            <a:r>
              <a:rPr lang="da-DK" b="1" dirty="0">
                <a:highlight>
                  <a:srgbClr val="FFFF00"/>
                </a:highlight>
              </a:rPr>
              <a:t>haploide </a:t>
            </a:r>
            <a:r>
              <a:rPr lang="da-DK" dirty="0"/>
              <a:t>(indeholder kun 1 kopi af hvert kromosom). Denne er cirkulær og kromosomet kopieres med start i det såkaldte replikationsstartsted (et genelement, som sidder på plasmidet) – ved deling deles kromosomet på midten og de to nye bakterier får en halvdel hver. </a:t>
            </a:r>
          </a:p>
        </p:txBody>
      </p:sp>
    </p:spTree>
    <p:extLst>
      <p:ext uri="{BB962C8B-B14F-4D97-AF65-F5344CB8AC3E}">
        <p14:creationId xmlns:p14="http://schemas.microsoft.com/office/powerpoint/2010/main" val="4051198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9481A5-BA85-720F-8273-8010AD4D5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0"/>
            <a:ext cx="4079987" cy="1314443"/>
          </a:xfrm>
        </p:spPr>
        <p:txBody>
          <a:bodyPr>
            <a:normAutofit/>
          </a:bodyPr>
          <a:lstStyle/>
          <a:p>
            <a:r>
              <a:rPr lang="da-DK" dirty="0"/>
              <a:t>Figur 118: </a:t>
            </a:r>
          </a:p>
        </p:txBody>
      </p:sp>
      <p:sp>
        <p:nvSpPr>
          <p:cNvPr id="2055" name="Content Placeholder 8">
            <a:extLst>
              <a:ext uri="{FF2B5EF4-FFF2-40B4-BE49-F238E27FC236}">
                <a16:creationId xmlns:a16="http://schemas.microsoft.com/office/drawing/2014/main" id="{2A20E761-5F0E-4D79-87B4-BA9918FB4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853369"/>
            <a:ext cx="4079988" cy="3088460"/>
          </a:xfrm>
        </p:spPr>
        <p:txBody>
          <a:bodyPr>
            <a:normAutofit lnSpcReduction="10000"/>
          </a:bodyPr>
          <a:lstStyle/>
          <a:p>
            <a:r>
              <a:rPr lang="da-DK" dirty="0"/>
              <a:t>Forklar figuren for din sidemakker – prøv at brug følgende fagtermer til at forklare processen: </a:t>
            </a:r>
          </a:p>
          <a:p>
            <a:pPr lvl="1"/>
            <a:r>
              <a:rPr lang="da-DK" dirty="0"/>
              <a:t>Haploid bakterie. </a:t>
            </a:r>
          </a:p>
          <a:p>
            <a:pPr lvl="1"/>
            <a:r>
              <a:rPr lang="da-DK" dirty="0"/>
              <a:t>Replikationssted. </a:t>
            </a:r>
          </a:p>
          <a:p>
            <a:pPr lvl="1"/>
            <a:r>
              <a:rPr lang="da-DK" dirty="0"/>
              <a:t>Cirkulært kromosom. </a:t>
            </a:r>
          </a:p>
        </p:txBody>
      </p:sp>
      <p:sp>
        <p:nvSpPr>
          <p:cNvPr id="2057" name="Date Placeholder 3">
            <a:extLst>
              <a:ext uri="{FF2B5EF4-FFF2-40B4-BE49-F238E27FC236}">
                <a16:creationId xmlns:a16="http://schemas.microsoft.com/office/drawing/2014/main" id="{1F044AAC-B761-4B43-A7F5-E83A2E6C3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238A62C4-9532-477E-82D0-1BD0CBC71971}" type="datetime1">
              <a:rPr lang="en-US" smtClean="0"/>
              <a:pPr>
                <a:spcAft>
                  <a:spcPts val="600"/>
                </a:spcAft>
              </a:pPr>
              <a:t>9/24/2024</a:t>
            </a:fld>
            <a:endParaRPr lang="en-US" dirty="0"/>
          </a:p>
        </p:txBody>
      </p:sp>
      <p:sp>
        <p:nvSpPr>
          <p:cNvPr id="2061" name="Slide Number Placeholder 5">
            <a:extLst>
              <a:ext uri="{FF2B5EF4-FFF2-40B4-BE49-F238E27FC236}">
                <a16:creationId xmlns:a16="http://schemas.microsoft.com/office/drawing/2014/main" id="{86091187-3CD7-4891-BB4A-9A3F2309F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2B6A0707-BFCA-4BDD-8B25-E2A14A0F80A6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 dirty="0"/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B3BFBE1D-0F9D-9219-FB4F-D6C2299ED345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7200" y="576964"/>
            <a:ext cx="3175000" cy="5572125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4049838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8A369C-E399-49FB-6A93-D65B8E55C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Vækstfaktorer og væksthastighed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2D329C8-3506-D307-59E4-75DD5D73D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116182"/>
            <a:ext cx="10363200" cy="4502331"/>
          </a:xfrm>
        </p:spPr>
        <p:txBody>
          <a:bodyPr>
            <a:normAutofit fontScale="85000" lnSpcReduction="20000"/>
          </a:bodyPr>
          <a:lstStyle/>
          <a:p>
            <a:r>
              <a:rPr lang="da-DK" dirty="0"/>
              <a:t>Hvor hurtigt en mikroorganisme deler sig afhænger af flere faktorer, </a:t>
            </a:r>
            <a:r>
              <a:rPr lang="da-DK" b="1" dirty="0">
                <a:highlight>
                  <a:srgbClr val="FFFF00"/>
                </a:highlight>
              </a:rPr>
              <a:t>vækstfaktorer: </a:t>
            </a:r>
          </a:p>
          <a:p>
            <a:pPr lvl="1"/>
            <a:r>
              <a:rPr lang="da-DK" dirty="0"/>
              <a:t>Temperaturer: </a:t>
            </a:r>
          </a:p>
          <a:p>
            <a:pPr lvl="1"/>
            <a:r>
              <a:rPr lang="da-DK" dirty="0"/>
              <a:t>pH. </a:t>
            </a:r>
          </a:p>
          <a:p>
            <a:pPr lvl="1"/>
            <a:r>
              <a:rPr lang="da-DK" dirty="0"/>
              <a:t>Koncentrationen af næringsstoffer. </a:t>
            </a:r>
          </a:p>
          <a:p>
            <a:r>
              <a:rPr lang="da-DK" dirty="0"/>
              <a:t>Optimale vækstfaktorer er forskellige fra mikroorganisme til mikroorganisme, og det afhænger særligt af deres evner til at producere nødvendige </a:t>
            </a:r>
            <a:r>
              <a:rPr lang="da-DK" b="1" dirty="0">
                <a:highlight>
                  <a:srgbClr val="FFFF00"/>
                </a:highlight>
              </a:rPr>
              <a:t>enzymer</a:t>
            </a:r>
            <a:r>
              <a:rPr lang="da-DK" dirty="0"/>
              <a:t> (katalyserer biokemiske reaktioner i organismer) og dermed optage næring. </a:t>
            </a:r>
          </a:p>
          <a:p>
            <a:r>
              <a:rPr lang="da-DK" dirty="0"/>
              <a:t>Optagelse af næring foregår gennem </a:t>
            </a:r>
            <a:r>
              <a:rPr lang="da-DK" b="1" dirty="0">
                <a:highlight>
                  <a:srgbClr val="FFFF00"/>
                </a:highlight>
              </a:rPr>
              <a:t>diffusion </a:t>
            </a:r>
            <a:r>
              <a:rPr lang="da-DK" dirty="0"/>
              <a:t>(molekyler går fra område med høj koncentration til område med lav) og her betyder størrelse en del. </a:t>
            </a:r>
          </a:p>
          <a:p>
            <a:pPr lvl="1"/>
            <a:r>
              <a:rPr lang="da-DK" b="1" dirty="0">
                <a:highlight>
                  <a:srgbClr val="FFFF00"/>
                </a:highlight>
              </a:rPr>
              <a:t>Overflade/volumen-forholdet: </a:t>
            </a:r>
            <a:r>
              <a:rPr lang="da-DK" dirty="0"/>
              <a:t>små celler har større overflade i forhold til deres volumen. Og jo højere overflade/volumen-forholdet er, jo mere effektiv er diffusionen igennem cellemembranen. </a:t>
            </a:r>
          </a:p>
          <a:p>
            <a:pPr lvl="1"/>
            <a:r>
              <a:rPr lang="da-DK" dirty="0"/>
              <a:t>Fx derfor har E-coli en højere vækstrate end gærceller normalt, da gærcellen er større end E-coli. </a:t>
            </a:r>
          </a:p>
        </p:txBody>
      </p:sp>
    </p:spTree>
    <p:extLst>
      <p:ext uri="{BB962C8B-B14F-4D97-AF65-F5344CB8AC3E}">
        <p14:creationId xmlns:p14="http://schemas.microsoft.com/office/powerpoint/2010/main" val="2052811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7ED73F-1222-9003-C72D-01AD34BE6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Vækstfaktorer og væksthastigheder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E4B20B7-04F1-9973-2B84-9C62C7F2AE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Temperaturer: </a:t>
            </a:r>
          </a:p>
          <a:p>
            <a:pPr lvl="1"/>
            <a:r>
              <a:rPr lang="da-DK" dirty="0"/>
              <a:t>Optagelseshastigheden af næring og hastigheden af de biokemiske reaktioner er direkte forbundet til temperaturen. </a:t>
            </a:r>
          </a:p>
          <a:p>
            <a:pPr lvl="1"/>
            <a:r>
              <a:rPr lang="da-DK" dirty="0"/>
              <a:t>Ved højere temperaturer bevæger molekyler sig hurtigere, og dermed sker diffusionen også hurtigere. </a:t>
            </a:r>
          </a:p>
          <a:p>
            <a:pPr lvl="1"/>
            <a:r>
              <a:rPr lang="da-DK" dirty="0"/>
              <a:t>Enzymatiske reaktioner afhænger af, hvor hurtigt substrat og enzym binder sig til hinanden, og dette er afhængigt af molekylernes bevægelseshastighed. </a:t>
            </a:r>
          </a:p>
          <a:p>
            <a:pPr lvl="1"/>
            <a:r>
              <a:rPr lang="da-DK" dirty="0"/>
              <a:t>Derfor stiger mikroorganismer vækst ved højere temperaturer – alle har dog et t</a:t>
            </a:r>
            <a:r>
              <a:rPr lang="da-DK" b="1" dirty="0">
                <a:highlight>
                  <a:srgbClr val="FFFF00"/>
                </a:highlight>
              </a:rPr>
              <a:t>emperaturoptimum</a:t>
            </a:r>
            <a:r>
              <a:rPr lang="da-DK" dirty="0"/>
              <a:t> (væksthastigheden er højest muligt). Hvis temperaturen overstiger dette, så </a:t>
            </a:r>
            <a:r>
              <a:rPr lang="da-DK" b="1" dirty="0">
                <a:highlight>
                  <a:srgbClr val="FFFF00"/>
                </a:highlight>
              </a:rPr>
              <a:t>denaturerer </a:t>
            </a:r>
            <a:r>
              <a:rPr lang="da-DK" dirty="0"/>
              <a:t>mikroorganismens enzymer = død bakterie. </a:t>
            </a:r>
          </a:p>
          <a:p>
            <a:r>
              <a:rPr lang="da-DK" dirty="0"/>
              <a:t>pH: </a:t>
            </a:r>
          </a:p>
          <a:p>
            <a:r>
              <a:rPr lang="da-DK" dirty="0"/>
              <a:t>Næringsstoffer: </a:t>
            </a:r>
          </a:p>
        </p:txBody>
      </p:sp>
    </p:spTree>
    <p:extLst>
      <p:ext uri="{BB962C8B-B14F-4D97-AF65-F5344CB8AC3E}">
        <p14:creationId xmlns:p14="http://schemas.microsoft.com/office/powerpoint/2010/main" val="3889061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CB0B3D-78A8-9486-018B-77B099CF7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0"/>
            <a:ext cx="4079987" cy="1314443"/>
          </a:xfrm>
        </p:spPr>
        <p:txBody>
          <a:bodyPr>
            <a:normAutofit/>
          </a:bodyPr>
          <a:lstStyle/>
          <a:p>
            <a:r>
              <a:rPr lang="da-DK" dirty="0"/>
              <a:t>Figur 119</a:t>
            </a:r>
          </a:p>
        </p:txBody>
      </p:sp>
      <p:sp>
        <p:nvSpPr>
          <p:cNvPr id="3081" name="Content Placeholder 8">
            <a:extLst>
              <a:ext uri="{FF2B5EF4-FFF2-40B4-BE49-F238E27FC236}">
                <a16:creationId xmlns:a16="http://schemas.microsoft.com/office/drawing/2014/main" id="{2A20E761-5F0E-4D79-87B4-BA9918FB4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853369"/>
            <a:ext cx="4079988" cy="3088460"/>
          </a:xfrm>
        </p:spPr>
        <p:txBody>
          <a:bodyPr>
            <a:normAutofit fontScale="85000" lnSpcReduction="20000"/>
          </a:bodyPr>
          <a:lstStyle/>
          <a:p>
            <a:r>
              <a:rPr lang="da-DK" dirty="0"/>
              <a:t>Inddrag følgende fagtermer i jeres beskrivelse af figuren: </a:t>
            </a:r>
          </a:p>
          <a:p>
            <a:pPr lvl="1"/>
            <a:r>
              <a:rPr lang="da-DK" dirty="0"/>
              <a:t>Mesofil og termofil. </a:t>
            </a:r>
          </a:p>
          <a:p>
            <a:pPr lvl="1"/>
            <a:r>
              <a:rPr lang="da-DK" dirty="0"/>
              <a:t>Temperaturoptimum. </a:t>
            </a:r>
          </a:p>
          <a:p>
            <a:pPr lvl="1"/>
            <a:r>
              <a:rPr lang="da-DK" dirty="0"/>
              <a:t>Temperaturminimum. </a:t>
            </a:r>
          </a:p>
          <a:p>
            <a:pPr lvl="1"/>
            <a:r>
              <a:rPr lang="da-DK" dirty="0"/>
              <a:t>Temperaturmaksimum. </a:t>
            </a:r>
          </a:p>
          <a:p>
            <a:r>
              <a:rPr lang="da-DK" dirty="0"/>
              <a:t>Diskutér desuden, hvilken rolle temperatur spiller i forhold til fødevarer. </a:t>
            </a:r>
          </a:p>
        </p:txBody>
      </p:sp>
      <p:sp>
        <p:nvSpPr>
          <p:cNvPr id="3083" name="Date Placeholder 3">
            <a:extLst>
              <a:ext uri="{FF2B5EF4-FFF2-40B4-BE49-F238E27FC236}">
                <a16:creationId xmlns:a16="http://schemas.microsoft.com/office/drawing/2014/main" id="{1F044AAC-B761-4B43-A7F5-E83A2E6C3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238A62C4-9532-477E-82D0-1BD0CBC71971}" type="datetime1">
              <a:rPr lang="en-US" smtClean="0"/>
              <a:pPr>
                <a:spcAft>
                  <a:spcPts val="600"/>
                </a:spcAft>
              </a:pPr>
              <a:t>9/24/2024</a:t>
            </a:fld>
            <a:endParaRPr lang="en-US" dirty="0"/>
          </a:p>
        </p:txBody>
      </p:sp>
      <p:sp>
        <p:nvSpPr>
          <p:cNvPr id="3085" name="Footer Placeholder 4">
            <a:extLst>
              <a:ext uri="{FF2B5EF4-FFF2-40B4-BE49-F238E27FC236}">
                <a16:creationId xmlns:a16="http://schemas.microsoft.com/office/drawing/2014/main" id="{5A5D6226-C153-4C5F-B30C-5656FEDF3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3087" name="Slide Number Placeholder 5">
            <a:extLst>
              <a:ext uri="{FF2B5EF4-FFF2-40B4-BE49-F238E27FC236}">
                <a16:creationId xmlns:a16="http://schemas.microsoft.com/office/drawing/2014/main" id="{86091187-3CD7-4891-BB4A-9A3F2309F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2B6A0707-BFCA-4BDD-8B25-E2A14A0F80A6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 dirty="0"/>
          </a:p>
        </p:txBody>
      </p:sp>
      <p:pic>
        <p:nvPicPr>
          <p:cNvPr id="3076" name="Picture 4" descr="undefined">
            <a:extLst>
              <a:ext uri="{FF2B5EF4-FFF2-40B4-BE49-F238E27FC236}">
                <a16:creationId xmlns:a16="http://schemas.microsoft.com/office/drawing/2014/main" id="{2CFDCD95-8EB6-ADEA-C294-15B6CBC7BE31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75325" y="1411288"/>
            <a:ext cx="6416675" cy="423545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80945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E30138-5A77-07F8-4C14-ACB1CF295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Eksponentiel vækst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56C4881E-8947-9B00-1973-4EBC5BD708D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da-DK" b="1" dirty="0">
                    <a:highlight>
                      <a:srgbClr val="FFFF00"/>
                    </a:highlight>
                  </a:rPr>
                  <a:t>Eksponentiel vækst/udvikling</a:t>
                </a:r>
                <a:r>
                  <a:rPr lang="da-DK" dirty="0"/>
                  <a:t>: Beskrivelse af en udvikling, hvor antallet af individer ændres med en fast faktor i en given tidsperiode. </a:t>
                </a:r>
              </a:p>
              <a:p>
                <a:pPr lvl="1"/>
                <a:r>
                  <a:rPr lang="da-DK" dirty="0"/>
                  <a:t>Bruges ofte til at beskrive biologiske fænomener såsom mikrobiel vækst eller populationsbiologi.</a:t>
                </a:r>
              </a:p>
              <a:p>
                <a:pPr lvl="1"/>
                <a:r>
                  <a:rPr lang="da-DK" dirty="0"/>
                  <a:t>Eksponentiel vækst kan både være aftagende og voksende, men i mikrobiologi og særligt ved bakterier er det mest relevant, at snakke om </a:t>
                </a:r>
                <a:r>
                  <a:rPr lang="da-DK" b="1" dirty="0">
                    <a:highlight>
                      <a:srgbClr val="FFFF00"/>
                    </a:highlight>
                  </a:rPr>
                  <a:t>voksende eksponentiel vækst. </a:t>
                </a:r>
              </a:p>
              <a:p>
                <a:r>
                  <a:rPr lang="da-DK" dirty="0"/>
                  <a:t> Eksponentiel vækst for en bakterie kan kun fortsætte indtil en abiotisk eller biotisk faktor begrænser væksten (fx temperatur, næring eller plads)</a:t>
                </a:r>
              </a:p>
              <a:p>
                <a:r>
                  <a:rPr lang="da-DK" dirty="0"/>
                  <a:t>Eksponentiel vækst beskrives matematisk med ligningen: </a:t>
                </a:r>
                <a14:m>
                  <m:oMath xmlns:m="http://schemas.openxmlformats.org/officeDocument/2006/math">
                    <m:r>
                      <a:rPr lang="da-DK" sz="18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da-DK" sz="18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da-DK" sz="18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da-DK" sz="18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∗</m:t>
                    </m:r>
                    <m:sSup>
                      <m:sSupPr>
                        <m:ctrlPr>
                          <a:rPr lang="da-D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da-D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da-D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da-DK" sz="18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da-DK" dirty="0"/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56C4881E-8947-9B00-1973-4EBC5BD708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 b="-3641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1712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C758F9-20E5-BCCD-0875-6FAAE7289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Eksponentiel vækst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188DEA-AFB8-59EB-C0D3-30E542BDA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skal nu i grupper gennemgå s. 107 og 108 og forklare, hvordan man bruger eksponentiel vækst til at vise en biologisk proces. </a:t>
            </a:r>
          </a:p>
          <a:p>
            <a:r>
              <a:rPr lang="da-DK" dirty="0"/>
              <a:t>I skal have fokus på de forskellige ligninger i kompendiet, som er markeret med (1), (2) og (3) – hvorfor kan man sætte lighedstegn mellem disse? </a:t>
            </a:r>
          </a:p>
          <a:p>
            <a:r>
              <a:rPr lang="da-DK" dirty="0"/>
              <a:t>Derefter skal i forklare, hvordan man kan udregne bakteriers </a:t>
            </a:r>
            <a:r>
              <a:rPr lang="da-DK" b="1" dirty="0">
                <a:highlight>
                  <a:srgbClr val="FFFF00"/>
                </a:highlight>
              </a:rPr>
              <a:t>generationstid </a:t>
            </a:r>
            <a:r>
              <a:rPr lang="da-DK" dirty="0"/>
              <a:t>og hvorfor det er vigtigt, at kunne? </a:t>
            </a:r>
          </a:p>
          <a:p>
            <a:r>
              <a:rPr lang="da-DK" dirty="0"/>
              <a:t>Vi laver fællesopsamling på dette og i laver opgaver om det derefter. </a:t>
            </a:r>
          </a:p>
        </p:txBody>
      </p:sp>
    </p:spTree>
    <p:extLst>
      <p:ext uri="{BB962C8B-B14F-4D97-AF65-F5344CB8AC3E}">
        <p14:creationId xmlns:p14="http://schemas.microsoft.com/office/powerpoint/2010/main" val="35185328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726785-1690-98FE-A25A-CA11CBE37D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848" y="1124942"/>
            <a:ext cx="3798275" cy="870857"/>
          </a:xfrm>
        </p:spPr>
        <p:txBody>
          <a:bodyPr anchor="b">
            <a:normAutofit fontScale="90000"/>
          </a:bodyPr>
          <a:lstStyle/>
          <a:p>
            <a:r>
              <a:rPr lang="da-DK" dirty="0"/>
              <a:t>Figur 122</a:t>
            </a:r>
          </a:p>
        </p:txBody>
      </p:sp>
      <p:sp>
        <p:nvSpPr>
          <p:cNvPr id="4105" name="Date Placeholder 3">
            <a:extLst>
              <a:ext uri="{FF2B5EF4-FFF2-40B4-BE49-F238E27FC236}">
                <a16:creationId xmlns:a16="http://schemas.microsoft.com/office/drawing/2014/main" id="{E36EB3A5-E8FB-48A5-BB59-1E449A9F7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47B991A3-FCCB-4921-B21C-3336FFF5089B}" type="datetime1">
              <a:rPr lang="en-US" smtClean="0"/>
              <a:pPr>
                <a:spcAft>
                  <a:spcPts val="600"/>
                </a:spcAft>
              </a:pPr>
              <a:t>9/24/2024</a:t>
            </a:fld>
            <a:endParaRPr lang="en-US"/>
          </a:p>
        </p:txBody>
      </p:sp>
      <p:sp>
        <p:nvSpPr>
          <p:cNvPr id="4107" name="Footer Placeholder 4">
            <a:extLst>
              <a:ext uri="{FF2B5EF4-FFF2-40B4-BE49-F238E27FC236}">
                <a16:creationId xmlns:a16="http://schemas.microsoft.com/office/drawing/2014/main" id="{4B21C378-352D-4BF8-BD65-16270960E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4109" name="Slide Number Placeholder 5">
            <a:extLst>
              <a:ext uri="{FF2B5EF4-FFF2-40B4-BE49-F238E27FC236}">
                <a16:creationId xmlns:a16="http://schemas.microsoft.com/office/drawing/2014/main" id="{28B954E5-2A8D-44FA-ABD2-4DE4CE1EE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2B6A0707-BFCA-4BDD-8B25-E2A14A0F80A6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00FD6E0E-970A-9253-D0E6-2005B0A3086B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684"/>
          <a:stretch/>
        </p:blipFill>
        <p:spPr bwMode="auto">
          <a:xfrm>
            <a:off x="0" y="2239963"/>
            <a:ext cx="4692650" cy="3871912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4100" name="Picture 4" descr="undefined">
            <a:extLst>
              <a:ext uri="{FF2B5EF4-FFF2-40B4-BE49-F238E27FC236}">
                <a16:creationId xmlns:a16="http://schemas.microsoft.com/office/drawing/2014/main" id="{FA498BD0-CCC4-1EFF-6953-3C11615A79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89"/>
          <a:stretch/>
        </p:blipFill>
        <p:spPr bwMode="auto">
          <a:xfrm>
            <a:off x="5557883" y="2239953"/>
            <a:ext cx="40894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9503EA7A-3C09-F3C4-4279-82775EB8378D}"/>
              </a:ext>
            </a:extLst>
          </p:cNvPr>
          <p:cNvSpPr txBox="1"/>
          <p:nvPr/>
        </p:nvSpPr>
        <p:spPr>
          <a:xfrm>
            <a:off x="7959634" y="466516"/>
            <a:ext cx="3648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Brug figuren til at snakke ud fra, hvis det er lidt svært. </a:t>
            </a:r>
          </a:p>
        </p:txBody>
      </p:sp>
    </p:spTree>
    <p:extLst>
      <p:ext uri="{BB962C8B-B14F-4D97-AF65-F5344CB8AC3E}">
        <p14:creationId xmlns:p14="http://schemas.microsoft.com/office/powerpoint/2010/main" val="1475235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E284AF-A33F-70FB-F348-5ACB43842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011" y="203752"/>
            <a:ext cx="10363200" cy="839227"/>
          </a:xfrm>
        </p:spPr>
        <p:txBody>
          <a:bodyPr/>
          <a:lstStyle/>
          <a:p>
            <a:r>
              <a:rPr lang="da-DK" dirty="0"/>
              <a:t>Den mikrobielle vækstkurve</a:t>
            </a:r>
          </a:p>
        </p:txBody>
      </p:sp>
      <p:pic>
        <p:nvPicPr>
          <p:cNvPr id="5122" name="Picture 2" descr="undefined">
            <a:extLst>
              <a:ext uri="{FF2B5EF4-FFF2-40B4-BE49-F238E27FC236}">
                <a16:creationId xmlns:a16="http://schemas.microsoft.com/office/drawing/2014/main" id="{B8D80AAC-0C82-9E9B-5222-45092CDED60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83140" y="1828080"/>
            <a:ext cx="6517948" cy="3080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5458B44A-A92E-3CBF-9AC7-922B81F4AD9A}"/>
              </a:ext>
            </a:extLst>
          </p:cNvPr>
          <p:cNvSpPr txBox="1"/>
          <p:nvPr/>
        </p:nvSpPr>
        <p:spPr>
          <a:xfrm>
            <a:off x="251011" y="829235"/>
            <a:ext cx="450028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Beskriv de 4 faser, som figur 123 illustrerer: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 err="1">
                <a:highlight>
                  <a:srgbClr val="FFFF00"/>
                </a:highlight>
              </a:rPr>
              <a:t>Nølefase</a:t>
            </a:r>
            <a:r>
              <a:rPr lang="da-DK" b="1" dirty="0">
                <a:highlight>
                  <a:srgbClr val="FFFF00"/>
                </a:highlight>
              </a:rPr>
              <a:t>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Tilpasning og enzymatisk aktivitet? Hvordan er antallet af bakterier? Fagbegreber bruges.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>
                <a:highlight>
                  <a:srgbClr val="FFFF00"/>
                </a:highlight>
              </a:rPr>
              <a:t>Eksponentiel fase.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Deling og konstant vækstrate? Hvad begrænser typisk bakterier i denne fase? Fagbegreber bruges.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>
                <a:highlight>
                  <a:srgbClr val="FFFF00"/>
                </a:highlight>
              </a:rPr>
              <a:t>Stationær fase.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Populationsstørrelse og antal. Hvad opbruges og hvad udskilles? Fagbegreber bruges.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>
                <a:highlight>
                  <a:srgbClr val="FFFF00"/>
                </a:highlight>
              </a:rPr>
              <a:t>Dødsfase: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Hvad overstiger hvad? Hvad er dvaletilstand og hvad betyder det? Fagbegreber bruges.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119470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EE0649-9FA2-0956-63E9-B52F1F528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Gæring og respiration - figur</a:t>
            </a: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B0D5F07C-8FB0-50AE-21BE-21EFD64E8E6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70"/>
          <a:stretch/>
        </p:blipFill>
        <p:spPr bwMode="auto">
          <a:xfrm>
            <a:off x="1055716" y="1454905"/>
            <a:ext cx="6015089" cy="47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927668FE-3855-DEB4-7ED5-F7A23972DC96}"/>
              </a:ext>
            </a:extLst>
          </p:cNvPr>
          <p:cNvSpPr txBox="1"/>
          <p:nvPr/>
        </p:nvSpPr>
        <p:spPr>
          <a:xfrm>
            <a:off x="7597833" y="1690688"/>
            <a:ext cx="384879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Figuren viser to slags nedbrydninger: </a:t>
            </a:r>
          </a:p>
          <a:p>
            <a:endParaRPr lang="da-DK" dirty="0"/>
          </a:p>
          <a:p>
            <a:r>
              <a:rPr lang="da-DK" dirty="0"/>
              <a:t>1: Gæring (anaerob) </a:t>
            </a:r>
          </a:p>
          <a:p>
            <a:endParaRPr lang="da-DK" dirty="0"/>
          </a:p>
          <a:p>
            <a:r>
              <a:rPr lang="da-DK" dirty="0"/>
              <a:t>2: Respiration (aerob) </a:t>
            </a:r>
          </a:p>
          <a:p>
            <a:endParaRPr lang="da-DK" dirty="0"/>
          </a:p>
          <a:p>
            <a:r>
              <a:rPr lang="da-DK" dirty="0"/>
              <a:t>Hvilken af de to typer af nedbrydning giver mest energi, hvis I kigger på figuren?</a:t>
            </a:r>
          </a:p>
        </p:txBody>
      </p:sp>
    </p:spTree>
    <p:extLst>
      <p:ext uri="{BB962C8B-B14F-4D97-AF65-F5344CB8AC3E}">
        <p14:creationId xmlns:p14="http://schemas.microsoft.com/office/powerpoint/2010/main" val="21225869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2E2CDA-4612-5609-036E-E4F7A3D68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Nedbrydning – aerob og anaerob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3573B1D3-28BC-A252-E63E-79E8FC2B283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20800"/>
                <a:ext cx="10515600" cy="5387571"/>
              </a:xfrm>
            </p:spPr>
            <p:txBody>
              <a:bodyPr>
                <a:normAutofit/>
              </a:bodyPr>
              <a:lstStyle/>
              <a:p>
                <a:r>
                  <a:rPr lang="da-DK" sz="3200" dirty="0"/>
                  <a:t>Nedbrydning er en måde hvor særligt bakterier og andre mikroorganismer får energi. </a:t>
                </a:r>
              </a:p>
              <a:p>
                <a:r>
                  <a:rPr lang="da-DK" sz="3200" dirty="0"/>
                  <a:t>Der findes to slags nedbrydninger; aerob og anaerob. </a:t>
                </a:r>
              </a:p>
              <a:p>
                <a:pPr lvl="1"/>
                <a:r>
                  <a:rPr lang="da-DK" sz="2800" b="1" dirty="0"/>
                  <a:t>Aerob nedbrydning</a:t>
                </a:r>
                <a:r>
                  <a:rPr lang="da-DK" sz="2800" dirty="0"/>
                  <a:t>: Respiration og den sker når der er ilt til stede. Der frigives dermed ATP ved respirationen bruger glukose og ilt til at danne energi. </a:t>
                </a:r>
              </a:p>
              <a:p>
                <a:pPr lvl="2"/>
                <a:r>
                  <a:rPr lang="da-DK" sz="2400" b="1" dirty="0"/>
                  <a:t>Et eksempel på aerob nedbrydning kunne se sådan her ud: </a:t>
                </a:r>
              </a:p>
              <a:p>
                <a:pPr lvl="3"/>
                <a14:m>
                  <m:oMath xmlns:m="http://schemas.openxmlformats.org/officeDocument/2006/math">
                    <m:sSub>
                      <m:sSubPr>
                        <m:ctrlPr>
                          <a:rPr lang="da-DK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sSub>
                      <m:sSubPr>
                        <m:ctrlPr>
                          <a:rPr lang="da-DK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sSub>
                      <m:sSubPr>
                        <m:ctrlPr>
                          <a:rPr lang="da-DK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+6</m:t>
                    </m:r>
                    <m:sSub>
                      <m:sSubPr>
                        <m:ctrlPr>
                          <a:rPr lang="da-DK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+30 </m:t>
                    </m:r>
                    <m:d>
                      <m:dPr>
                        <m:ctrlPr>
                          <a:rPr lang="da-DK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𝐴𝐷𝑃</m:t>
                        </m:r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+ </m:t>
                        </m:r>
                        <m:sSub>
                          <m:sSubPr>
                            <m:ctrlPr>
                              <a:rPr lang="da-DK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a-DK" sz="20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da-DK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→6</m:t>
                    </m:r>
                    <m:sSub>
                      <m:sSubPr>
                        <m:ctrlPr>
                          <a:rPr lang="da-DK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𝐶𝑂</m:t>
                        </m:r>
                      </m:e>
                      <m:sub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+6</m:t>
                    </m:r>
                    <m:sSub>
                      <m:sSubPr>
                        <m:ctrlPr>
                          <a:rPr lang="da-DK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+30 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𝐴𝑇𝑃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da-DK" sz="2000" dirty="0"/>
              </a:p>
              <a:p>
                <a:pPr lvl="1"/>
                <a:r>
                  <a:rPr lang="da-DK" sz="2800" b="1" dirty="0"/>
                  <a:t>Anaerob nedbrydning: </a:t>
                </a:r>
                <a:r>
                  <a:rPr lang="da-DK" sz="2800" dirty="0"/>
                  <a:t>Sker når der IKKE er ilt til stede, og der kan mikroorganismer få energi ved gæring.  </a:t>
                </a:r>
              </a:p>
              <a:p>
                <a:pPr lvl="2"/>
                <a:r>
                  <a:rPr lang="da-DK" sz="2400" b="1" dirty="0"/>
                  <a:t>Det findes der flere eksempler på: </a:t>
                </a:r>
              </a:p>
              <a:p>
                <a:pPr lvl="3"/>
                <a:r>
                  <a:rPr lang="da-DK" sz="2000" b="1" dirty="0" err="1"/>
                  <a:t>Lactatgæring</a:t>
                </a:r>
                <a:r>
                  <a:rPr lang="da-DK" sz="2000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sSub>
                      <m:sSubPr>
                        <m:ctrlPr>
                          <a:rPr lang="da-DK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sSub>
                      <m:sSubPr>
                        <m:ctrlPr>
                          <a:rPr lang="da-DK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+2 </m:t>
                    </m:r>
                    <m:d>
                      <m:dPr>
                        <m:ctrlPr>
                          <a:rPr lang="da-DK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𝐴𝐷𝑃</m:t>
                        </m:r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+ </m:t>
                        </m:r>
                        <m:sSub>
                          <m:sSubPr>
                            <m:ctrlPr>
                              <a:rPr lang="da-DK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a-DK" sz="20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da-DK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→2</m:t>
                    </m:r>
                    <m:sSub>
                      <m:sSubPr>
                        <m:ctrlPr>
                          <a:rPr lang="da-DK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𝐶𝐻</m:t>
                        </m:r>
                      </m:e>
                      <m:sub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𝐶𝐻𝑂𝐻𝐶𝑂</m:t>
                    </m:r>
                    <m:sSup>
                      <m:sSupPr>
                        <m:ctrlPr>
                          <a:rPr lang="da-DK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p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da-DK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+2 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𝐴𝑇𝑃</m:t>
                    </m:r>
                  </m:oMath>
                </a14:m>
                <a:endParaRPr lang="da-DK" sz="2000" dirty="0"/>
              </a:p>
              <a:p>
                <a:pPr lvl="3"/>
                <a:r>
                  <a:rPr lang="da-DK" sz="2000" b="1" dirty="0"/>
                  <a:t>Alkoholgæring: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a-DK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sSub>
                      <m:sSubPr>
                        <m:ctrlPr>
                          <a:rPr lang="da-DK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sSub>
                      <m:sSubPr>
                        <m:ctrlPr>
                          <a:rPr lang="da-DK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+2 </m:t>
                    </m:r>
                    <m:d>
                      <m:dPr>
                        <m:ctrlPr>
                          <a:rPr lang="da-DK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𝐴𝐷𝑃</m:t>
                        </m:r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+ </m:t>
                        </m:r>
                        <m:sSub>
                          <m:sSubPr>
                            <m:ctrlPr>
                              <a:rPr lang="da-DK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a-DK" sz="20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da-DK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→2</m:t>
                    </m:r>
                    <m:sSub>
                      <m:sSubPr>
                        <m:ctrlPr>
                          <a:rPr lang="da-DK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da-DK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a-DK" sz="2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da-DK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𝑂𝐻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da-DK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𝐶𝑂</m:t>
                        </m:r>
                      </m:e>
                      <m:sub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+2 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𝐴𝑇𝑃</m:t>
                    </m:r>
                  </m:oMath>
                </a14:m>
                <a:endParaRPr lang="da-DK" sz="2000" dirty="0"/>
              </a:p>
            </p:txBody>
          </p:sp>
        </mc:Choice>
        <mc:Fallback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3573B1D3-28BC-A252-E63E-79E8FC2B28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20800"/>
                <a:ext cx="10515600" cy="5387571"/>
              </a:xfrm>
              <a:blipFill>
                <a:blip r:embed="rId2"/>
                <a:stretch>
                  <a:fillRect l="-1333" t="-2378" r="-1449" b="-2039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3560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</TotalTime>
  <Words>1736</Words>
  <Application>Microsoft Office PowerPoint</Application>
  <PresentationFormat>Widescreen</PresentationFormat>
  <Paragraphs>146</Paragraphs>
  <Slides>20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20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Calibri Light</vt:lpstr>
      <vt:lpstr>Cambria Math</vt:lpstr>
      <vt:lpstr>Office-tema</vt:lpstr>
      <vt:lpstr>Office-tema</vt:lpstr>
      <vt:lpstr>Celler  Mikrobiel vækst</vt:lpstr>
      <vt:lpstr>Dagens program</vt:lpstr>
      <vt:lpstr>Eukaryote celler</vt:lpstr>
      <vt:lpstr>Eukaryote celler </vt:lpstr>
      <vt:lpstr>Prokaryote celler</vt:lpstr>
      <vt:lpstr>Prokaryote celler </vt:lpstr>
      <vt:lpstr>Archaea (Prokaryot, men lidt sin egen)</vt:lpstr>
      <vt:lpstr>Archaea </vt:lpstr>
      <vt:lpstr>Øvelse: Celle-stafet  eller kapløb</vt:lpstr>
      <vt:lpstr>Mikrobiel vækst: </vt:lpstr>
      <vt:lpstr>Figur 118: </vt:lpstr>
      <vt:lpstr>Vækstfaktorer og væksthastighed</vt:lpstr>
      <vt:lpstr>Vækstfaktorer og væksthastigheder</vt:lpstr>
      <vt:lpstr>Figur 119</vt:lpstr>
      <vt:lpstr>Eksponentiel vækst</vt:lpstr>
      <vt:lpstr>Eksponentiel vækst</vt:lpstr>
      <vt:lpstr>Figur 122</vt:lpstr>
      <vt:lpstr>Den mikrobielle vækstkurve</vt:lpstr>
      <vt:lpstr>Gæring og respiration - figur</vt:lpstr>
      <vt:lpstr>Nedbrydning – aerob og anaerob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Mikrobiel vækst</dc:title>
  <dc:creator>Taia Varberg</dc:creator>
  <cp:lastModifiedBy>Taia Varberg</cp:lastModifiedBy>
  <cp:revision>5</cp:revision>
  <dcterms:created xsi:type="dcterms:W3CDTF">2023-10-04T08:54:14Z</dcterms:created>
  <dcterms:modified xsi:type="dcterms:W3CDTF">2024-09-24T17:12:27Z</dcterms:modified>
</cp:coreProperties>
</file>