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9" r:id="rId3"/>
    <p:sldId id="258" r:id="rId4"/>
    <p:sldId id="260" r:id="rId5"/>
    <p:sldId id="261" r:id="rId6"/>
    <p:sldId id="263" r:id="rId7"/>
    <p:sldId id="264" r:id="rId8"/>
    <p:sldId id="262" r:id="rId9"/>
    <p:sldId id="275" r:id="rId10"/>
    <p:sldId id="276" r:id="rId11"/>
    <p:sldId id="268" r:id="rId12"/>
    <p:sldId id="265" r:id="rId13"/>
    <p:sldId id="269" r:id="rId14"/>
    <p:sldId id="266" r:id="rId15"/>
    <p:sldId id="267" r:id="rId16"/>
    <p:sldId id="270" r:id="rId17"/>
    <p:sldId id="279" r:id="rId18"/>
    <p:sldId id="273" r:id="rId19"/>
    <p:sldId id="274" r:id="rId20"/>
    <p:sldId id="278" r:id="rId2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1" d="100"/>
          <a:sy n="71" d="100"/>
        </p:scale>
        <p:origin x="4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AADD90-8708-42EE-B6C5-2F9C71ECCA4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6CA1752-E15B-4EDC-AA18-96CF9F9AA086}">
      <dgm:prSet/>
      <dgm:spPr/>
      <dgm:t>
        <a:bodyPr/>
        <a:lstStyle/>
        <a:p>
          <a:r>
            <a:rPr lang="da-DK"/>
            <a:t>Der findes mange forskellige præventionsformer, og de har alle både fordele og ulemper (både på kort sigt og lang sigt)</a:t>
          </a:r>
          <a:endParaRPr lang="en-US"/>
        </a:p>
      </dgm:t>
    </dgm:pt>
    <dgm:pt modelId="{EBB723EC-67E6-4F36-996B-C2E2D16A42F0}" type="parTrans" cxnId="{3D7D6117-7BAC-460F-A4E0-CA0B4FDB2FF2}">
      <dgm:prSet/>
      <dgm:spPr/>
      <dgm:t>
        <a:bodyPr/>
        <a:lstStyle/>
        <a:p>
          <a:endParaRPr lang="en-US"/>
        </a:p>
      </dgm:t>
    </dgm:pt>
    <dgm:pt modelId="{078990B1-D890-49A5-AD62-780314E32D97}" type="sibTrans" cxnId="{3D7D6117-7BAC-460F-A4E0-CA0B4FDB2FF2}">
      <dgm:prSet/>
      <dgm:spPr/>
      <dgm:t>
        <a:bodyPr/>
        <a:lstStyle/>
        <a:p>
          <a:endParaRPr lang="en-US"/>
        </a:p>
      </dgm:t>
    </dgm:pt>
    <dgm:pt modelId="{DEFB7316-9787-487B-B580-33DE79951E12}">
      <dgm:prSet/>
      <dgm:spPr/>
      <dgm:t>
        <a:bodyPr/>
        <a:lstStyle/>
        <a:p>
          <a:r>
            <a:rPr lang="da-DK"/>
            <a:t>De mest udbredte præventionsformer er i dag spiraler (hormon eller kobber), p-piller og kondom. </a:t>
          </a:r>
          <a:endParaRPr lang="en-US"/>
        </a:p>
      </dgm:t>
    </dgm:pt>
    <dgm:pt modelId="{4FDA739B-0C36-46B9-8191-4809019B9971}" type="parTrans" cxnId="{3694A13C-A92A-479A-90A7-2731DA5C173E}">
      <dgm:prSet/>
      <dgm:spPr/>
      <dgm:t>
        <a:bodyPr/>
        <a:lstStyle/>
        <a:p>
          <a:endParaRPr lang="en-US"/>
        </a:p>
      </dgm:t>
    </dgm:pt>
    <dgm:pt modelId="{5C52C3BE-80B7-4E0A-A404-8589E8690320}" type="sibTrans" cxnId="{3694A13C-A92A-479A-90A7-2731DA5C173E}">
      <dgm:prSet/>
      <dgm:spPr/>
      <dgm:t>
        <a:bodyPr/>
        <a:lstStyle/>
        <a:p>
          <a:endParaRPr lang="en-US"/>
        </a:p>
      </dgm:t>
    </dgm:pt>
    <dgm:pt modelId="{2E56B446-CC4C-4C43-8FB7-06C743608566}">
      <dgm:prSet/>
      <dgm:spPr/>
      <dgm:t>
        <a:bodyPr/>
        <a:lstStyle/>
        <a:p>
          <a:r>
            <a:rPr lang="da-DK" dirty="0"/>
            <a:t>Hovedformålet med prævention er, at man skal undgå en graviditet eller kønssygdomme. </a:t>
          </a:r>
          <a:endParaRPr lang="en-US" dirty="0"/>
        </a:p>
      </dgm:t>
    </dgm:pt>
    <dgm:pt modelId="{BF76A57B-4A73-455C-B869-78A71A87ADD4}" type="parTrans" cxnId="{3C8DF8D0-E65E-4E29-A77D-39D9C56940ED}">
      <dgm:prSet/>
      <dgm:spPr/>
      <dgm:t>
        <a:bodyPr/>
        <a:lstStyle/>
        <a:p>
          <a:endParaRPr lang="en-US"/>
        </a:p>
      </dgm:t>
    </dgm:pt>
    <dgm:pt modelId="{DD865ACC-4765-4E90-A214-4D9F17510B6C}" type="sibTrans" cxnId="{3C8DF8D0-E65E-4E29-A77D-39D9C56940ED}">
      <dgm:prSet/>
      <dgm:spPr/>
      <dgm:t>
        <a:bodyPr/>
        <a:lstStyle/>
        <a:p>
          <a:endParaRPr lang="en-US"/>
        </a:p>
      </dgm:t>
    </dgm:pt>
    <dgm:pt modelId="{A0D13C0F-8058-413E-A43C-B42E1D9EFC8C}" type="pres">
      <dgm:prSet presAssocID="{BCAADD90-8708-42EE-B6C5-2F9C71ECCA4F}" presName="vert0" presStyleCnt="0">
        <dgm:presLayoutVars>
          <dgm:dir/>
          <dgm:animOne val="branch"/>
          <dgm:animLvl val="lvl"/>
        </dgm:presLayoutVars>
      </dgm:prSet>
      <dgm:spPr/>
    </dgm:pt>
    <dgm:pt modelId="{962457E9-6BFA-49EE-8FFD-90C9AC2F1D19}" type="pres">
      <dgm:prSet presAssocID="{26CA1752-E15B-4EDC-AA18-96CF9F9AA086}" presName="thickLine" presStyleLbl="alignNode1" presStyleIdx="0" presStyleCnt="3"/>
      <dgm:spPr/>
    </dgm:pt>
    <dgm:pt modelId="{B2E704C1-9C1B-4BD2-8F30-95BAF9425208}" type="pres">
      <dgm:prSet presAssocID="{26CA1752-E15B-4EDC-AA18-96CF9F9AA086}" presName="horz1" presStyleCnt="0"/>
      <dgm:spPr/>
    </dgm:pt>
    <dgm:pt modelId="{7D5D1454-0F14-4138-9294-0938D3177131}" type="pres">
      <dgm:prSet presAssocID="{26CA1752-E15B-4EDC-AA18-96CF9F9AA086}" presName="tx1" presStyleLbl="revTx" presStyleIdx="0" presStyleCnt="3"/>
      <dgm:spPr/>
    </dgm:pt>
    <dgm:pt modelId="{CF246135-8F2A-44CA-8794-E85255C36AFA}" type="pres">
      <dgm:prSet presAssocID="{26CA1752-E15B-4EDC-AA18-96CF9F9AA086}" presName="vert1" presStyleCnt="0"/>
      <dgm:spPr/>
    </dgm:pt>
    <dgm:pt modelId="{15F54D02-ED74-477E-A103-5DFA35E7B991}" type="pres">
      <dgm:prSet presAssocID="{DEFB7316-9787-487B-B580-33DE79951E12}" presName="thickLine" presStyleLbl="alignNode1" presStyleIdx="1" presStyleCnt="3"/>
      <dgm:spPr/>
    </dgm:pt>
    <dgm:pt modelId="{D0AB96D1-7434-4486-A91C-283E6931CD88}" type="pres">
      <dgm:prSet presAssocID="{DEFB7316-9787-487B-B580-33DE79951E12}" presName="horz1" presStyleCnt="0"/>
      <dgm:spPr/>
    </dgm:pt>
    <dgm:pt modelId="{4A7851A5-E480-4E67-869B-E674E3AAFDFF}" type="pres">
      <dgm:prSet presAssocID="{DEFB7316-9787-487B-B580-33DE79951E12}" presName="tx1" presStyleLbl="revTx" presStyleIdx="1" presStyleCnt="3"/>
      <dgm:spPr/>
    </dgm:pt>
    <dgm:pt modelId="{21F8E014-90C8-44C4-887C-91E45A8CB84A}" type="pres">
      <dgm:prSet presAssocID="{DEFB7316-9787-487B-B580-33DE79951E12}" presName="vert1" presStyleCnt="0"/>
      <dgm:spPr/>
    </dgm:pt>
    <dgm:pt modelId="{4852B702-CF53-49C5-896E-5AE867983EAA}" type="pres">
      <dgm:prSet presAssocID="{2E56B446-CC4C-4C43-8FB7-06C743608566}" presName="thickLine" presStyleLbl="alignNode1" presStyleIdx="2" presStyleCnt="3"/>
      <dgm:spPr/>
    </dgm:pt>
    <dgm:pt modelId="{A6EE50DE-786B-4E26-919B-DD536956C3BB}" type="pres">
      <dgm:prSet presAssocID="{2E56B446-CC4C-4C43-8FB7-06C743608566}" presName="horz1" presStyleCnt="0"/>
      <dgm:spPr/>
    </dgm:pt>
    <dgm:pt modelId="{8C6C3BCC-39E1-487A-9210-0136C1590B07}" type="pres">
      <dgm:prSet presAssocID="{2E56B446-CC4C-4C43-8FB7-06C743608566}" presName="tx1" presStyleLbl="revTx" presStyleIdx="2" presStyleCnt="3"/>
      <dgm:spPr/>
    </dgm:pt>
    <dgm:pt modelId="{3FFEBC12-5E35-4AD9-839F-669B223C97A8}" type="pres">
      <dgm:prSet presAssocID="{2E56B446-CC4C-4C43-8FB7-06C743608566}" presName="vert1" presStyleCnt="0"/>
      <dgm:spPr/>
    </dgm:pt>
  </dgm:ptLst>
  <dgm:cxnLst>
    <dgm:cxn modelId="{3D7D6117-7BAC-460F-A4E0-CA0B4FDB2FF2}" srcId="{BCAADD90-8708-42EE-B6C5-2F9C71ECCA4F}" destId="{26CA1752-E15B-4EDC-AA18-96CF9F9AA086}" srcOrd="0" destOrd="0" parTransId="{EBB723EC-67E6-4F36-996B-C2E2D16A42F0}" sibTransId="{078990B1-D890-49A5-AD62-780314E32D97}"/>
    <dgm:cxn modelId="{E574EC28-540F-405C-94E9-1836B8CE7D0A}" type="presOf" srcId="{BCAADD90-8708-42EE-B6C5-2F9C71ECCA4F}" destId="{A0D13C0F-8058-413E-A43C-B42E1D9EFC8C}" srcOrd="0" destOrd="0" presId="urn:microsoft.com/office/officeart/2008/layout/LinedList"/>
    <dgm:cxn modelId="{3694A13C-A92A-479A-90A7-2731DA5C173E}" srcId="{BCAADD90-8708-42EE-B6C5-2F9C71ECCA4F}" destId="{DEFB7316-9787-487B-B580-33DE79951E12}" srcOrd="1" destOrd="0" parTransId="{4FDA739B-0C36-46B9-8191-4809019B9971}" sibTransId="{5C52C3BE-80B7-4E0A-A404-8589E8690320}"/>
    <dgm:cxn modelId="{4D91707F-F159-4300-A54E-9732D93BA172}" type="presOf" srcId="{26CA1752-E15B-4EDC-AA18-96CF9F9AA086}" destId="{7D5D1454-0F14-4138-9294-0938D3177131}" srcOrd="0" destOrd="0" presId="urn:microsoft.com/office/officeart/2008/layout/LinedList"/>
    <dgm:cxn modelId="{19CB7680-B696-44EE-AE64-AE4FE6E22CA1}" type="presOf" srcId="{DEFB7316-9787-487B-B580-33DE79951E12}" destId="{4A7851A5-E480-4E67-869B-E674E3AAFDFF}" srcOrd="0" destOrd="0" presId="urn:microsoft.com/office/officeart/2008/layout/LinedList"/>
    <dgm:cxn modelId="{D89A1BA7-6835-4FD7-9374-BFA287E7825A}" type="presOf" srcId="{2E56B446-CC4C-4C43-8FB7-06C743608566}" destId="{8C6C3BCC-39E1-487A-9210-0136C1590B07}" srcOrd="0" destOrd="0" presId="urn:microsoft.com/office/officeart/2008/layout/LinedList"/>
    <dgm:cxn modelId="{3C8DF8D0-E65E-4E29-A77D-39D9C56940ED}" srcId="{BCAADD90-8708-42EE-B6C5-2F9C71ECCA4F}" destId="{2E56B446-CC4C-4C43-8FB7-06C743608566}" srcOrd="2" destOrd="0" parTransId="{BF76A57B-4A73-455C-B869-78A71A87ADD4}" sibTransId="{DD865ACC-4765-4E90-A214-4D9F17510B6C}"/>
    <dgm:cxn modelId="{F9B29837-6EB3-4A08-909C-042E87F4AA23}" type="presParOf" srcId="{A0D13C0F-8058-413E-A43C-B42E1D9EFC8C}" destId="{962457E9-6BFA-49EE-8FFD-90C9AC2F1D19}" srcOrd="0" destOrd="0" presId="urn:microsoft.com/office/officeart/2008/layout/LinedList"/>
    <dgm:cxn modelId="{E55D5ED6-4D7B-4B4B-B468-A94810E13321}" type="presParOf" srcId="{A0D13C0F-8058-413E-A43C-B42E1D9EFC8C}" destId="{B2E704C1-9C1B-4BD2-8F30-95BAF9425208}" srcOrd="1" destOrd="0" presId="urn:microsoft.com/office/officeart/2008/layout/LinedList"/>
    <dgm:cxn modelId="{5A13D2F1-BDFA-49E8-B2AD-06F6EF67F90C}" type="presParOf" srcId="{B2E704C1-9C1B-4BD2-8F30-95BAF9425208}" destId="{7D5D1454-0F14-4138-9294-0938D3177131}" srcOrd="0" destOrd="0" presId="urn:microsoft.com/office/officeart/2008/layout/LinedList"/>
    <dgm:cxn modelId="{1CC01017-5F4F-4D05-B358-1DCFDA8B1DA8}" type="presParOf" srcId="{B2E704C1-9C1B-4BD2-8F30-95BAF9425208}" destId="{CF246135-8F2A-44CA-8794-E85255C36AFA}" srcOrd="1" destOrd="0" presId="urn:microsoft.com/office/officeart/2008/layout/LinedList"/>
    <dgm:cxn modelId="{75D1A7D0-4DB1-48CD-B5BF-C1BB4073EAA1}" type="presParOf" srcId="{A0D13C0F-8058-413E-A43C-B42E1D9EFC8C}" destId="{15F54D02-ED74-477E-A103-5DFA35E7B991}" srcOrd="2" destOrd="0" presId="urn:microsoft.com/office/officeart/2008/layout/LinedList"/>
    <dgm:cxn modelId="{51478F2B-8444-4EE8-8BCB-E32280150293}" type="presParOf" srcId="{A0D13C0F-8058-413E-A43C-B42E1D9EFC8C}" destId="{D0AB96D1-7434-4486-A91C-283E6931CD88}" srcOrd="3" destOrd="0" presId="urn:microsoft.com/office/officeart/2008/layout/LinedList"/>
    <dgm:cxn modelId="{A5ECDFA7-9D19-4F46-8E02-0A24F7C88537}" type="presParOf" srcId="{D0AB96D1-7434-4486-A91C-283E6931CD88}" destId="{4A7851A5-E480-4E67-869B-E674E3AAFDFF}" srcOrd="0" destOrd="0" presId="urn:microsoft.com/office/officeart/2008/layout/LinedList"/>
    <dgm:cxn modelId="{34610B5C-FD81-42F5-8BBA-6941F81CB9D2}" type="presParOf" srcId="{D0AB96D1-7434-4486-A91C-283E6931CD88}" destId="{21F8E014-90C8-44C4-887C-91E45A8CB84A}" srcOrd="1" destOrd="0" presId="urn:microsoft.com/office/officeart/2008/layout/LinedList"/>
    <dgm:cxn modelId="{E9FB74E6-94EE-42FB-8AD4-540606065849}" type="presParOf" srcId="{A0D13C0F-8058-413E-A43C-B42E1D9EFC8C}" destId="{4852B702-CF53-49C5-896E-5AE867983EAA}" srcOrd="4" destOrd="0" presId="urn:microsoft.com/office/officeart/2008/layout/LinedList"/>
    <dgm:cxn modelId="{915DC41E-192A-483A-8461-02657B308855}" type="presParOf" srcId="{A0D13C0F-8058-413E-A43C-B42E1D9EFC8C}" destId="{A6EE50DE-786B-4E26-919B-DD536956C3BB}" srcOrd="5" destOrd="0" presId="urn:microsoft.com/office/officeart/2008/layout/LinedList"/>
    <dgm:cxn modelId="{3A066111-9DB0-47E0-A550-A28160AE9306}" type="presParOf" srcId="{A6EE50DE-786B-4E26-919B-DD536956C3BB}" destId="{8C6C3BCC-39E1-487A-9210-0136C1590B07}" srcOrd="0" destOrd="0" presId="urn:microsoft.com/office/officeart/2008/layout/LinedList"/>
    <dgm:cxn modelId="{CAA2608B-D83B-4ED8-9224-26601271F7CF}" type="presParOf" srcId="{A6EE50DE-786B-4E26-919B-DD536956C3BB}" destId="{3FFEBC12-5E35-4AD9-839F-669B223C97A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E1345-FE41-4C8A-B029-F3932B9818B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107D67DB-658A-4B45-8FE2-03E2669CB9C8}">
      <dgm:prSet/>
      <dgm:spPr/>
      <dgm:t>
        <a:bodyPr/>
        <a:lstStyle/>
        <a:p>
          <a:r>
            <a:rPr lang="da-DK" b="1"/>
            <a:t>P-piller: </a:t>
          </a:r>
          <a:endParaRPr lang="en-US"/>
        </a:p>
      </dgm:t>
    </dgm:pt>
    <dgm:pt modelId="{CE902F34-3957-4129-94E5-7F1B1B2CEA4E}" type="parTrans" cxnId="{967307FC-9073-421B-8E18-F35D08D155C8}">
      <dgm:prSet/>
      <dgm:spPr/>
      <dgm:t>
        <a:bodyPr/>
        <a:lstStyle/>
        <a:p>
          <a:endParaRPr lang="en-US"/>
        </a:p>
      </dgm:t>
    </dgm:pt>
    <dgm:pt modelId="{2533220F-3AF5-4628-8F3B-E830341E6F87}" type="sibTrans" cxnId="{967307FC-9073-421B-8E18-F35D08D155C8}">
      <dgm:prSet/>
      <dgm:spPr/>
      <dgm:t>
        <a:bodyPr/>
        <a:lstStyle/>
        <a:p>
          <a:endParaRPr lang="en-US"/>
        </a:p>
      </dgm:t>
    </dgm:pt>
    <dgm:pt modelId="{FB7DA0C0-E154-46F4-9C2E-35E71EDFD521}">
      <dgm:prSet/>
      <dgm:spPr/>
      <dgm:t>
        <a:bodyPr/>
        <a:lstStyle/>
        <a:p>
          <a:r>
            <a:rPr lang="da-DK"/>
            <a:t>Indeholder de syntetiske hormoner ethinylestradio og gestagen, som har sammen virkning som østrogen og progesteron. </a:t>
          </a:r>
          <a:endParaRPr lang="en-US"/>
        </a:p>
      </dgm:t>
    </dgm:pt>
    <dgm:pt modelId="{F2CA8E38-3197-468C-A554-865B8E6B851C}" type="parTrans" cxnId="{54268384-4666-4DCB-A0B6-540D5F5DCE47}">
      <dgm:prSet/>
      <dgm:spPr/>
      <dgm:t>
        <a:bodyPr/>
        <a:lstStyle/>
        <a:p>
          <a:endParaRPr lang="en-US"/>
        </a:p>
      </dgm:t>
    </dgm:pt>
    <dgm:pt modelId="{F64764E2-A0E3-4D37-A550-BFB3BB3CCC97}" type="sibTrans" cxnId="{54268384-4666-4DCB-A0B6-540D5F5DCE47}">
      <dgm:prSet/>
      <dgm:spPr/>
      <dgm:t>
        <a:bodyPr/>
        <a:lstStyle/>
        <a:p>
          <a:endParaRPr lang="en-US"/>
        </a:p>
      </dgm:t>
    </dgm:pt>
    <dgm:pt modelId="{2B175E16-929F-4EF0-AF60-14000D0C29AF}">
      <dgm:prSet/>
      <dgm:spPr/>
      <dgm:t>
        <a:bodyPr/>
        <a:lstStyle/>
        <a:p>
          <a:r>
            <a:rPr lang="da-DK"/>
            <a:t>Pillen virker ved, at de to hormoner forhindrer ægmodning og ægløsning på samme måde som en graviditet ville gøre. </a:t>
          </a:r>
          <a:endParaRPr lang="en-US"/>
        </a:p>
      </dgm:t>
    </dgm:pt>
    <dgm:pt modelId="{BE286B99-9217-424F-B050-179CB0962A87}" type="parTrans" cxnId="{F2A15644-7FEC-41B7-AA73-EAA2E8602065}">
      <dgm:prSet/>
      <dgm:spPr/>
      <dgm:t>
        <a:bodyPr/>
        <a:lstStyle/>
        <a:p>
          <a:endParaRPr lang="en-US"/>
        </a:p>
      </dgm:t>
    </dgm:pt>
    <dgm:pt modelId="{5EC6EAC4-558A-4145-A031-1B4E4CBD53EA}" type="sibTrans" cxnId="{F2A15644-7FEC-41B7-AA73-EAA2E8602065}">
      <dgm:prSet/>
      <dgm:spPr/>
      <dgm:t>
        <a:bodyPr/>
        <a:lstStyle/>
        <a:p>
          <a:endParaRPr lang="en-US"/>
        </a:p>
      </dgm:t>
    </dgm:pt>
    <dgm:pt modelId="{1C3B6873-6AD8-436B-B4D5-6EF509FB9F6C}">
      <dgm:prSet/>
      <dgm:spPr/>
      <dgm:t>
        <a:bodyPr/>
        <a:lstStyle/>
        <a:p>
          <a:r>
            <a:rPr lang="da-DK" dirty="0"/>
            <a:t>Det betyder, at der sker en negativ feedback tilbage til </a:t>
          </a:r>
          <a:r>
            <a:rPr lang="da-DK" dirty="0" err="1"/>
            <a:t>hypothalamus</a:t>
          </a:r>
          <a:r>
            <a:rPr lang="da-DK" dirty="0"/>
            <a:t> og hypofysen, som forhindrer udskillelsen af FSH og LH = ingen graviditet. </a:t>
          </a:r>
          <a:endParaRPr lang="en-US" dirty="0"/>
        </a:p>
      </dgm:t>
    </dgm:pt>
    <dgm:pt modelId="{24D935B2-83B1-4FB3-A37C-91ECF68437F7}" type="parTrans" cxnId="{61D339B2-CC2F-4A35-81EB-00200BCC5A08}">
      <dgm:prSet/>
      <dgm:spPr/>
      <dgm:t>
        <a:bodyPr/>
        <a:lstStyle/>
        <a:p>
          <a:endParaRPr lang="en-US"/>
        </a:p>
      </dgm:t>
    </dgm:pt>
    <dgm:pt modelId="{CB8941B4-89A1-49C6-8296-1451C94B003F}" type="sibTrans" cxnId="{61D339B2-CC2F-4A35-81EB-00200BCC5A08}">
      <dgm:prSet/>
      <dgm:spPr/>
      <dgm:t>
        <a:bodyPr/>
        <a:lstStyle/>
        <a:p>
          <a:endParaRPr lang="en-US"/>
        </a:p>
      </dgm:t>
    </dgm:pt>
    <dgm:pt modelId="{85C38C31-2059-4163-9D27-BCB612A28143}">
      <dgm:prSet/>
      <dgm:spPr/>
      <dgm:t>
        <a:bodyPr/>
        <a:lstStyle/>
        <a:p>
          <a:r>
            <a:rPr lang="da-DK" b="1"/>
            <a:t>Hormonspiral: </a:t>
          </a:r>
          <a:endParaRPr lang="en-US"/>
        </a:p>
      </dgm:t>
    </dgm:pt>
    <dgm:pt modelId="{EF2A00F9-E52D-4854-98B2-16E821EED5C5}" type="parTrans" cxnId="{CCA31177-0CE3-4F35-AF2B-102943ADFF22}">
      <dgm:prSet/>
      <dgm:spPr/>
      <dgm:t>
        <a:bodyPr/>
        <a:lstStyle/>
        <a:p>
          <a:endParaRPr lang="en-US"/>
        </a:p>
      </dgm:t>
    </dgm:pt>
    <dgm:pt modelId="{4BFEB117-E957-42B0-9A60-8D4AC6C4AECF}" type="sibTrans" cxnId="{CCA31177-0CE3-4F35-AF2B-102943ADFF22}">
      <dgm:prSet/>
      <dgm:spPr/>
      <dgm:t>
        <a:bodyPr/>
        <a:lstStyle/>
        <a:p>
          <a:endParaRPr lang="en-US"/>
        </a:p>
      </dgm:t>
    </dgm:pt>
    <dgm:pt modelId="{AEBE4463-EF3A-48B6-9C12-2CFC0A7382A5}">
      <dgm:prSet/>
      <dgm:spPr/>
      <dgm:t>
        <a:bodyPr/>
        <a:lstStyle/>
        <a:p>
          <a:r>
            <a:rPr lang="da-DK"/>
            <a:t>Er en lille T-formet stav, som har en ”beholder” af syntetisk progesteron.</a:t>
          </a:r>
          <a:endParaRPr lang="en-US"/>
        </a:p>
      </dgm:t>
    </dgm:pt>
    <dgm:pt modelId="{3ECA359F-4567-453B-B19E-F68BBA00EB21}" type="parTrans" cxnId="{9AC87467-5080-4191-A4CF-FB27160A843A}">
      <dgm:prSet/>
      <dgm:spPr/>
      <dgm:t>
        <a:bodyPr/>
        <a:lstStyle/>
        <a:p>
          <a:endParaRPr lang="en-US"/>
        </a:p>
      </dgm:t>
    </dgm:pt>
    <dgm:pt modelId="{E0B6FB8E-AA52-4AA0-ACB6-8330FE5C44A1}" type="sibTrans" cxnId="{9AC87467-5080-4191-A4CF-FB27160A843A}">
      <dgm:prSet/>
      <dgm:spPr/>
      <dgm:t>
        <a:bodyPr/>
        <a:lstStyle/>
        <a:p>
          <a:endParaRPr lang="en-US"/>
        </a:p>
      </dgm:t>
    </dgm:pt>
    <dgm:pt modelId="{10A14913-43E7-4D75-B401-058B4AC78418}">
      <dgm:prSet/>
      <dgm:spPr/>
      <dgm:t>
        <a:bodyPr/>
        <a:lstStyle/>
        <a:p>
          <a:r>
            <a:rPr lang="da-DK"/>
            <a:t>Spiralen opsættes i livmoderen og når den er opsat, så frigives der konstant en smule hormon, som livmoderslimhinden optager. </a:t>
          </a:r>
          <a:endParaRPr lang="en-US"/>
        </a:p>
      </dgm:t>
    </dgm:pt>
    <dgm:pt modelId="{A2A7E75A-C5D2-4B33-AA0B-7E847FC08865}" type="parTrans" cxnId="{E31D72B1-27B7-4646-8C68-83177F0AEFA8}">
      <dgm:prSet/>
      <dgm:spPr/>
      <dgm:t>
        <a:bodyPr/>
        <a:lstStyle/>
        <a:p>
          <a:endParaRPr lang="en-US"/>
        </a:p>
      </dgm:t>
    </dgm:pt>
    <dgm:pt modelId="{2F968C3F-B781-4F78-ABFB-41A6C122CEF6}" type="sibTrans" cxnId="{E31D72B1-27B7-4646-8C68-83177F0AEFA8}">
      <dgm:prSet/>
      <dgm:spPr/>
      <dgm:t>
        <a:bodyPr/>
        <a:lstStyle/>
        <a:p>
          <a:endParaRPr lang="en-US"/>
        </a:p>
      </dgm:t>
    </dgm:pt>
    <dgm:pt modelId="{854211CE-963F-42AB-BAA6-7CE0D7EBE2D8}">
      <dgm:prSet/>
      <dgm:spPr/>
      <dgm:t>
        <a:bodyPr/>
        <a:lstStyle/>
        <a:p>
          <a:r>
            <a:rPr lang="da-DK" dirty="0"/>
            <a:t>Det gør det sværere for sædcellerne at trænge ind og mange har stadig ægløsning på spiralen. </a:t>
          </a:r>
          <a:endParaRPr lang="en-US" dirty="0"/>
        </a:p>
      </dgm:t>
    </dgm:pt>
    <dgm:pt modelId="{877C9921-E0A5-4D41-A16E-E10024290F61}" type="parTrans" cxnId="{FA709BBB-D58E-44E9-AE70-BB5FCDB3E2D9}">
      <dgm:prSet/>
      <dgm:spPr/>
      <dgm:t>
        <a:bodyPr/>
        <a:lstStyle/>
        <a:p>
          <a:endParaRPr lang="en-US"/>
        </a:p>
      </dgm:t>
    </dgm:pt>
    <dgm:pt modelId="{F057D382-702E-4E11-83EC-0943AC29768C}" type="sibTrans" cxnId="{FA709BBB-D58E-44E9-AE70-BB5FCDB3E2D9}">
      <dgm:prSet/>
      <dgm:spPr/>
      <dgm:t>
        <a:bodyPr/>
        <a:lstStyle/>
        <a:p>
          <a:endParaRPr lang="en-US"/>
        </a:p>
      </dgm:t>
    </dgm:pt>
    <dgm:pt modelId="{900DE05D-8177-46E2-AF2D-85F45662CB47}">
      <dgm:prSet/>
      <dgm:spPr/>
      <dgm:t>
        <a:bodyPr/>
        <a:lstStyle/>
        <a:p>
          <a:r>
            <a:rPr lang="en-US" dirty="0" err="1"/>
            <a:t>Beskytter</a:t>
          </a:r>
          <a:r>
            <a:rPr lang="en-US" dirty="0"/>
            <a:t> IKKE mod </a:t>
          </a:r>
          <a:r>
            <a:rPr lang="en-US" dirty="0" err="1"/>
            <a:t>kønssygdomme</a:t>
          </a:r>
          <a:r>
            <a:rPr lang="en-US" dirty="0"/>
            <a:t>. </a:t>
          </a:r>
        </a:p>
      </dgm:t>
    </dgm:pt>
    <dgm:pt modelId="{2D4B4782-E2E1-4686-A884-9E403C0C4874}" type="parTrans" cxnId="{65EECB9A-5E4E-4FAB-8D6C-60099960420C}">
      <dgm:prSet/>
      <dgm:spPr/>
    </dgm:pt>
    <dgm:pt modelId="{94404C8E-2EA5-487D-A740-974B50D510F9}" type="sibTrans" cxnId="{65EECB9A-5E4E-4FAB-8D6C-60099960420C}">
      <dgm:prSet/>
      <dgm:spPr/>
    </dgm:pt>
    <dgm:pt modelId="{33FBFF67-6598-4AEB-BFAF-D0BFB38E1A50}">
      <dgm:prSet/>
      <dgm:spPr/>
      <dgm:t>
        <a:bodyPr/>
        <a:lstStyle/>
        <a:p>
          <a:r>
            <a:rPr lang="en-US" dirty="0" err="1"/>
            <a:t>Beskytter</a:t>
          </a:r>
          <a:r>
            <a:rPr lang="en-US" dirty="0"/>
            <a:t> IKKE mod </a:t>
          </a:r>
          <a:r>
            <a:rPr lang="en-US" dirty="0" err="1"/>
            <a:t>kønssygdomme</a:t>
          </a:r>
          <a:r>
            <a:rPr lang="en-US" dirty="0"/>
            <a:t>. </a:t>
          </a:r>
        </a:p>
      </dgm:t>
    </dgm:pt>
    <dgm:pt modelId="{BE089872-7439-4D8A-9BEC-BAD6406E1E8E}" type="parTrans" cxnId="{F39FF540-30F0-4DA3-9A1F-9CC45C3F1AA8}">
      <dgm:prSet/>
      <dgm:spPr/>
    </dgm:pt>
    <dgm:pt modelId="{3C145C89-028C-460F-B43E-4C99B991A47A}" type="sibTrans" cxnId="{F39FF540-30F0-4DA3-9A1F-9CC45C3F1AA8}">
      <dgm:prSet/>
      <dgm:spPr/>
    </dgm:pt>
    <dgm:pt modelId="{4F79B3E7-4A6E-4704-8939-75AC371EEF66}" type="pres">
      <dgm:prSet presAssocID="{ABBE1345-FE41-4C8A-B029-F3932B9818B8}" presName="Name0" presStyleCnt="0">
        <dgm:presLayoutVars>
          <dgm:dir/>
          <dgm:animLvl val="lvl"/>
          <dgm:resizeHandles val="exact"/>
        </dgm:presLayoutVars>
      </dgm:prSet>
      <dgm:spPr/>
    </dgm:pt>
    <dgm:pt modelId="{A0DCA6F5-E703-4731-966C-2D3DB0ACCBE9}" type="pres">
      <dgm:prSet presAssocID="{107D67DB-658A-4B45-8FE2-03E2669CB9C8}" presName="composite" presStyleCnt="0"/>
      <dgm:spPr/>
    </dgm:pt>
    <dgm:pt modelId="{3EA4AA71-5C54-4472-B7AA-792944D57617}" type="pres">
      <dgm:prSet presAssocID="{107D67DB-658A-4B45-8FE2-03E2669CB9C8}" presName="parTx" presStyleLbl="alignNode1" presStyleIdx="0" presStyleCnt="2">
        <dgm:presLayoutVars>
          <dgm:chMax val="0"/>
          <dgm:chPref val="0"/>
          <dgm:bulletEnabled val="1"/>
        </dgm:presLayoutVars>
      </dgm:prSet>
      <dgm:spPr/>
    </dgm:pt>
    <dgm:pt modelId="{2FEE4CEF-F8FE-46EA-AC00-5140DC4EF8D1}" type="pres">
      <dgm:prSet presAssocID="{107D67DB-658A-4B45-8FE2-03E2669CB9C8}" presName="desTx" presStyleLbl="alignAccFollowNode1" presStyleIdx="0" presStyleCnt="2">
        <dgm:presLayoutVars>
          <dgm:bulletEnabled val="1"/>
        </dgm:presLayoutVars>
      </dgm:prSet>
      <dgm:spPr/>
    </dgm:pt>
    <dgm:pt modelId="{3E7368D3-47D5-493C-ABD6-0A70216F1D49}" type="pres">
      <dgm:prSet presAssocID="{2533220F-3AF5-4628-8F3B-E830341E6F87}" presName="space" presStyleCnt="0"/>
      <dgm:spPr/>
    </dgm:pt>
    <dgm:pt modelId="{61B14A05-63B1-4F58-82F0-EE9CC67626EF}" type="pres">
      <dgm:prSet presAssocID="{85C38C31-2059-4163-9D27-BCB612A28143}" presName="composite" presStyleCnt="0"/>
      <dgm:spPr/>
    </dgm:pt>
    <dgm:pt modelId="{35AA26DF-53E7-4EAB-83D5-18A46E11437C}" type="pres">
      <dgm:prSet presAssocID="{85C38C31-2059-4163-9D27-BCB612A28143}" presName="parTx" presStyleLbl="alignNode1" presStyleIdx="1" presStyleCnt="2">
        <dgm:presLayoutVars>
          <dgm:chMax val="0"/>
          <dgm:chPref val="0"/>
          <dgm:bulletEnabled val="1"/>
        </dgm:presLayoutVars>
      </dgm:prSet>
      <dgm:spPr/>
    </dgm:pt>
    <dgm:pt modelId="{D9A70E1F-48E1-4E87-AB0F-543AA39651D3}" type="pres">
      <dgm:prSet presAssocID="{85C38C31-2059-4163-9D27-BCB612A28143}" presName="desTx" presStyleLbl="alignAccFollowNode1" presStyleIdx="1" presStyleCnt="2">
        <dgm:presLayoutVars>
          <dgm:bulletEnabled val="1"/>
        </dgm:presLayoutVars>
      </dgm:prSet>
      <dgm:spPr/>
    </dgm:pt>
  </dgm:ptLst>
  <dgm:cxnLst>
    <dgm:cxn modelId="{77B7C511-68EF-486B-9761-D5F8B0D0360D}" type="presOf" srcId="{900DE05D-8177-46E2-AF2D-85F45662CB47}" destId="{2FEE4CEF-F8FE-46EA-AC00-5140DC4EF8D1}" srcOrd="0" destOrd="3" presId="urn:microsoft.com/office/officeart/2005/8/layout/hList1"/>
    <dgm:cxn modelId="{65B82A20-377F-4FB3-9D66-440C546BA0B5}" type="presOf" srcId="{ABBE1345-FE41-4C8A-B029-F3932B9818B8}" destId="{4F79B3E7-4A6E-4704-8939-75AC371EEF66}" srcOrd="0" destOrd="0" presId="urn:microsoft.com/office/officeart/2005/8/layout/hList1"/>
    <dgm:cxn modelId="{F39FF540-30F0-4DA3-9A1F-9CC45C3F1AA8}" srcId="{85C38C31-2059-4163-9D27-BCB612A28143}" destId="{33FBFF67-6598-4AEB-BFAF-D0BFB38E1A50}" srcOrd="3" destOrd="0" parTransId="{BE089872-7439-4D8A-9BEC-BAD6406E1E8E}" sibTransId="{3C145C89-028C-460F-B43E-4C99B991A47A}"/>
    <dgm:cxn modelId="{6D3E3F5C-F808-42C5-8764-C50ADEA539F9}" type="presOf" srcId="{854211CE-963F-42AB-BAA6-7CE0D7EBE2D8}" destId="{D9A70E1F-48E1-4E87-AB0F-543AA39651D3}" srcOrd="0" destOrd="2" presId="urn:microsoft.com/office/officeart/2005/8/layout/hList1"/>
    <dgm:cxn modelId="{F2A15644-7FEC-41B7-AA73-EAA2E8602065}" srcId="{107D67DB-658A-4B45-8FE2-03E2669CB9C8}" destId="{2B175E16-929F-4EF0-AF60-14000D0C29AF}" srcOrd="1" destOrd="0" parTransId="{BE286B99-9217-424F-B050-179CB0962A87}" sibTransId="{5EC6EAC4-558A-4145-A031-1B4E4CBD53EA}"/>
    <dgm:cxn modelId="{9AC87467-5080-4191-A4CF-FB27160A843A}" srcId="{85C38C31-2059-4163-9D27-BCB612A28143}" destId="{AEBE4463-EF3A-48B6-9C12-2CFC0A7382A5}" srcOrd="0" destOrd="0" parTransId="{3ECA359F-4567-453B-B19E-F68BBA00EB21}" sibTransId="{E0B6FB8E-AA52-4AA0-ACB6-8330FE5C44A1}"/>
    <dgm:cxn modelId="{1825D06D-0969-4CBB-8208-0BCCE30813F5}" type="presOf" srcId="{FB7DA0C0-E154-46F4-9C2E-35E71EDFD521}" destId="{2FEE4CEF-F8FE-46EA-AC00-5140DC4EF8D1}" srcOrd="0" destOrd="0" presId="urn:microsoft.com/office/officeart/2005/8/layout/hList1"/>
    <dgm:cxn modelId="{CCA31177-0CE3-4F35-AF2B-102943ADFF22}" srcId="{ABBE1345-FE41-4C8A-B029-F3932B9818B8}" destId="{85C38C31-2059-4163-9D27-BCB612A28143}" srcOrd="1" destOrd="0" parTransId="{EF2A00F9-E52D-4854-98B2-16E821EED5C5}" sibTransId="{4BFEB117-E957-42B0-9A60-8D4AC6C4AECF}"/>
    <dgm:cxn modelId="{54268384-4666-4DCB-A0B6-540D5F5DCE47}" srcId="{107D67DB-658A-4B45-8FE2-03E2669CB9C8}" destId="{FB7DA0C0-E154-46F4-9C2E-35E71EDFD521}" srcOrd="0" destOrd="0" parTransId="{F2CA8E38-3197-468C-A554-865B8E6B851C}" sibTransId="{F64764E2-A0E3-4D37-A550-BFB3BB3CCC97}"/>
    <dgm:cxn modelId="{65EECB9A-5E4E-4FAB-8D6C-60099960420C}" srcId="{107D67DB-658A-4B45-8FE2-03E2669CB9C8}" destId="{900DE05D-8177-46E2-AF2D-85F45662CB47}" srcOrd="3" destOrd="0" parTransId="{2D4B4782-E2E1-4686-A884-9E403C0C4874}" sibTransId="{94404C8E-2EA5-487D-A740-974B50D510F9}"/>
    <dgm:cxn modelId="{C02636A4-9C33-4751-9549-0E4CCAD62A53}" type="presOf" srcId="{2B175E16-929F-4EF0-AF60-14000D0C29AF}" destId="{2FEE4CEF-F8FE-46EA-AC00-5140DC4EF8D1}" srcOrd="0" destOrd="1" presId="urn:microsoft.com/office/officeart/2005/8/layout/hList1"/>
    <dgm:cxn modelId="{E31D72B1-27B7-4646-8C68-83177F0AEFA8}" srcId="{85C38C31-2059-4163-9D27-BCB612A28143}" destId="{10A14913-43E7-4D75-B401-058B4AC78418}" srcOrd="1" destOrd="0" parTransId="{A2A7E75A-C5D2-4B33-AA0B-7E847FC08865}" sibTransId="{2F968C3F-B781-4F78-ABFB-41A6C122CEF6}"/>
    <dgm:cxn modelId="{61D339B2-CC2F-4A35-81EB-00200BCC5A08}" srcId="{107D67DB-658A-4B45-8FE2-03E2669CB9C8}" destId="{1C3B6873-6AD8-436B-B4D5-6EF509FB9F6C}" srcOrd="2" destOrd="0" parTransId="{24D935B2-83B1-4FB3-A37C-91ECF68437F7}" sibTransId="{CB8941B4-89A1-49C6-8296-1451C94B003F}"/>
    <dgm:cxn modelId="{30791CB7-1033-4D96-9596-D019408ADD78}" type="presOf" srcId="{33FBFF67-6598-4AEB-BFAF-D0BFB38E1A50}" destId="{D9A70E1F-48E1-4E87-AB0F-543AA39651D3}" srcOrd="0" destOrd="3" presId="urn:microsoft.com/office/officeart/2005/8/layout/hList1"/>
    <dgm:cxn modelId="{FA709BBB-D58E-44E9-AE70-BB5FCDB3E2D9}" srcId="{85C38C31-2059-4163-9D27-BCB612A28143}" destId="{854211CE-963F-42AB-BAA6-7CE0D7EBE2D8}" srcOrd="2" destOrd="0" parTransId="{877C9921-E0A5-4D41-A16E-E10024290F61}" sibTransId="{F057D382-702E-4E11-83EC-0943AC29768C}"/>
    <dgm:cxn modelId="{AC6BC9C1-F7CA-4089-8EF3-C3ED0C5DEEAA}" type="presOf" srcId="{85C38C31-2059-4163-9D27-BCB612A28143}" destId="{35AA26DF-53E7-4EAB-83D5-18A46E11437C}" srcOrd="0" destOrd="0" presId="urn:microsoft.com/office/officeart/2005/8/layout/hList1"/>
    <dgm:cxn modelId="{95EE6FC3-535C-4968-80C1-8995C6768FCE}" type="presOf" srcId="{10A14913-43E7-4D75-B401-058B4AC78418}" destId="{D9A70E1F-48E1-4E87-AB0F-543AA39651D3}" srcOrd="0" destOrd="1" presId="urn:microsoft.com/office/officeart/2005/8/layout/hList1"/>
    <dgm:cxn modelId="{E95D88C8-A759-4038-99A1-502B975A4D94}" type="presOf" srcId="{AEBE4463-EF3A-48B6-9C12-2CFC0A7382A5}" destId="{D9A70E1F-48E1-4E87-AB0F-543AA39651D3}" srcOrd="0" destOrd="0" presId="urn:microsoft.com/office/officeart/2005/8/layout/hList1"/>
    <dgm:cxn modelId="{1A7B03CD-C3F0-476A-8BFD-B845CBF73058}" type="presOf" srcId="{107D67DB-658A-4B45-8FE2-03E2669CB9C8}" destId="{3EA4AA71-5C54-4472-B7AA-792944D57617}" srcOrd="0" destOrd="0" presId="urn:microsoft.com/office/officeart/2005/8/layout/hList1"/>
    <dgm:cxn modelId="{98D37BFB-7F6C-49C1-BCED-3DCD6FCD7CCA}" type="presOf" srcId="{1C3B6873-6AD8-436B-B4D5-6EF509FB9F6C}" destId="{2FEE4CEF-F8FE-46EA-AC00-5140DC4EF8D1}" srcOrd="0" destOrd="2" presId="urn:microsoft.com/office/officeart/2005/8/layout/hList1"/>
    <dgm:cxn modelId="{967307FC-9073-421B-8E18-F35D08D155C8}" srcId="{ABBE1345-FE41-4C8A-B029-F3932B9818B8}" destId="{107D67DB-658A-4B45-8FE2-03E2669CB9C8}" srcOrd="0" destOrd="0" parTransId="{CE902F34-3957-4129-94E5-7F1B1B2CEA4E}" sibTransId="{2533220F-3AF5-4628-8F3B-E830341E6F87}"/>
    <dgm:cxn modelId="{B98645AB-ADE3-47AB-9E04-69069B78C0AB}" type="presParOf" srcId="{4F79B3E7-4A6E-4704-8939-75AC371EEF66}" destId="{A0DCA6F5-E703-4731-966C-2D3DB0ACCBE9}" srcOrd="0" destOrd="0" presId="urn:microsoft.com/office/officeart/2005/8/layout/hList1"/>
    <dgm:cxn modelId="{BD402DF2-EC09-49C3-974C-986EDAD31630}" type="presParOf" srcId="{A0DCA6F5-E703-4731-966C-2D3DB0ACCBE9}" destId="{3EA4AA71-5C54-4472-B7AA-792944D57617}" srcOrd="0" destOrd="0" presId="urn:microsoft.com/office/officeart/2005/8/layout/hList1"/>
    <dgm:cxn modelId="{638013C1-54DC-4BC9-A59F-D904A6E6EAAB}" type="presParOf" srcId="{A0DCA6F5-E703-4731-966C-2D3DB0ACCBE9}" destId="{2FEE4CEF-F8FE-46EA-AC00-5140DC4EF8D1}" srcOrd="1" destOrd="0" presId="urn:microsoft.com/office/officeart/2005/8/layout/hList1"/>
    <dgm:cxn modelId="{31475FEC-D2BA-4DF7-B9A4-E08B9D80474C}" type="presParOf" srcId="{4F79B3E7-4A6E-4704-8939-75AC371EEF66}" destId="{3E7368D3-47D5-493C-ABD6-0A70216F1D49}" srcOrd="1" destOrd="0" presId="urn:microsoft.com/office/officeart/2005/8/layout/hList1"/>
    <dgm:cxn modelId="{8BEEA453-9948-40AA-A7EE-4CE163913BBD}" type="presParOf" srcId="{4F79B3E7-4A6E-4704-8939-75AC371EEF66}" destId="{61B14A05-63B1-4F58-82F0-EE9CC67626EF}" srcOrd="2" destOrd="0" presId="urn:microsoft.com/office/officeart/2005/8/layout/hList1"/>
    <dgm:cxn modelId="{D43CC19B-67B6-42A4-B54B-1749DE1A481C}" type="presParOf" srcId="{61B14A05-63B1-4F58-82F0-EE9CC67626EF}" destId="{35AA26DF-53E7-4EAB-83D5-18A46E11437C}" srcOrd="0" destOrd="0" presId="urn:microsoft.com/office/officeart/2005/8/layout/hList1"/>
    <dgm:cxn modelId="{3D7CD080-D7B6-40D0-8712-8FD96BD55E2E}" type="presParOf" srcId="{61B14A05-63B1-4F58-82F0-EE9CC67626EF}" destId="{D9A70E1F-48E1-4E87-AB0F-543AA39651D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E67FAB-FC3F-4972-8701-18601A07BF1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AD9AD65-5A36-43F7-9ECD-1A0DA4CF10BB}">
      <dgm:prSet/>
      <dgm:spPr>
        <a:solidFill>
          <a:schemeClr val="accent2"/>
        </a:solidFill>
        <a:ln>
          <a:solidFill>
            <a:schemeClr val="accent2"/>
          </a:solidFill>
        </a:ln>
      </dgm:spPr>
      <dgm:t>
        <a:bodyPr/>
        <a:lstStyle/>
        <a:p>
          <a:r>
            <a:rPr lang="da-DK" b="1"/>
            <a:t>Kondom: </a:t>
          </a:r>
          <a:endParaRPr lang="en-US"/>
        </a:p>
      </dgm:t>
    </dgm:pt>
    <dgm:pt modelId="{A302475C-99D5-4492-BC97-EB2537BF67D1}" type="parTrans" cxnId="{C59F7CEF-7362-4C6E-9998-D2ADF7E84733}">
      <dgm:prSet/>
      <dgm:spPr/>
      <dgm:t>
        <a:bodyPr/>
        <a:lstStyle/>
        <a:p>
          <a:endParaRPr lang="en-US"/>
        </a:p>
      </dgm:t>
    </dgm:pt>
    <dgm:pt modelId="{E401DF1A-61F4-454C-B58C-CC60D8C0B70A}" type="sibTrans" cxnId="{C59F7CEF-7362-4C6E-9998-D2ADF7E84733}">
      <dgm:prSet/>
      <dgm:spPr/>
      <dgm:t>
        <a:bodyPr/>
        <a:lstStyle/>
        <a:p>
          <a:endParaRPr lang="en-US"/>
        </a:p>
      </dgm:t>
    </dgm:pt>
    <dgm:pt modelId="{3288E7B8-FE35-4EBB-A472-90039AECB942}">
      <dgm:prSet/>
      <dgm:spPr>
        <a:solidFill>
          <a:schemeClr val="accent2">
            <a:lumMod val="40000"/>
            <a:lumOff val="60000"/>
            <a:alpha val="90000"/>
          </a:schemeClr>
        </a:solidFill>
        <a:ln>
          <a:solidFill>
            <a:schemeClr val="accent2">
              <a:alpha val="90000"/>
            </a:schemeClr>
          </a:solidFill>
        </a:ln>
      </dgm:spPr>
      <dgm:t>
        <a:bodyPr/>
        <a:lstStyle/>
        <a:p>
          <a:r>
            <a:rPr lang="da-DK"/>
            <a:t>Kondomer er den mest sikre præventionsform, som vi har i dag og et kondom er lavet af latex (en form for naturgummi) </a:t>
          </a:r>
          <a:endParaRPr lang="en-US"/>
        </a:p>
      </dgm:t>
    </dgm:pt>
    <dgm:pt modelId="{A5852F10-609C-47B6-B871-B8F110CE4F53}" type="parTrans" cxnId="{41A11BC1-DE7F-4A95-8D70-94AC9FA6955F}">
      <dgm:prSet/>
      <dgm:spPr/>
      <dgm:t>
        <a:bodyPr/>
        <a:lstStyle/>
        <a:p>
          <a:endParaRPr lang="en-US"/>
        </a:p>
      </dgm:t>
    </dgm:pt>
    <dgm:pt modelId="{948CCFBE-B9EA-4B2C-9B25-6882FD94257A}" type="sibTrans" cxnId="{41A11BC1-DE7F-4A95-8D70-94AC9FA6955F}">
      <dgm:prSet/>
      <dgm:spPr/>
      <dgm:t>
        <a:bodyPr/>
        <a:lstStyle/>
        <a:p>
          <a:endParaRPr lang="en-US"/>
        </a:p>
      </dgm:t>
    </dgm:pt>
    <dgm:pt modelId="{E0AB6BC1-D813-4E08-8456-CCF3E4E4193D}">
      <dgm:prSet/>
      <dgm:spPr>
        <a:solidFill>
          <a:schemeClr val="accent2">
            <a:lumMod val="40000"/>
            <a:lumOff val="60000"/>
            <a:alpha val="90000"/>
          </a:schemeClr>
        </a:solidFill>
        <a:ln>
          <a:solidFill>
            <a:schemeClr val="accent2">
              <a:alpha val="90000"/>
            </a:schemeClr>
          </a:solidFill>
        </a:ln>
      </dgm:spPr>
      <dgm:t>
        <a:bodyPr/>
        <a:lstStyle/>
        <a:p>
          <a:r>
            <a:rPr lang="da-DK" dirty="0"/>
            <a:t>Kondomer har en meget høj beskyttelse mod uønsket graviditet samt kønssygdomme (som overføres via sæd, vaginalvæske, slimhindekontakt og nogle tilfælde hud-mod-hud) </a:t>
          </a:r>
          <a:endParaRPr lang="en-US" dirty="0"/>
        </a:p>
      </dgm:t>
    </dgm:pt>
    <dgm:pt modelId="{50D9E2C2-437C-4ABB-A541-8DE59BCD2948}" type="parTrans" cxnId="{78C1F989-3991-49BF-8FFB-FCC28526BAFB}">
      <dgm:prSet/>
      <dgm:spPr/>
      <dgm:t>
        <a:bodyPr/>
        <a:lstStyle/>
        <a:p>
          <a:endParaRPr lang="en-US"/>
        </a:p>
      </dgm:t>
    </dgm:pt>
    <dgm:pt modelId="{D52F2D77-75BA-451C-9991-4670FA0C3866}" type="sibTrans" cxnId="{78C1F989-3991-49BF-8FFB-FCC28526BAFB}">
      <dgm:prSet/>
      <dgm:spPr/>
      <dgm:t>
        <a:bodyPr/>
        <a:lstStyle/>
        <a:p>
          <a:endParaRPr lang="en-US"/>
        </a:p>
      </dgm:t>
    </dgm:pt>
    <dgm:pt modelId="{D1716BE7-2C91-42DE-95B0-8BA6267E3B90}">
      <dgm:prSet/>
      <dgm:spPr>
        <a:solidFill>
          <a:schemeClr val="accent2">
            <a:lumMod val="40000"/>
            <a:lumOff val="60000"/>
            <a:alpha val="90000"/>
          </a:schemeClr>
        </a:solidFill>
        <a:ln>
          <a:solidFill>
            <a:schemeClr val="accent2">
              <a:alpha val="90000"/>
            </a:schemeClr>
          </a:solidFill>
        </a:ln>
      </dgm:spPr>
      <dgm:t>
        <a:bodyPr/>
        <a:lstStyle/>
        <a:p>
          <a:r>
            <a:rPr lang="da-DK" dirty="0"/>
            <a:t>Kondomer kan i nogle tilfælde ikke være helt 100% - det gælder fx mod HPV og herpes, som kan sidde steder på huden omkring penis eller skede, hvor kondomet ikke dækker. </a:t>
          </a:r>
          <a:endParaRPr lang="en-US" dirty="0"/>
        </a:p>
      </dgm:t>
    </dgm:pt>
    <dgm:pt modelId="{4AD9FD7B-BF44-4255-94FD-6CB2AD9A9684}" type="parTrans" cxnId="{6B640326-2605-4BF2-8364-DC7B8069FE8F}">
      <dgm:prSet/>
      <dgm:spPr/>
      <dgm:t>
        <a:bodyPr/>
        <a:lstStyle/>
        <a:p>
          <a:endParaRPr lang="en-US"/>
        </a:p>
      </dgm:t>
    </dgm:pt>
    <dgm:pt modelId="{2B863A09-A72A-489E-AC00-BBFE35DD5BE5}" type="sibTrans" cxnId="{6B640326-2605-4BF2-8364-DC7B8069FE8F}">
      <dgm:prSet/>
      <dgm:spPr/>
      <dgm:t>
        <a:bodyPr/>
        <a:lstStyle/>
        <a:p>
          <a:endParaRPr lang="en-US"/>
        </a:p>
      </dgm:t>
    </dgm:pt>
    <dgm:pt modelId="{AB54ABA4-C7AB-4F6C-AFB4-65C9EC62C7C8}">
      <dgm:prSet/>
      <dgm:spPr>
        <a:solidFill>
          <a:schemeClr val="bg1">
            <a:lumMod val="65000"/>
          </a:schemeClr>
        </a:solidFill>
        <a:ln>
          <a:solidFill>
            <a:schemeClr val="bg1">
              <a:lumMod val="65000"/>
            </a:schemeClr>
          </a:solidFill>
        </a:ln>
      </dgm:spPr>
      <dgm:t>
        <a:bodyPr/>
        <a:lstStyle/>
        <a:p>
          <a:r>
            <a:rPr lang="da-DK" b="1"/>
            <a:t>Pessar: </a:t>
          </a:r>
          <a:endParaRPr lang="en-US"/>
        </a:p>
      </dgm:t>
    </dgm:pt>
    <dgm:pt modelId="{83D4572F-AE4B-4803-8DCD-A8758B3BBD00}" type="parTrans" cxnId="{6DD13089-D804-41E2-8C06-B714FEBD5990}">
      <dgm:prSet/>
      <dgm:spPr/>
      <dgm:t>
        <a:bodyPr/>
        <a:lstStyle/>
        <a:p>
          <a:endParaRPr lang="en-US"/>
        </a:p>
      </dgm:t>
    </dgm:pt>
    <dgm:pt modelId="{0DF451EC-904C-4439-A0E6-6955587C162D}" type="sibTrans" cxnId="{6DD13089-D804-41E2-8C06-B714FEBD5990}">
      <dgm:prSet/>
      <dgm:spPr/>
      <dgm:t>
        <a:bodyPr/>
        <a:lstStyle/>
        <a:p>
          <a:endParaRPr lang="en-US"/>
        </a:p>
      </dgm:t>
    </dgm:pt>
    <dgm:pt modelId="{8A21EF36-D4C7-4A30-8A08-8B5502BDD3AE}">
      <dgm:prSet/>
      <dgm:spPr>
        <a:solidFill>
          <a:schemeClr val="bg1">
            <a:lumMod val="95000"/>
            <a:alpha val="90000"/>
          </a:schemeClr>
        </a:solidFill>
        <a:ln>
          <a:solidFill>
            <a:schemeClr val="bg1">
              <a:lumMod val="65000"/>
              <a:alpha val="90000"/>
            </a:schemeClr>
          </a:solidFill>
        </a:ln>
      </dgm:spPr>
      <dgm:t>
        <a:bodyPr/>
        <a:lstStyle/>
        <a:p>
          <a:r>
            <a:rPr lang="da-DK" dirty="0"/>
            <a:t>Er lavet af silikone, og det anvendes sammen med pessarcreme, som altid påføres. </a:t>
          </a:r>
          <a:endParaRPr lang="en-US" dirty="0"/>
        </a:p>
      </dgm:t>
    </dgm:pt>
    <dgm:pt modelId="{E1BE50DC-BDB5-4593-B4C8-77037A895F16}" type="parTrans" cxnId="{817F859E-8C72-4B29-B121-A7F27F72E249}">
      <dgm:prSet/>
      <dgm:spPr/>
      <dgm:t>
        <a:bodyPr/>
        <a:lstStyle/>
        <a:p>
          <a:endParaRPr lang="en-US"/>
        </a:p>
      </dgm:t>
    </dgm:pt>
    <dgm:pt modelId="{FBB6F6C8-8455-49D9-B6A8-9CEEE288CE02}" type="sibTrans" cxnId="{817F859E-8C72-4B29-B121-A7F27F72E249}">
      <dgm:prSet/>
      <dgm:spPr/>
      <dgm:t>
        <a:bodyPr/>
        <a:lstStyle/>
        <a:p>
          <a:endParaRPr lang="en-US"/>
        </a:p>
      </dgm:t>
    </dgm:pt>
    <dgm:pt modelId="{1E1EB14C-677F-4485-88AF-01F0027B2F57}">
      <dgm:prSet/>
      <dgm:spPr>
        <a:solidFill>
          <a:schemeClr val="bg1">
            <a:lumMod val="95000"/>
            <a:alpha val="90000"/>
          </a:schemeClr>
        </a:solidFill>
        <a:ln>
          <a:solidFill>
            <a:schemeClr val="bg1">
              <a:lumMod val="65000"/>
              <a:alpha val="90000"/>
            </a:schemeClr>
          </a:solidFill>
        </a:ln>
      </dgm:spPr>
      <dgm:t>
        <a:bodyPr/>
        <a:lstStyle/>
        <a:p>
          <a:r>
            <a:rPr lang="da-DK"/>
            <a:t>Det er denne creme, som hæmmer sædcellers evne til at bevæge sig. </a:t>
          </a:r>
          <a:endParaRPr lang="en-US"/>
        </a:p>
      </dgm:t>
    </dgm:pt>
    <dgm:pt modelId="{55B9DC5B-AECB-45F9-8E80-5CA10E227712}" type="parTrans" cxnId="{94992435-2239-485C-9AC9-34D8585CDE49}">
      <dgm:prSet/>
      <dgm:spPr/>
      <dgm:t>
        <a:bodyPr/>
        <a:lstStyle/>
        <a:p>
          <a:endParaRPr lang="en-US"/>
        </a:p>
      </dgm:t>
    </dgm:pt>
    <dgm:pt modelId="{A45C54A6-C5AF-44E3-9E19-B27E4A4A517B}" type="sibTrans" cxnId="{94992435-2239-485C-9AC9-34D8585CDE49}">
      <dgm:prSet/>
      <dgm:spPr/>
      <dgm:t>
        <a:bodyPr/>
        <a:lstStyle/>
        <a:p>
          <a:endParaRPr lang="en-US"/>
        </a:p>
      </dgm:t>
    </dgm:pt>
    <dgm:pt modelId="{E9337AC1-2660-444D-A529-0CAA0C733FF0}">
      <dgm:prSet/>
      <dgm:spPr>
        <a:solidFill>
          <a:schemeClr val="bg1">
            <a:lumMod val="95000"/>
            <a:alpha val="90000"/>
          </a:schemeClr>
        </a:solidFill>
        <a:ln>
          <a:solidFill>
            <a:schemeClr val="bg1">
              <a:lumMod val="65000"/>
              <a:alpha val="90000"/>
            </a:schemeClr>
          </a:solidFill>
        </a:ln>
      </dgm:spPr>
      <dgm:t>
        <a:bodyPr/>
        <a:lstStyle/>
        <a:p>
          <a:r>
            <a:rPr lang="da-DK"/>
            <a:t>Pessaret placeres oppe i skeden og lukker for livmoderhalsen. </a:t>
          </a:r>
          <a:endParaRPr lang="en-US"/>
        </a:p>
      </dgm:t>
    </dgm:pt>
    <dgm:pt modelId="{8476A185-9EF8-4A38-AB59-010347F420AE}" type="parTrans" cxnId="{97F9BE8F-64B0-4A1A-A502-A0AA5C1D9612}">
      <dgm:prSet/>
      <dgm:spPr/>
      <dgm:t>
        <a:bodyPr/>
        <a:lstStyle/>
        <a:p>
          <a:endParaRPr lang="en-US"/>
        </a:p>
      </dgm:t>
    </dgm:pt>
    <dgm:pt modelId="{51E98967-3344-4666-ADF8-69DF2D5219BA}" type="sibTrans" cxnId="{97F9BE8F-64B0-4A1A-A502-A0AA5C1D9612}">
      <dgm:prSet/>
      <dgm:spPr/>
      <dgm:t>
        <a:bodyPr/>
        <a:lstStyle/>
        <a:p>
          <a:endParaRPr lang="en-US"/>
        </a:p>
      </dgm:t>
    </dgm:pt>
    <dgm:pt modelId="{FAB76318-4B48-4CC7-9BD4-0F34954BE646}">
      <dgm:prSet/>
      <dgm:spPr>
        <a:solidFill>
          <a:schemeClr val="bg1">
            <a:lumMod val="95000"/>
            <a:alpha val="90000"/>
          </a:schemeClr>
        </a:solidFill>
        <a:ln>
          <a:solidFill>
            <a:schemeClr val="bg1">
              <a:lumMod val="65000"/>
              <a:alpha val="90000"/>
            </a:schemeClr>
          </a:solidFill>
        </a:ln>
      </dgm:spPr>
      <dgm:t>
        <a:bodyPr/>
        <a:lstStyle/>
        <a:p>
          <a:r>
            <a:rPr lang="da-DK"/>
            <a:t>Et pessar er lidt specielt, da det skal blive siddende mellem 6-8 timer efter samleje, da man skal sikre at der ikke er sædrester tilbage. </a:t>
          </a:r>
          <a:endParaRPr lang="en-US"/>
        </a:p>
      </dgm:t>
    </dgm:pt>
    <dgm:pt modelId="{C28A609A-3893-49AF-ADB7-D6256CAE459B}" type="parTrans" cxnId="{B4F55684-9255-4213-AE49-167BC9B50340}">
      <dgm:prSet/>
      <dgm:spPr/>
      <dgm:t>
        <a:bodyPr/>
        <a:lstStyle/>
        <a:p>
          <a:endParaRPr lang="en-US"/>
        </a:p>
      </dgm:t>
    </dgm:pt>
    <dgm:pt modelId="{48E4195E-4270-4B46-BFF9-765CA81B327E}" type="sibTrans" cxnId="{B4F55684-9255-4213-AE49-167BC9B50340}">
      <dgm:prSet/>
      <dgm:spPr/>
      <dgm:t>
        <a:bodyPr/>
        <a:lstStyle/>
        <a:p>
          <a:endParaRPr lang="en-US"/>
        </a:p>
      </dgm:t>
    </dgm:pt>
    <dgm:pt modelId="{483F465C-B414-46FA-AF46-C35D95082464}" type="pres">
      <dgm:prSet presAssocID="{A6E67FAB-FC3F-4972-8701-18601A07BF1F}" presName="Name0" presStyleCnt="0">
        <dgm:presLayoutVars>
          <dgm:dir/>
          <dgm:animLvl val="lvl"/>
          <dgm:resizeHandles val="exact"/>
        </dgm:presLayoutVars>
      </dgm:prSet>
      <dgm:spPr/>
    </dgm:pt>
    <dgm:pt modelId="{8696E95E-C449-47E6-92A0-85EB3B7A9FF9}" type="pres">
      <dgm:prSet presAssocID="{7AD9AD65-5A36-43F7-9ECD-1A0DA4CF10BB}" presName="composite" presStyleCnt="0"/>
      <dgm:spPr/>
    </dgm:pt>
    <dgm:pt modelId="{911862F8-1624-463A-9892-EFFAF39D8473}" type="pres">
      <dgm:prSet presAssocID="{7AD9AD65-5A36-43F7-9ECD-1A0DA4CF10BB}" presName="parTx" presStyleLbl="alignNode1" presStyleIdx="0" presStyleCnt="2">
        <dgm:presLayoutVars>
          <dgm:chMax val="0"/>
          <dgm:chPref val="0"/>
          <dgm:bulletEnabled val="1"/>
        </dgm:presLayoutVars>
      </dgm:prSet>
      <dgm:spPr/>
    </dgm:pt>
    <dgm:pt modelId="{BB7C315A-EFF2-4D43-AE3C-D8CA3619E367}" type="pres">
      <dgm:prSet presAssocID="{7AD9AD65-5A36-43F7-9ECD-1A0DA4CF10BB}" presName="desTx" presStyleLbl="alignAccFollowNode1" presStyleIdx="0" presStyleCnt="2">
        <dgm:presLayoutVars>
          <dgm:bulletEnabled val="1"/>
        </dgm:presLayoutVars>
      </dgm:prSet>
      <dgm:spPr/>
    </dgm:pt>
    <dgm:pt modelId="{C2A7961D-8FE0-4FBD-81D5-DB660AF15ADF}" type="pres">
      <dgm:prSet presAssocID="{E401DF1A-61F4-454C-B58C-CC60D8C0B70A}" presName="space" presStyleCnt="0"/>
      <dgm:spPr/>
    </dgm:pt>
    <dgm:pt modelId="{857B10FF-6285-40C7-A7AA-B35B80B276B9}" type="pres">
      <dgm:prSet presAssocID="{AB54ABA4-C7AB-4F6C-AFB4-65C9EC62C7C8}" presName="composite" presStyleCnt="0"/>
      <dgm:spPr/>
    </dgm:pt>
    <dgm:pt modelId="{E274F43E-49EB-4461-AC0D-6478F09CA392}" type="pres">
      <dgm:prSet presAssocID="{AB54ABA4-C7AB-4F6C-AFB4-65C9EC62C7C8}" presName="parTx" presStyleLbl="alignNode1" presStyleIdx="1" presStyleCnt="2">
        <dgm:presLayoutVars>
          <dgm:chMax val="0"/>
          <dgm:chPref val="0"/>
          <dgm:bulletEnabled val="1"/>
        </dgm:presLayoutVars>
      </dgm:prSet>
      <dgm:spPr/>
    </dgm:pt>
    <dgm:pt modelId="{817795D9-9C12-4141-8ED0-52BF92F4A885}" type="pres">
      <dgm:prSet presAssocID="{AB54ABA4-C7AB-4F6C-AFB4-65C9EC62C7C8}" presName="desTx" presStyleLbl="alignAccFollowNode1" presStyleIdx="1" presStyleCnt="2">
        <dgm:presLayoutVars>
          <dgm:bulletEnabled val="1"/>
        </dgm:presLayoutVars>
      </dgm:prSet>
      <dgm:spPr/>
    </dgm:pt>
  </dgm:ptLst>
  <dgm:cxnLst>
    <dgm:cxn modelId="{1E4E0E19-F64A-412F-9BC2-CA7AAD59B3E2}" type="presOf" srcId="{E0AB6BC1-D813-4E08-8456-CCF3E4E4193D}" destId="{BB7C315A-EFF2-4D43-AE3C-D8CA3619E367}" srcOrd="0" destOrd="1" presId="urn:microsoft.com/office/officeart/2005/8/layout/hList1"/>
    <dgm:cxn modelId="{5536B519-64B5-4FA3-8A8B-7E9BBCCA0121}" type="presOf" srcId="{AB54ABA4-C7AB-4F6C-AFB4-65C9EC62C7C8}" destId="{E274F43E-49EB-4461-AC0D-6478F09CA392}" srcOrd="0" destOrd="0" presId="urn:microsoft.com/office/officeart/2005/8/layout/hList1"/>
    <dgm:cxn modelId="{78AC951D-AF44-4393-8EDD-F421A6197F7E}" type="presOf" srcId="{A6E67FAB-FC3F-4972-8701-18601A07BF1F}" destId="{483F465C-B414-46FA-AF46-C35D95082464}" srcOrd="0" destOrd="0" presId="urn:microsoft.com/office/officeart/2005/8/layout/hList1"/>
    <dgm:cxn modelId="{6B640326-2605-4BF2-8364-DC7B8069FE8F}" srcId="{7AD9AD65-5A36-43F7-9ECD-1A0DA4CF10BB}" destId="{D1716BE7-2C91-42DE-95B0-8BA6267E3B90}" srcOrd="2" destOrd="0" parTransId="{4AD9FD7B-BF44-4255-94FD-6CB2AD9A9684}" sibTransId="{2B863A09-A72A-489E-AC00-BBFE35DD5BE5}"/>
    <dgm:cxn modelId="{94992435-2239-485C-9AC9-34D8585CDE49}" srcId="{AB54ABA4-C7AB-4F6C-AFB4-65C9EC62C7C8}" destId="{1E1EB14C-677F-4485-88AF-01F0027B2F57}" srcOrd="1" destOrd="0" parTransId="{55B9DC5B-AECB-45F9-8E80-5CA10E227712}" sibTransId="{A45C54A6-C5AF-44E3-9E19-B27E4A4A517B}"/>
    <dgm:cxn modelId="{F42A4B5B-4595-4DA0-A7B0-27B8EE8B0747}" type="presOf" srcId="{3288E7B8-FE35-4EBB-A472-90039AECB942}" destId="{BB7C315A-EFF2-4D43-AE3C-D8CA3619E367}" srcOrd="0" destOrd="0" presId="urn:microsoft.com/office/officeart/2005/8/layout/hList1"/>
    <dgm:cxn modelId="{8733B95D-6C02-4A0C-87B2-C68A24CF5310}" type="presOf" srcId="{FAB76318-4B48-4CC7-9BD4-0F34954BE646}" destId="{817795D9-9C12-4141-8ED0-52BF92F4A885}" srcOrd="0" destOrd="3" presId="urn:microsoft.com/office/officeart/2005/8/layout/hList1"/>
    <dgm:cxn modelId="{8F3DB546-D371-473A-8D12-F00CE02DD9CE}" type="presOf" srcId="{D1716BE7-2C91-42DE-95B0-8BA6267E3B90}" destId="{BB7C315A-EFF2-4D43-AE3C-D8CA3619E367}" srcOrd="0" destOrd="2" presId="urn:microsoft.com/office/officeart/2005/8/layout/hList1"/>
    <dgm:cxn modelId="{CF43CC55-2EDF-4392-AF84-D1016FB860C1}" type="presOf" srcId="{8A21EF36-D4C7-4A30-8A08-8B5502BDD3AE}" destId="{817795D9-9C12-4141-8ED0-52BF92F4A885}" srcOrd="0" destOrd="0" presId="urn:microsoft.com/office/officeart/2005/8/layout/hList1"/>
    <dgm:cxn modelId="{B4F55684-9255-4213-AE49-167BC9B50340}" srcId="{AB54ABA4-C7AB-4F6C-AFB4-65C9EC62C7C8}" destId="{FAB76318-4B48-4CC7-9BD4-0F34954BE646}" srcOrd="3" destOrd="0" parTransId="{C28A609A-3893-49AF-ADB7-D6256CAE459B}" sibTransId="{48E4195E-4270-4B46-BFF9-765CA81B327E}"/>
    <dgm:cxn modelId="{6DD13089-D804-41E2-8C06-B714FEBD5990}" srcId="{A6E67FAB-FC3F-4972-8701-18601A07BF1F}" destId="{AB54ABA4-C7AB-4F6C-AFB4-65C9EC62C7C8}" srcOrd="1" destOrd="0" parTransId="{83D4572F-AE4B-4803-8DCD-A8758B3BBD00}" sibTransId="{0DF451EC-904C-4439-A0E6-6955587C162D}"/>
    <dgm:cxn modelId="{78C1F989-3991-49BF-8FFB-FCC28526BAFB}" srcId="{7AD9AD65-5A36-43F7-9ECD-1A0DA4CF10BB}" destId="{E0AB6BC1-D813-4E08-8456-CCF3E4E4193D}" srcOrd="1" destOrd="0" parTransId="{50D9E2C2-437C-4ABB-A541-8DE59BCD2948}" sibTransId="{D52F2D77-75BA-451C-9991-4670FA0C3866}"/>
    <dgm:cxn modelId="{97F9BE8F-64B0-4A1A-A502-A0AA5C1D9612}" srcId="{AB54ABA4-C7AB-4F6C-AFB4-65C9EC62C7C8}" destId="{E9337AC1-2660-444D-A529-0CAA0C733FF0}" srcOrd="2" destOrd="0" parTransId="{8476A185-9EF8-4A38-AB59-010347F420AE}" sibTransId="{51E98967-3344-4666-ADF8-69DF2D5219BA}"/>
    <dgm:cxn modelId="{817F859E-8C72-4B29-B121-A7F27F72E249}" srcId="{AB54ABA4-C7AB-4F6C-AFB4-65C9EC62C7C8}" destId="{8A21EF36-D4C7-4A30-8A08-8B5502BDD3AE}" srcOrd="0" destOrd="0" parTransId="{E1BE50DC-BDB5-4593-B4C8-77037A895F16}" sibTransId="{FBB6F6C8-8455-49D9-B6A8-9CEEE288CE02}"/>
    <dgm:cxn modelId="{6D0027A3-948E-4499-B673-4AE6A1A7B01F}" type="presOf" srcId="{E9337AC1-2660-444D-A529-0CAA0C733FF0}" destId="{817795D9-9C12-4141-8ED0-52BF92F4A885}" srcOrd="0" destOrd="2" presId="urn:microsoft.com/office/officeart/2005/8/layout/hList1"/>
    <dgm:cxn modelId="{41A11BC1-DE7F-4A95-8D70-94AC9FA6955F}" srcId="{7AD9AD65-5A36-43F7-9ECD-1A0DA4CF10BB}" destId="{3288E7B8-FE35-4EBB-A472-90039AECB942}" srcOrd="0" destOrd="0" parTransId="{A5852F10-609C-47B6-B871-B8F110CE4F53}" sibTransId="{948CCFBE-B9EA-4B2C-9B25-6882FD94257A}"/>
    <dgm:cxn modelId="{663D68C7-EBC0-4160-A888-012B66629F42}" type="presOf" srcId="{1E1EB14C-677F-4485-88AF-01F0027B2F57}" destId="{817795D9-9C12-4141-8ED0-52BF92F4A885}" srcOrd="0" destOrd="1" presId="urn:microsoft.com/office/officeart/2005/8/layout/hList1"/>
    <dgm:cxn modelId="{C59F7CEF-7362-4C6E-9998-D2ADF7E84733}" srcId="{A6E67FAB-FC3F-4972-8701-18601A07BF1F}" destId="{7AD9AD65-5A36-43F7-9ECD-1A0DA4CF10BB}" srcOrd="0" destOrd="0" parTransId="{A302475C-99D5-4492-BC97-EB2537BF67D1}" sibTransId="{E401DF1A-61F4-454C-B58C-CC60D8C0B70A}"/>
    <dgm:cxn modelId="{7C0E35FF-2627-4D53-B00F-111F5A8BCC60}" type="presOf" srcId="{7AD9AD65-5A36-43F7-9ECD-1A0DA4CF10BB}" destId="{911862F8-1624-463A-9892-EFFAF39D8473}" srcOrd="0" destOrd="0" presId="urn:microsoft.com/office/officeart/2005/8/layout/hList1"/>
    <dgm:cxn modelId="{BAAA7919-9DEF-437D-8B8E-FE19872AA397}" type="presParOf" srcId="{483F465C-B414-46FA-AF46-C35D95082464}" destId="{8696E95E-C449-47E6-92A0-85EB3B7A9FF9}" srcOrd="0" destOrd="0" presId="urn:microsoft.com/office/officeart/2005/8/layout/hList1"/>
    <dgm:cxn modelId="{1FA4B28D-CD53-4E17-A7F0-72333E05CB6B}" type="presParOf" srcId="{8696E95E-C449-47E6-92A0-85EB3B7A9FF9}" destId="{911862F8-1624-463A-9892-EFFAF39D8473}" srcOrd="0" destOrd="0" presId="urn:microsoft.com/office/officeart/2005/8/layout/hList1"/>
    <dgm:cxn modelId="{C4F2BB4E-7036-4F5F-B092-B381466D18B1}" type="presParOf" srcId="{8696E95E-C449-47E6-92A0-85EB3B7A9FF9}" destId="{BB7C315A-EFF2-4D43-AE3C-D8CA3619E367}" srcOrd="1" destOrd="0" presId="urn:microsoft.com/office/officeart/2005/8/layout/hList1"/>
    <dgm:cxn modelId="{CF987C8C-B1B3-49C4-A6D9-AB9FBC730AEE}" type="presParOf" srcId="{483F465C-B414-46FA-AF46-C35D95082464}" destId="{C2A7961D-8FE0-4FBD-81D5-DB660AF15ADF}" srcOrd="1" destOrd="0" presId="urn:microsoft.com/office/officeart/2005/8/layout/hList1"/>
    <dgm:cxn modelId="{858604D6-CBCA-41BF-B2CD-3E85FC222ACE}" type="presParOf" srcId="{483F465C-B414-46FA-AF46-C35D95082464}" destId="{857B10FF-6285-40C7-A7AA-B35B80B276B9}" srcOrd="2" destOrd="0" presId="urn:microsoft.com/office/officeart/2005/8/layout/hList1"/>
    <dgm:cxn modelId="{C076B8B0-6DD4-4C3A-A9CB-F5035987CB15}" type="presParOf" srcId="{857B10FF-6285-40C7-A7AA-B35B80B276B9}" destId="{E274F43E-49EB-4461-AC0D-6478F09CA392}" srcOrd="0" destOrd="0" presId="urn:microsoft.com/office/officeart/2005/8/layout/hList1"/>
    <dgm:cxn modelId="{A8930DBC-2FE3-4481-98DA-8A83005C93B2}" type="presParOf" srcId="{857B10FF-6285-40C7-A7AA-B35B80B276B9}" destId="{817795D9-9C12-4141-8ED0-52BF92F4A88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457E9-6BFA-49EE-8FFD-90C9AC2F1D19}">
      <dsp:nvSpPr>
        <dsp:cNvPr id="0" name=""/>
        <dsp:cNvSpPr/>
      </dsp:nvSpPr>
      <dsp:spPr>
        <a:xfrm>
          <a:off x="0" y="2125"/>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5D1454-0F14-4138-9294-0938D3177131}">
      <dsp:nvSpPr>
        <dsp:cNvPr id="0" name=""/>
        <dsp:cNvSpPr/>
      </dsp:nvSpPr>
      <dsp:spPr>
        <a:xfrm>
          <a:off x="0" y="2125"/>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a:t>Der findes mange forskellige præventionsformer, og de har alle både fordele og ulemper (både på kort sigt og lang sigt)</a:t>
          </a:r>
          <a:endParaRPr lang="en-US" sz="3300" kern="1200"/>
        </a:p>
      </dsp:txBody>
      <dsp:txXfrm>
        <a:off x="0" y="2125"/>
        <a:ext cx="10515600" cy="1449431"/>
      </dsp:txXfrm>
    </dsp:sp>
    <dsp:sp modelId="{15F54D02-ED74-477E-A103-5DFA35E7B991}">
      <dsp:nvSpPr>
        <dsp:cNvPr id="0" name=""/>
        <dsp:cNvSpPr/>
      </dsp:nvSpPr>
      <dsp:spPr>
        <a:xfrm>
          <a:off x="0" y="1451556"/>
          <a:ext cx="1051560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851A5-E480-4E67-869B-E674E3AAFDFF}">
      <dsp:nvSpPr>
        <dsp:cNvPr id="0" name=""/>
        <dsp:cNvSpPr/>
      </dsp:nvSpPr>
      <dsp:spPr>
        <a:xfrm>
          <a:off x="0" y="1451556"/>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a:t>De mest udbredte præventionsformer er i dag spiraler (hormon eller kobber), p-piller og kondom. </a:t>
          </a:r>
          <a:endParaRPr lang="en-US" sz="3300" kern="1200"/>
        </a:p>
      </dsp:txBody>
      <dsp:txXfrm>
        <a:off x="0" y="1451556"/>
        <a:ext cx="10515600" cy="1449431"/>
      </dsp:txXfrm>
    </dsp:sp>
    <dsp:sp modelId="{4852B702-CF53-49C5-896E-5AE867983EAA}">
      <dsp:nvSpPr>
        <dsp:cNvPr id="0" name=""/>
        <dsp:cNvSpPr/>
      </dsp:nvSpPr>
      <dsp:spPr>
        <a:xfrm>
          <a:off x="0" y="2900987"/>
          <a:ext cx="105156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6C3BCC-39E1-487A-9210-0136C1590B07}">
      <dsp:nvSpPr>
        <dsp:cNvPr id="0" name=""/>
        <dsp:cNvSpPr/>
      </dsp:nvSpPr>
      <dsp:spPr>
        <a:xfrm>
          <a:off x="0" y="2900987"/>
          <a:ext cx="10515600" cy="144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dirty="0"/>
            <a:t>Hovedformålet med prævention er, at man skal undgå en graviditet eller kønssygdomme. </a:t>
          </a:r>
          <a:endParaRPr lang="en-US" sz="3300" kern="1200" dirty="0"/>
        </a:p>
      </dsp:txBody>
      <dsp:txXfrm>
        <a:off x="0" y="2900987"/>
        <a:ext cx="10515600" cy="14494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4AA71-5C54-4472-B7AA-792944D57617}">
      <dsp:nvSpPr>
        <dsp:cNvPr id="0" name=""/>
        <dsp:cNvSpPr/>
      </dsp:nvSpPr>
      <dsp:spPr>
        <a:xfrm>
          <a:off x="49" y="68103"/>
          <a:ext cx="4781325" cy="547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da-DK" sz="1900" b="1" kern="1200"/>
            <a:t>P-piller: </a:t>
          </a:r>
          <a:endParaRPr lang="en-US" sz="1900" kern="1200"/>
        </a:p>
      </dsp:txBody>
      <dsp:txXfrm>
        <a:off x="49" y="68103"/>
        <a:ext cx="4781325" cy="547200"/>
      </dsp:txXfrm>
    </dsp:sp>
    <dsp:sp modelId="{2FEE4CEF-F8FE-46EA-AC00-5140DC4EF8D1}">
      <dsp:nvSpPr>
        <dsp:cNvPr id="0" name=""/>
        <dsp:cNvSpPr/>
      </dsp:nvSpPr>
      <dsp:spPr>
        <a:xfrm>
          <a:off x="49" y="615303"/>
          <a:ext cx="4781325" cy="365084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da-DK" sz="1900" kern="1200"/>
            <a:t>Indeholder de syntetiske hormoner ethinylestradio og gestagen, som har sammen virkning som østrogen og progesteron. </a:t>
          </a:r>
          <a:endParaRPr lang="en-US" sz="1900" kern="1200"/>
        </a:p>
        <a:p>
          <a:pPr marL="171450" lvl="1" indent="-171450" algn="l" defTabSz="844550">
            <a:lnSpc>
              <a:spcPct val="90000"/>
            </a:lnSpc>
            <a:spcBef>
              <a:spcPct val="0"/>
            </a:spcBef>
            <a:spcAft>
              <a:spcPct val="15000"/>
            </a:spcAft>
            <a:buChar char="•"/>
          </a:pPr>
          <a:r>
            <a:rPr lang="da-DK" sz="1900" kern="1200"/>
            <a:t>Pillen virker ved, at de to hormoner forhindrer ægmodning og ægløsning på samme måde som en graviditet ville gøre. </a:t>
          </a:r>
          <a:endParaRPr lang="en-US" sz="1900" kern="1200"/>
        </a:p>
        <a:p>
          <a:pPr marL="171450" lvl="1" indent="-171450" algn="l" defTabSz="844550">
            <a:lnSpc>
              <a:spcPct val="90000"/>
            </a:lnSpc>
            <a:spcBef>
              <a:spcPct val="0"/>
            </a:spcBef>
            <a:spcAft>
              <a:spcPct val="15000"/>
            </a:spcAft>
            <a:buChar char="•"/>
          </a:pPr>
          <a:r>
            <a:rPr lang="da-DK" sz="1900" kern="1200" dirty="0"/>
            <a:t>Det betyder, at der sker en negativ feedback tilbage til </a:t>
          </a:r>
          <a:r>
            <a:rPr lang="da-DK" sz="1900" kern="1200" dirty="0" err="1"/>
            <a:t>hypothalamus</a:t>
          </a:r>
          <a:r>
            <a:rPr lang="da-DK" sz="1900" kern="1200" dirty="0"/>
            <a:t> og hypofysen, som forhindrer udskillelsen af FSH og LH = ingen graviditet. </a:t>
          </a:r>
          <a:endParaRPr lang="en-US" sz="1900" kern="1200" dirty="0"/>
        </a:p>
        <a:p>
          <a:pPr marL="171450" lvl="1" indent="-171450" algn="l" defTabSz="844550">
            <a:lnSpc>
              <a:spcPct val="90000"/>
            </a:lnSpc>
            <a:spcBef>
              <a:spcPct val="0"/>
            </a:spcBef>
            <a:spcAft>
              <a:spcPct val="15000"/>
            </a:spcAft>
            <a:buChar char="•"/>
          </a:pPr>
          <a:r>
            <a:rPr lang="en-US" sz="1900" kern="1200" dirty="0" err="1"/>
            <a:t>Beskytter</a:t>
          </a:r>
          <a:r>
            <a:rPr lang="en-US" sz="1900" kern="1200" dirty="0"/>
            <a:t> IKKE mod </a:t>
          </a:r>
          <a:r>
            <a:rPr lang="en-US" sz="1900" kern="1200" dirty="0" err="1"/>
            <a:t>kønssygdomme</a:t>
          </a:r>
          <a:r>
            <a:rPr lang="en-US" sz="1900" kern="1200" dirty="0"/>
            <a:t>. </a:t>
          </a:r>
        </a:p>
      </dsp:txBody>
      <dsp:txXfrm>
        <a:off x="49" y="615303"/>
        <a:ext cx="4781325" cy="3650849"/>
      </dsp:txXfrm>
    </dsp:sp>
    <dsp:sp modelId="{35AA26DF-53E7-4EAB-83D5-18A46E11437C}">
      <dsp:nvSpPr>
        <dsp:cNvPr id="0" name=""/>
        <dsp:cNvSpPr/>
      </dsp:nvSpPr>
      <dsp:spPr>
        <a:xfrm>
          <a:off x="5450760" y="68103"/>
          <a:ext cx="4781325" cy="547200"/>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da-DK" sz="1900" b="1" kern="1200"/>
            <a:t>Hormonspiral: </a:t>
          </a:r>
          <a:endParaRPr lang="en-US" sz="1900" kern="1200"/>
        </a:p>
      </dsp:txBody>
      <dsp:txXfrm>
        <a:off x="5450760" y="68103"/>
        <a:ext cx="4781325" cy="547200"/>
      </dsp:txXfrm>
    </dsp:sp>
    <dsp:sp modelId="{D9A70E1F-48E1-4E87-AB0F-543AA39651D3}">
      <dsp:nvSpPr>
        <dsp:cNvPr id="0" name=""/>
        <dsp:cNvSpPr/>
      </dsp:nvSpPr>
      <dsp:spPr>
        <a:xfrm>
          <a:off x="5450760" y="615303"/>
          <a:ext cx="4781325" cy="3650849"/>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da-DK" sz="1900" kern="1200"/>
            <a:t>Er en lille T-formet stav, som har en ”beholder” af syntetisk progesteron.</a:t>
          </a:r>
          <a:endParaRPr lang="en-US" sz="1900" kern="1200"/>
        </a:p>
        <a:p>
          <a:pPr marL="171450" lvl="1" indent="-171450" algn="l" defTabSz="844550">
            <a:lnSpc>
              <a:spcPct val="90000"/>
            </a:lnSpc>
            <a:spcBef>
              <a:spcPct val="0"/>
            </a:spcBef>
            <a:spcAft>
              <a:spcPct val="15000"/>
            </a:spcAft>
            <a:buChar char="•"/>
          </a:pPr>
          <a:r>
            <a:rPr lang="da-DK" sz="1900" kern="1200"/>
            <a:t>Spiralen opsættes i livmoderen og når den er opsat, så frigives der konstant en smule hormon, som livmoderslimhinden optager. </a:t>
          </a:r>
          <a:endParaRPr lang="en-US" sz="1900" kern="1200"/>
        </a:p>
        <a:p>
          <a:pPr marL="171450" lvl="1" indent="-171450" algn="l" defTabSz="844550">
            <a:lnSpc>
              <a:spcPct val="90000"/>
            </a:lnSpc>
            <a:spcBef>
              <a:spcPct val="0"/>
            </a:spcBef>
            <a:spcAft>
              <a:spcPct val="15000"/>
            </a:spcAft>
            <a:buChar char="•"/>
          </a:pPr>
          <a:r>
            <a:rPr lang="da-DK" sz="1900" kern="1200" dirty="0"/>
            <a:t>Det gør det sværere for sædcellerne at trænge ind og mange har stadig ægløsning på spiralen. </a:t>
          </a:r>
          <a:endParaRPr lang="en-US" sz="1900" kern="1200" dirty="0"/>
        </a:p>
        <a:p>
          <a:pPr marL="171450" lvl="1" indent="-171450" algn="l" defTabSz="844550">
            <a:lnSpc>
              <a:spcPct val="90000"/>
            </a:lnSpc>
            <a:spcBef>
              <a:spcPct val="0"/>
            </a:spcBef>
            <a:spcAft>
              <a:spcPct val="15000"/>
            </a:spcAft>
            <a:buChar char="•"/>
          </a:pPr>
          <a:r>
            <a:rPr lang="en-US" sz="1900" kern="1200" dirty="0" err="1"/>
            <a:t>Beskytter</a:t>
          </a:r>
          <a:r>
            <a:rPr lang="en-US" sz="1900" kern="1200" dirty="0"/>
            <a:t> IKKE mod </a:t>
          </a:r>
          <a:r>
            <a:rPr lang="en-US" sz="1900" kern="1200" dirty="0" err="1"/>
            <a:t>kønssygdomme</a:t>
          </a:r>
          <a:r>
            <a:rPr lang="en-US" sz="1900" kern="1200" dirty="0"/>
            <a:t>. </a:t>
          </a:r>
        </a:p>
      </dsp:txBody>
      <dsp:txXfrm>
        <a:off x="5450760" y="615303"/>
        <a:ext cx="4781325" cy="36508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862F8-1624-463A-9892-EFFAF39D8473}">
      <dsp:nvSpPr>
        <dsp:cNvPr id="0" name=""/>
        <dsp:cNvSpPr/>
      </dsp:nvSpPr>
      <dsp:spPr>
        <a:xfrm>
          <a:off x="51" y="236529"/>
          <a:ext cx="4913783" cy="518400"/>
        </a:xfrm>
        <a:prstGeom prst="rect">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da-DK" sz="1800" b="1" kern="1200"/>
            <a:t>Kondom: </a:t>
          </a:r>
          <a:endParaRPr lang="en-US" sz="1800" kern="1200"/>
        </a:p>
      </dsp:txBody>
      <dsp:txXfrm>
        <a:off x="51" y="236529"/>
        <a:ext cx="4913783" cy="518400"/>
      </dsp:txXfrm>
    </dsp:sp>
    <dsp:sp modelId="{BB7C315A-EFF2-4D43-AE3C-D8CA3619E367}">
      <dsp:nvSpPr>
        <dsp:cNvPr id="0" name=""/>
        <dsp:cNvSpPr/>
      </dsp:nvSpPr>
      <dsp:spPr>
        <a:xfrm>
          <a:off x="51" y="754929"/>
          <a:ext cx="4913783" cy="3359879"/>
        </a:xfrm>
        <a:prstGeom prst="rect">
          <a:avLst/>
        </a:prstGeom>
        <a:solidFill>
          <a:schemeClr val="accent2">
            <a:lumMod val="40000"/>
            <a:lumOff val="60000"/>
            <a:alpha val="90000"/>
          </a:schemeClr>
        </a:solidFill>
        <a:ln w="12700" cap="flat" cmpd="sng" algn="ctr">
          <a:solidFill>
            <a:schemeClr val="accent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a-DK" sz="1800" kern="1200"/>
            <a:t>Kondomer er den mest sikre præventionsform, som vi har i dag og et kondom er lavet af latex (en form for naturgummi) </a:t>
          </a:r>
          <a:endParaRPr lang="en-US" sz="1800" kern="1200"/>
        </a:p>
        <a:p>
          <a:pPr marL="171450" lvl="1" indent="-171450" algn="l" defTabSz="800100">
            <a:lnSpc>
              <a:spcPct val="90000"/>
            </a:lnSpc>
            <a:spcBef>
              <a:spcPct val="0"/>
            </a:spcBef>
            <a:spcAft>
              <a:spcPct val="15000"/>
            </a:spcAft>
            <a:buChar char="•"/>
          </a:pPr>
          <a:r>
            <a:rPr lang="da-DK" sz="1800" kern="1200" dirty="0"/>
            <a:t>Kondomer har en meget høj beskyttelse mod uønsket graviditet samt kønssygdomme (som overføres via sæd, vaginalvæske, slimhindekontakt og nogle tilfælde hud-mod-hud) </a:t>
          </a:r>
          <a:endParaRPr lang="en-US" sz="1800" kern="1200" dirty="0"/>
        </a:p>
        <a:p>
          <a:pPr marL="171450" lvl="1" indent="-171450" algn="l" defTabSz="800100">
            <a:lnSpc>
              <a:spcPct val="90000"/>
            </a:lnSpc>
            <a:spcBef>
              <a:spcPct val="0"/>
            </a:spcBef>
            <a:spcAft>
              <a:spcPct val="15000"/>
            </a:spcAft>
            <a:buChar char="•"/>
          </a:pPr>
          <a:r>
            <a:rPr lang="da-DK" sz="1800" kern="1200" dirty="0"/>
            <a:t>Kondomer kan i nogle tilfælde ikke være helt 100% - det gælder fx mod HPV og herpes, som kan sidde steder på huden omkring penis eller skede, hvor kondomet ikke dækker. </a:t>
          </a:r>
          <a:endParaRPr lang="en-US" sz="1800" kern="1200" dirty="0"/>
        </a:p>
      </dsp:txBody>
      <dsp:txXfrm>
        <a:off x="51" y="754929"/>
        <a:ext cx="4913783" cy="3359879"/>
      </dsp:txXfrm>
    </dsp:sp>
    <dsp:sp modelId="{E274F43E-49EB-4461-AC0D-6478F09CA392}">
      <dsp:nvSpPr>
        <dsp:cNvPr id="0" name=""/>
        <dsp:cNvSpPr/>
      </dsp:nvSpPr>
      <dsp:spPr>
        <a:xfrm>
          <a:off x="5601764" y="236529"/>
          <a:ext cx="4913783" cy="518400"/>
        </a:xfrm>
        <a:prstGeom prst="rect">
          <a:avLst/>
        </a:prstGeom>
        <a:solidFill>
          <a:schemeClr val="bg1">
            <a:lumMod val="65000"/>
          </a:schemeClr>
        </a:solidFill>
        <a:ln w="12700" cap="flat" cmpd="sng" algn="ctr">
          <a:solidFill>
            <a:schemeClr val="bg1">
              <a:lumMod val="6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da-DK" sz="1800" b="1" kern="1200"/>
            <a:t>Pessar: </a:t>
          </a:r>
          <a:endParaRPr lang="en-US" sz="1800" kern="1200"/>
        </a:p>
      </dsp:txBody>
      <dsp:txXfrm>
        <a:off x="5601764" y="236529"/>
        <a:ext cx="4913783" cy="518400"/>
      </dsp:txXfrm>
    </dsp:sp>
    <dsp:sp modelId="{817795D9-9C12-4141-8ED0-52BF92F4A885}">
      <dsp:nvSpPr>
        <dsp:cNvPr id="0" name=""/>
        <dsp:cNvSpPr/>
      </dsp:nvSpPr>
      <dsp:spPr>
        <a:xfrm>
          <a:off x="5601764" y="754929"/>
          <a:ext cx="4913783" cy="3359879"/>
        </a:xfrm>
        <a:prstGeom prst="rect">
          <a:avLst/>
        </a:prstGeom>
        <a:solidFill>
          <a:schemeClr val="bg1">
            <a:lumMod val="95000"/>
            <a:alpha val="90000"/>
          </a:schemeClr>
        </a:solidFill>
        <a:ln w="12700" cap="flat" cmpd="sng" algn="ctr">
          <a:solidFill>
            <a:schemeClr val="bg1">
              <a:lumMod val="6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a-DK" sz="1800" kern="1200" dirty="0"/>
            <a:t>Er lavet af silikone, og det anvendes sammen med pessarcreme, som altid påføres. </a:t>
          </a:r>
          <a:endParaRPr lang="en-US" sz="1800" kern="1200" dirty="0"/>
        </a:p>
        <a:p>
          <a:pPr marL="171450" lvl="1" indent="-171450" algn="l" defTabSz="800100">
            <a:lnSpc>
              <a:spcPct val="90000"/>
            </a:lnSpc>
            <a:spcBef>
              <a:spcPct val="0"/>
            </a:spcBef>
            <a:spcAft>
              <a:spcPct val="15000"/>
            </a:spcAft>
            <a:buChar char="•"/>
          </a:pPr>
          <a:r>
            <a:rPr lang="da-DK" sz="1800" kern="1200"/>
            <a:t>Det er denne creme, som hæmmer sædcellers evne til at bevæge sig. </a:t>
          </a:r>
          <a:endParaRPr lang="en-US" sz="1800" kern="1200"/>
        </a:p>
        <a:p>
          <a:pPr marL="171450" lvl="1" indent="-171450" algn="l" defTabSz="800100">
            <a:lnSpc>
              <a:spcPct val="90000"/>
            </a:lnSpc>
            <a:spcBef>
              <a:spcPct val="0"/>
            </a:spcBef>
            <a:spcAft>
              <a:spcPct val="15000"/>
            </a:spcAft>
            <a:buChar char="•"/>
          </a:pPr>
          <a:r>
            <a:rPr lang="da-DK" sz="1800" kern="1200"/>
            <a:t>Pessaret placeres oppe i skeden og lukker for livmoderhalsen. </a:t>
          </a:r>
          <a:endParaRPr lang="en-US" sz="1800" kern="1200"/>
        </a:p>
        <a:p>
          <a:pPr marL="171450" lvl="1" indent="-171450" algn="l" defTabSz="800100">
            <a:lnSpc>
              <a:spcPct val="90000"/>
            </a:lnSpc>
            <a:spcBef>
              <a:spcPct val="0"/>
            </a:spcBef>
            <a:spcAft>
              <a:spcPct val="15000"/>
            </a:spcAft>
            <a:buChar char="•"/>
          </a:pPr>
          <a:r>
            <a:rPr lang="da-DK" sz="1800" kern="1200"/>
            <a:t>Et pessar er lidt specielt, da det skal blive siddende mellem 6-8 timer efter samleje, da man skal sikre at der ikke er sædrester tilbage. </a:t>
          </a:r>
          <a:endParaRPr lang="en-US" sz="1800" kern="1200"/>
        </a:p>
      </dsp:txBody>
      <dsp:txXfrm>
        <a:off x="5601764" y="754929"/>
        <a:ext cx="4913783" cy="335987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179B1-AC48-4DDF-A9B2-263D648D7016}" type="datetimeFigureOut">
              <a:rPr lang="da-DK" smtClean="0"/>
              <a:t>29-11-2024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F4FEB-A2ED-4FF4-B270-856058E1F9C8}" type="slidenum">
              <a:rPr lang="da-DK" smtClean="0"/>
              <a:t>‹nr.›</a:t>
            </a:fld>
            <a:endParaRPr lang="da-DK"/>
          </a:p>
        </p:txBody>
      </p:sp>
    </p:spTree>
    <p:extLst>
      <p:ext uri="{BB962C8B-B14F-4D97-AF65-F5344CB8AC3E}">
        <p14:creationId xmlns:p14="http://schemas.microsoft.com/office/powerpoint/2010/main" val="2008137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Syfilis var en meget udbredt sygdom tilbage i historien, da man ikke havde penicillin til at behandle bakterien. Ubehandlet fører den til sår på kønsdele og/eller i munden. Senere hen, hvis ubehandlet i mange år, kan den påvirke nervesystemet, hjerte-kar systemet, og i sidste ende kan man få hjernehindebetændelse. I gamle dage fik mange mennesker en form for demens af syfilis. I dag kan den som sagt behandles meget nemt. </a:t>
            </a:r>
          </a:p>
          <a:p>
            <a:r>
              <a:rPr lang="da-DK" dirty="0" err="1"/>
              <a:t>Gonoré</a:t>
            </a:r>
            <a:r>
              <a:rPr lang="da-DK" dirty="0"/>
              <a:t> skyldes også en bakterie, og man får symptomer såsom udflåd hos både mand og kvinde. Hvis man ikke får behandlet sygdommen i tide kan det føre til, at man bliver steril. </a:t>
            </a:r>
          </a:p>
        </p:txBody>
      </p:sp>
      <p:sp>
        <p:nvSpPr>
          <p:cNvPr id="4" name="Pladsholder til slidenummer 3"/>
          <p:cNvSpPr>
            <a:spLocks noGrp="1"/>
          </p:cNvSpPr>
          <p:nvPr>
            <p:ph type="sldNum" sz="quarter" idx="5"/>
          </p:nvPr>
        </p:nvSpPr>
        <p:spPr/>
        <p:txBody>
          <a:bodyPr/>
          <a:lstStyle/>
          <a:p>
            <a:fld id="{772F4FEB-A2ED-4FF4-B270-856058E1F9C8}" type="slidenum">
              <a:rPr lang="da-DK" smtClean="0"/>
              <a:t>16</a:t>
            </a:fld>
            <a:endParaRPr lang="da-DK"/>
          </a:p>
        </p:txBody>
      </p:sp>
    </p:spTree>
    <p:extLst>
      <p:ext uri="{BB962C8B-B14F-4D97-AF65-F5344CB8AC3E}">
        <p14:creationId xmlns:p14="http://schemas.microsoft.com/office/powerpoint/2010/main" val="2140986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7EB2B5-FC51-3788-2E06-7D995FEC765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3B1C75B-F26C-A948-830F-D076C7D83C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8CEE53E-6D25-26DD-1C79-515CF610A098}"/>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7434B1C8-0FCF-368E-C6E5-5F9B68DC27E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2396001-F3B0-A92E-B695-DDD1A6F2E953}"/>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3096377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4C4B1-CE25-80F8-8F6D-66A00C66C1F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7EEBD05-7ACD-BF11-6EA2-07EA6DAC3E8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33130B-9785-AF6F-7F88-C6AC39D9DCB0}"/>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5E62DD81-CC26-A38E-7AC7-DD800115038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74DC03D-1BB3-8986-BA86-10B97630A5BC}"/>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2052857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2BB552-EB81-F95C-CE89-94E65153EC9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7B3950A-1733-6D34-3A94-D4121B360F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8957695-9276-B143-9D70-977A585D0165}"/>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C3E6E754-F0F1-B906-E9E0-7E3D910358A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87C5130-4F35-9E10-B62E-5CB93A85A05B}"/>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3527175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F2F8A-1419-41C6-61D4-6BDB3FEBF0C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4F1A2DE-988F-980B-6E2A-C7EDA02ECE1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F141C91-05E4-2AFD-165B-669F509A0879}"/>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9C35046-E8D9-D9CD-8918-AF7B8CF00854}"/>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6" name="Pladsholder til sidefod 5">
            <a:extLst>
              <a:ext uri="{FF2B5EF4-FFF2-40B4-BE49-F238E27FC236}">
                <a16:creationId xmlns:a16="http://schemas.microsoft.com/office/drawing/2014/main" id="{00BC5171-8808-588E-9035-D5391AEC23A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131D47-7E46-AA9B-96A0-63284F33E36A}"/>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3384083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B9F3E-127E-DC64-385F-4EFBB92704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61005B2-FBE6-F5C8-B777-678868ED1B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3767BAF-30E3-2F64-1566-F384345254B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216ECD9-B63E-B075-1543-759BA1895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4E908A0-CDF4-BCB1-6D8B-078BA8A2FDA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D287F31-3B25-A8F1-5B2A-589E9DCEF1AD}"/>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8" name="Pladsholder til sidefod 7">
            <a:extLst>
              <a:ext uri="{FF2B5EF4-FFF2-40B4-BE49-F238E27FC236}">
                <a16:creationId xmlns:a16="http://schemas.microsoft.com/office/drawing/2014/main" id="{7168F9A9-9455-1D58-ECE2-5ACE4A7B989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7E6D7C8-03A4-43EA-38DF-A42550CAA5A6}"/>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392751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48DED-9DE9-959B-291D-A7F6BB109AF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BB86A53-C0BB-AC2F-4FD7-23BBE870C58E}"/>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4" name="Pladsholder til sidefod 3">
            <a:extLst>
              <a:ext uri="{FF2B5EF4-FFF2-40B4-BE49-F238E27FC236}">
                <a16:creationId xmlns:a16="http://schemas.microsoft.com/office/drawing/2014/main" id="{33E0A42B-F674-3635-2211-AA25BABCCA9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D4DC4EC-AB3D-BE1D-B4C5-4CD9D7A10720}"/>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2646048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2B50BBD-DDC0-8E8A-36B9-8615F883A35F}"/>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3" name="Pladsholder til sidefod 2">
            <a:extLst>
              <a:ext uri="{FF2B5EF4-FFF2-40B4-BE49-F238E27FC236}">
                <a16:creationId xmlns:a16="http://schemas.microsoft.com/office/drawing/2014/main" id="{134B28C1-6FFD-1970-27AB-24603EB0B38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E285684-FE89-80F6-6854-DB4F0D63B106}"/>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146267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8F2E3-947D-8EBF-E282-4E2F39E69DB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FB97304-494B-E24B-FEF0-0E196C7FF0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1482E63-0523-B0F6-286F-0E09189833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CCF3D4D-E2AC-DD1D-CF96-F421096DB057}"/>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6" name="Pladsholder til sidefod 5">
            <a:extLst>
              <a:ext uri="{FF2B5EF4-FFF2-40B4-BE49-F238E27FC236}">
                <a16:creationId xmlns:a16="http://schemas.microsoft.com/office/drawing/2014/main" id="{65BB0B3E-A26F-1AAF-A788-67342A73C7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1906B79-1A70-91F9-B66E-42AFD769DDBB}"/>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92527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737BC9-A712-0A33-234A-718DC5CE16A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90DF75F-676C-8695-1EFA-FF7605F307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2F3736A-9DFF-960C-B174-CA90C1EC4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9954BFD-04DA-87E6-920E-8196CB031C8F}"/>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6" name="Pladsholder til sidefod 5">
            <a:extLst>
              <a:ext uri="{FF2B5EF4-FFF2-40B4-BE49-F238E27FC236}">
                <a16:creationId xmlns:a16="http://schemas.microsoft.com/office/drawing/2014/main" id="{D18420DC-02EF-8B02-C91E-A899F5BCB23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5BFD2EC-DDAC-93B9-8C9E-7D61F54161A5}"/>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406501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D3794A-3F1B-3862-BB4F-C1253E3186A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34E7ADB-C0B0-C042-6505-4C3FDAB3417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D21AFF9-0BEB-E965-1DEC-0FC1EAC2F668}"/>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94237FD0-94BE-3171-FCA6-46500BDB8CD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1416DDE-9F1F-5138-EB0F-AB4AB99ECD06}"/>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2054982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7579474-D3A3-C5F7-E38E-EDDDA5ADEEC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78EE7BC-F1F7-D4EE-4E11-7E0B7AFF966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1C667CE-8437-FD81-41BA-43A519185A03}"/>
              </a:ext>
            </a:extLst>
          </p:cNvPr>
          <p:cNvSpPr>
            <a:spLocks noGrp="1"/>
          </p:cNvSpPr>
          <p:nvPr>
            <p:ph type="dt" sz="half" idx="10"/>
          </p:nvPr>
        </p:nvSpPr>
        <p:spPr/>
        <p:txBody>
          <a:body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32F754A1-5CDF-5B0F-FF74-1BE0E161389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A68BB12-CADC-DDCD-4174-854CE9AA8C75}"/>
              </a:ext>
            </a:extLst>
          </p:cNvPr>
          <p:cNvSpPr>
            <a:spLocks noGrp="1"/>
          </p:cNvSpPr>
          <p:nvPr>
            <p:ph type="sldNum" sz="quarter" idx="12"/>
          </p:nvPr>
        </p:nvSpPr>
        <p:spPr/>
        <p:txBody>
          <a:bodyPr/>
          <a:lstStyle/>
          <a:p>
            <a:fld id="{839A4163-2959-4377-94BF-F46B99A7561C}" type="slidenum">
              <a:rPr lang="da-DK" smtClean="0"/>
              <a:t>‹nr.›</a:t>
            </a:fld>
            <a:endParaRPr lang="da-DK"/>
          </a:p>
        </p:txBody>
      </p:sp>
    </p:spTree>
    <p:extLst>
      <p:ext uri="{BB962C8B-B14F-4D97-AF65-F5344CB8AC3E}">
        <p14:creationId xmlns:p14="http://schemas.microsoft.com/office/powerpoint/2010/main" val="83905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974671F-6993-5937-4F2D-1C69CD2D51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7994AD2-0018-FCC4-EB87-FF4CA7BA24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040BED-1517-3FCF-F357-0207D5C14D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6CC62-5A29-4997-93B6-7AC569E7C3E3}" type="datetimeFigureOut">
              <a:rPr lang="da-DK" smtClean="0"/>
              <a:t>29-11-2024</a:t>
            </a:fld>
            <a:endParaRPr lang="da-DK"/>
          </a:p>
        </p:txBody>
      </p:sp>
      <p:sp>
        <p:nvSpPr>
          <p:cNvPr id="5" name="Pladsholder til sidefod 4">
            <a:extLst>
              <a:ext uri="{FF2B5EF4-FFF2-40B4-BE49-F238E27FC236}">
                <a16:creationId xmlns:a16="http://schemas.microsoft.com/office/drawing/2014/main" id="{25972014-6F8C-58F6-FF2A-4B146B1980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0BFD26D-AD38-B806-2260-91EBC8171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A4163-2959-4377-94BF-F46B99A7561C}" type="slidenum">
              <a:rPr lang="da-DK" smtClean="0"/>
              <a:t>‹nr.›</a:t>
            </a:fld>
            <a:endParaRPr lang="da-DK"/>
          </a:p>
        </p:txBody>
      </p:sp>
    </p:spTree>
    <p:extLst>
      <p:ext uri="{BB962C8B-B14F-4D97-AF65-F5344CB8AC3E}">
        <p14:creationId xmlns:p14="http://schemas.microsoft.com/office/powerpoint/2010/main" val="1656251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biotechacademy.dk/undervisning/gymnasiale-projekter/naturvidenskabelig-seksualundervisning/seksuelt-overfoerte-sygdomm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regeringen.dk/nyheder/2023/ny-offerundersoegelse-samtykkeloven-viser-igen-tegn-paa-aendret-opfattelse-af-voldtaeg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7B59CEA-B800-DA1F-8C17-6930AC057D78}"/>
              </a:ext>
            </a:extLst>
          </p:cNvPr>
          <p:cNvSpPr>
            <a:spLocks noGrp="1"/>
          </p:cNvSpPr>
          <p:nvPr>
            <p:ph type="ctrTitle"/>
          </p:nvPr>
        </p:nvSpPr>
        <p:spPr>
          <a:xfrm>
            <a:off x="838199" y="1093788"/>
            <a:ext cx="10506455" cy="2967208"/>
          </a:xfrm>
        </p:spPr>
        <p:txBody>
          <a:bodyPr>
            <a:normAutofit/>
          </a:bodyPr>
          <a:lstStyle/>
          <a:p>
            <a:pPr algn="l"/>
            <a:r>
              <a:rPr lang="da-DK" sz="8000"/>
              <a:t>Prævention og kønssygdomme</a:t>
            </a:r>
          </a:p>
        </p:txBody>
      </p:sp>
      <p:sp>
        <p:nvSpPr>
          <p:cNvPr id="3" name="Undertitel 2">
            <a:extLst>
              <a:ext uri="{FF2B5EF4-FFF2-40B4-BE49-F238E27FC236}">
                <a16:creationId xmlns:a16="http://schemas.microsoft.com/office/drawing/2014/main" id="{30536000-4008-BBD7-235A-B5FC22882F36}"/>
              </a:ext>
            </a:extLst>
          </p:cNvPr>
          <p:cNvSpPr>
            <a:spLocks noGrp="1"/>
          </p:cNvSpPr>
          <p:nvPr>
            <p:ph type="subTitle" idx="1"/>
          </p:nvPr>
        </p:nvSpPr>
        <p:spPr>
          <a:xfrm>
            <a:off x="7400924" y="4619624"/>
            <a:ext cx="3946779" cy="1038225"/>
          </a:xfrm>
        </p:spPr>
        <p:txBody>
          <a:bodyPr>
            <a:normAutofit fontScale="85000" lnSpcReduction="10000"/>
          </a:bodyPr>
          <a:lstStyle/>
          <a:p>
            <a:pPr algn="r"/>
            <a:r>
              <a:rPr lang="da-DK" sz="1900" dirty="0"/>
              <a:t>Hormonel prævention og kønssygdomme </a:t>
            </a:r>
          </a:p>
          <a:p>
            <a:pPr algn="r"/>
            <a:r>
              <a:rPr lang="da-DK" sz="1200" dirty="0"/>
              <a:t>Viden hentet fra </a:t>
            </a:r>
            <a:r>
              <a:rPr lang="da-DK" sz="1200" dirty="0">
                <a:hlinkClick r:id="rId2"/>
              </a:rPr>
              <a:t>https://www.biotechacademy.dk/undervisning/gymnasiale-projekter/naturvidenskabelig-seksualundervisning/seksuelt-overfoerte-sygdomme/</a:t>
            </a:r>
            <a:r>
              <a:rPr lang="da-DK" sz="1200" dirty="0"/>
              <a:t> og ”Biologi i Fokus” og ”Biologi i Udvikling – 2. udgave”</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EB97131-C0B3-C4CF-50B1-B3C56C8AA7BB}"/>
              </a:ext>
            </a:extLst>
          </p:cNvPr>
          <p:cNvSpPr>
            <a:spLocks noGrp="1"/>
          </p:cNvSpPr>
          <p:nvPr>
            <p:ph type="title"/>
          </p:nvPr>
        </p:nvSpPr>
        <p:spPr>
          <a:xfrm>
            <a:off x="838200" y="557188"/>
            <a:ext cx="10515600" cy="1133499"/>
          </a:xfrm>
        </p:spPr>
        <p:txBody>
          <a:bodyPr>
            <a:normAutofit/>
          </a:bodyPr>
          <a:lstStyle/>
          <a:p>
            <a:pPr algn="ctr"/>
            <a:r>
              <a:rPr lang="da-DK" sz="5200"/>
              <a:t>Præventionsformer: </a:t>
            </a:r>
          </a:p>
        </p:txBody>
      </p:sp>
      <p:graphicFrame>
        <p:nvGraphicFramePr>
          <p:cNvPr id="5" name="Pladsholder til indhold 2">
            <a:extLst>
              <a:ext uri="{FF2B5EF4-FFF2-40B4-BE49-F238E27FC236}">
                <a16:creationId xmlns:a16="http://schemas.microsoft.com/office/drawing/2014/main" id="{8475A2CF-77A3-05CD-9BAD-43CE598C7190}"/>
              </a:ext>
            </a:extLst>
          </p:cNvPr>
          <p:cNvGraphicFramePr>
            <a:graphicFrameLocks noGrp="1"/>
          </p:cNvGraphicFramePr>
          <p:nvPr>
            <p:ph idx="1"/>
            <p:extLst>
              <p:ext uri="{D42A27DB-BD31-4B8C-83A1-F6EECF244321}">
                <p14:modId xmlns:p14="http://schemas.microsoft.com/office/powerpoint/2010/main" val="3985922777"/>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905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9CFE7E8-0859-1787-5B64-423B04294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921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E1C853A-4EF6-D1C6-B958-E3239A9EBC5E}"/>
              </a:ext>
            </a:extLst>
          </p:cNvPr>
          <p:cNvSpPr>
            <a:spLocks noGrp="1"/>
          </p:cNvSpPr>
          <p:nvPr>
            <p:ph type="title"/>
          </p:nvPr>
        </p:nvSpPr>
        <p:spPr>
          <a:xfrm>
            <a:off x="1115568" y="509521"/>
            <a:ext cx="10232136" cy="1014984"/>
          </a:xfrm>
        </p:spPr>
        <p:txBody>
          <a:bodyPr>
            <a:normAutofit/>
          </a:bodyPr>
          <a:lstStyle/>
          <a:p>
            <a:r>
              <a:rPr lang="da-DK" sz="4000"/>
              <a:t>Hormonel prævention: P-piller og hormonspiral</a:t>
            </a:r>
          </a:p>
        </p:txBody>
      </p:sp>
      <p:sp>
        <p:nvSpPr>
          <p:cNvPr id="13" name="Rectangle 12">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Pladsholder til indhold 2">
            <a:extLst>
              <a:ext uri="{FF2B5EF4-FFF2-40B4-BE49-F238E27FC236}">
                <a16:creationId xmlns:a16="http://schemas.microsoft.com/office/drawing/2014/main" id="{B6654495-15A5-2D19-697E-B64855AD729F}"/>
              </a:ext>
            </a:extLst>
          </p:cNvPr>
          <p:cNvGraphicFramePr>
            <a:graphicFrameLocks noGrp="1"/>
          </p:cNvGraphicFramePr>
          <p:nvPr>
            <p:ph idx="1"/>
            <p:extLst>
              <p:ext uri="{D42A27DB-BD31-4B8C-83A1-F6EECF244321}">
                <p14:modId xmlns:p14="http://schemas.microsoft.com/office/powerpoint/2010/main" val="577023221"/>
              </p:ext>
            </p:extLst>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168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550CA3A-9ADC-82E8-C02E-F73D5C019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8560" y="329672"/>
            <a:ext cx="6844348" cy="61986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3A7AA7F-178D-060D-3AA7-88DF6C535A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932" y="649118"/>
            <a:ext cx="3673157" cy="523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306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D2D8315-FAC0-1E4F-D195-94E0D8068AA4}"/>
              </a:ext>
            </a:extLst>
          </p:cNvPr>
          <p:cNvSpPr>
            <a:spLocks noGrp="1"/>
          </p:cNvSpPr>
          <p:nvPr>
            <p:ph type="title"/>
          </p:nvPr>
        </p:nvSpPr>
        <p:spPr>
          <a:xfrm>
            <a:off x="1115568" y="548640"/>
            <a:ext cx="10168128" cy="1179576"/>
          </a:xfrm>
        </p:spPr>
        <p:txBody>
          <a:bodyPr>
            <a:normAutofit/>
          </a:bodyPr>
          <a:lstStyle/>
          <a:p>
            <a:r>
              <a:rPr lang="da-DK" sz="4000"/>
              <a:t>P-piller til mænd?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81BD6D6E-8FCA-13E6-8010-429A4117B57C}"/>
              </a:ext>
            </a:extLst>
          </p:cNvPr>
          <p:cNvSpPr>
            <a:spLocks noGrp="1"/>
          </p:cNvSpPr>
          <p:nvPr>
            <p:ph idx="1"/>
          </p:nvPr>
        </p:nvSpPr>
        <p:spPr>
          <a:xfrm>
            <a:off x="1115568" y="2481943"/>
            <a:ext cx="10168128" cy="3695020"/>
          </a:xfrm>
        </p:spPr>
        <p:txBody>
          <a:bodyPr>
            <a:normAutofit fontScale="85000" lnSpcReduction="10000"/>
          </a:bodyPr>
          <a:lstStyle/>
          <a:p>
            <a:r>
              <a:rPr lang="da-DK" sz="3200" dirty="0"/>
              <a:t>Der forskes en del i både hormonel og ikke-hormonel prævention til mænd, men der er stadig ikke noget på markedet. </a:t>
            </a:r>
          </a:p>
          <a:p>
            <a:r>
              <a:rPr lang="da-DK" sz="3200" b="1" dirty="0"/>
              <a:t>Forskerne arbejder med flere idéer: </a:t>
            </a:r>
          </a:p>
          <a:p>
            <a:pPr lvl="1"/>
            <a:r>
              <a:rPr lang="da-DK" sz="3200" dirty="0"/>
              <a:t>Forhindre produktion af sædceller ved at indtage hormoner (ligesom p-pillen), men der er for mange bivirkninger lige nu… </a:t>
            </a:r>
          </a:p>
          <a:p>
            <a:pPr lvl="1"/>
            <a:r>
              <a:rPr lang="da-DK" sz="3200" dirty="0"/>
              <a:t>Kemiske stoffer, som rammer mekanismer eller proteiner, som kun findes i sædcellen (ingen bivirkninger andre steder i kroppen) – fx forskes der i at mindske sædcellernes evne til at svømme, så de får sværere ved at nå frem til målet. </a:t>
            </a:r>
          </a:p>
        </p:txBody>
      </p:sp>
    </p:spTree>
    <p:extLst>
      <p:ext uri="{BB962C8B-B14F-4D97-AF65-F5344CB8AC3E}">
        <p14:creationId xmlns:p14="http://schemas.microsoft.com/office/powerpoint/2010/main" val="261516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7554CE6-6E31-B625-8E52-4609885AD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0"/>
            <a:ext cx="10099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68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AE066A-0AF0-C564-2BAE-E7CA8A391C86}"/>
              </a:ext>
            </a:extLst>
          </p:cNvPr>
          <p:cNvSpPr>
            <a:spLocks noGrp="1"/>
          </p:cNvSpPr>
          <p:nvPr>
            <p:ph type="title"/>
          </p:nvPr>
        </p:nvSpPr>
        <p:spPr/>
        <p:txBody>
          <a:bodyPr/>
          <a:lstStyle/>
          <a:p>
            <a:r>
              <a:rPr lang="da-DK" dirty="0"/>
              <a:t>Barriereprævention: Kondom og pessar</a:t>
            </a:r>
          </a:p>
        </p:txBody>
      </p:sp>
      <p:graphicFrame>
        <p:nvGraphicFramePr>
          <p:cNvPr id="5" name="Pladsholder til indhold 2">
            <a:extLst>
              <a:ext uri="{FF2B5EF4-FFF2-40B4-BE49-F238E27FC236}">
                <a16:creationId xmlns:a16="http://schemas.microsoft.com/office/drawing/2014/main" id="{0AE946CD-F31A-18D7-476C-324821F962E6}"/>
              </a:ext>
            </a:extLst>
          </p:cNvPr>
          <p:cNvGraphicFramePr>
            <a:graphicFrameLocks noGrp="1"/>
          </p:cNvGraphicFramePr>
          <p:nvPr>
            <p:ph idx="1"/>
            <p:extLst>
              <p:ext uri="{D42A27DB-BD31-4B8C-83A1-F6EECF244321}">
                <p14:modId xmlns:p14="http://schemas.microsoft.com/office/powerpoint/2010/main" val="28454031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537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62FB7-5984-8219-7423-8F40F6764616}"/>
              </a:ext>
            </a:extLst>
          </p:cNvPr>
          <p:cNvSpPr>
            <a:spLocks noGrp="1"/>
          </p:cNvSpPr>
          <p:nvPr>
            <p:ph type="title"/>
          </p:nvPr>
        </p:nvSpPr>
        <p:spPr/>
        <p:txBody>
          <a:bodyPr/>
          <a:lstStyle/>
          <a:p>
            <a:r>
              <a:rPr lang="da-DK" dirty="0"/>
              <a:t>Nødprævention: ”Dagen-efter-pillen”</a:t>
            </a:r>
          </a:p>
        </p:txBody>
      </p:sp>
      <p:sp>
        <p:nvSpPr>
          <p:cNvPr id="3" name="Pladsholder til indhold 2">
            <a:extLst>
              <a:ext uri="{FF2B5EF4-FFF2-40B4-BE49-F238E27FC236}">
                <a16:creationId xmlns:a16="http://schemas.microsoft.com/office/drawing/2014/main" id="{B6877931-1177-189C-6098-1E09E11AE732}"/>
              </a:ext>
            </a:extLst>
          </p:cNvPr>
          <p:cNvSpPr>
            <a:spLocks noGrp="1"/>
          </p:cNvSpPr>
          <p:nvPr>
            <p:ph idx="1"/>
          </p:nvPr>
        </p:nvSpPr>
        <p:spPr/>
        <p:txBody>
          <a:bodyPr/>
          <a:lstStyle/>
          <a:p>
            <a:r>
              <a:rPr lang="da-DK" dirty="0"/>
              <a:t>Nødprævention kan anvendes, hvis man har haft ubeskyttet samleje eller et andet præventionsmiddel har svigtet (fx et kondom, som sprang). Det beskytter ikke i mod kønssygdomme. </a:t>
            </a:r>
          </a:p>
          <a:p>
            <a:r>
              <a:rPr lang="da-DK" b="1" dirty="0"/>
              <a:t>Der findes 2 slags: </a:t>
            </a:r>
          </a:p>
          <a:p>
            <a:pPr lvl="1"/>
            <a:r>
              <a:rPr lang="da-DK" b="1" dirty="0"/>
              <a:t>Fortrydelsespille. </a:t>
            </a:r>
          </a:p>
          <a:p>
            <a:pPr lvl="2"/>
            <a:r>
              <a:rPr lang="da-DK" dirty="0"/>
              <a:t>Der er to slags fortrydelsespiller: 1) skal helst tages inden for 12 timer og senest efter 3 døgn. 2) Skal tages inden for 5 døgn. </a:t>
            </a:r>
          </a:p>
          <a:p>
            <a:pPr lvl="1"/>
            <a:r>
              <a:rPr lang="da-DK" b="1" dirty="0"/>
              <a:t>Opsætning af kobberspiral. </a:t>
            </a:r>
          </a:p>
          <a:p>
            <a:pPr lvl="2"/>
            <a:r>
              <a:rPr lang="da-DK" dirty="0"/>
              <a:t>Virker ved at påvirke slimhinanden i livmoderen, så det befrugtede æg ikke sætter sig fast. </a:t>
            </a:r>
          </a:p>
          <a:p>
            <a:pPr lvl="2"/>
            <a:r>
              <a:rPr lang="da-DK" dirty="0"/>
              <a:t>Den skal sættes op hurtigt efter ubeskyttet samleje og senest 5 døgn efter. </a:t>
            </a:r>
          </a:p>
          <a:p>
            <a:endParaRPr lang="da-DK" dirty="0"/>
          </a:p>
        </p:txBody>
      </p:sp>
    </p:spTree>
    <p:extLst>
      <p:ext uri="{BB962C8B-B14F-4D97-AF65-F5344CB8AC3E}">
        <p14:creationId xmlns:p14="http://schemas.microsoft.com/office/powerpoint/2010/main" val="174429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AF5668-7428-6510-DA9E-3D0EE676C1A2}"/>
              </a:ext>
            </a:extLst>
          </p:cNvPr>
          <p:cNvSpPr>
            <a:spLocks noGrp="1"/>
          </p:cNvSpPr>
          <p:nvPr>
            <p:ph type="title"/>
          </p:nvPr>
        </p:nvSpPr>
        <p:spPr/>
        <p:txBody>
          <a:bodyPr/>
          <a:lstStyle/>
          <a:p>
            <a:r>
              <a:rPr lang="da-DK" dirty="0"/>
              <a:t>Nødprævention</a:t>
            </a:r>
          </a:p>
        </p:txBody>
      </p:sp>
      <p:sp>
        <p:nvSpPr>
          <p:cNvPr id="3" name="Pladsholder til indhold 2">
            <a:extLst>
              <a:ext uri="{FF2B5EF4-FFF2-40B4-BE49-F238E27FC236}">
                <a16:creationId xmlns:a16="http://schemas.microsoft.com/office/drawing/2014/main" id="{F3397A47-8D5B-87D8-41C8-CDD6629C9095}"/>
              </a:ext>
            </a:extLst>
          </p:cNvPr>
          <p:cNvSpPr>
            <a:spLocks noGrp="1"/>
          </p:cNvSpPr>
          <p:nvPr>
            <p:ph idx="1"/>
          </p:nvPr>
        </p:nvSpPr>
        <p:spPr/>
        <p:txBody>
          <a:bodyPr>
            <a:normAutofit fontScale="92500" lnSpcReduction="10000"/>
          </a:bodyPr>
          <a:lstStyle/>
          <a:p>
            <a:r>
              <a:rPr lang="da-DK" b="1" dirty="0"/>
              <a:t>Kobberspiral: </a:t>
            </a:r>
          </a:p>
          <a:p>
            <a:pPr lvl="1"/>
            <a:r>
              <a:rPr lang="da-DK" dirty="0"/>
              <a:t>Er den nødprævention, som virker bedst, men den skal lægges op hos lægen og senest 5 døgn efter ubeskyttet samleje. </a:t>
            </a:r>
          </a:p>
          <a:p>
            <a:pPr lvl="1"/>
            <a:r>
              <a:rPr lang="da-DK" dirty="0"/>
              <a:t>Risikoen for graviditet er derefter 0,1%. </a:t>
            </a:r>
          </a:p>
          <a:p>
            <a:pPr lvl="1"/>
            <a:r>
              <a:rPr lang="da-DK" dirty="0"/>
              <a:t>Fordelen er, at kobberspiralen kan blive liggende og fungere som prævention efterfølgende. </a:t>
            </a:r>
          </a:p>
          <a:p>
            <a:r>
              <a:rPr lang="da-DK" b="1" dirty="0"/>
              <a:t>Fortrydelsespillen: </a:t>
            </a:r>
          </a:p>
          <a:p>
            <a:pPr lvl="1"/>
            <a:r>
              <a:rPr lang="da-DK" dirty="0"/>
              <a:t>Indeholder enten hormonerne </a:t>
            </a:r>
            <a:r>
              <a:rPr lang="da-DK" dirty="0" err="1"/>
              <a:t>ulipristalacetat</a:t>
            </a:r>
            <a:r>
              <a:rPr lang="da-DK" dirty="0"/>
              <a:t> eller </a:t>
            </a:r>
            <a:r>
              <a:rPr lang="da-DK" dirty="0" err="1"/>
              <a:t>levonogestrel</a:t>
            </a:r>
            <a:r>
              <a:rPr lang="da-DK" dirty="0"/>
              <a:t>. </a:t>
            </a:r>
          </a:p>
          <a:p>
            <a:pPr lvl="1"/>
            <a:r>
              <a:rPr lang="da-DK" dirty="0"/>
              <a:t>Lidt mindre effektiv og 1-2% af kvinderne bliver gravide selvom de har taget den. </a:t>
            </a:r>
          </a:p>
          <a:p>
            <a:pPr lvl="1"/>
            <a:r>
              <a:rPr lang="da-DK" dirty="0"/>
              <a:t>Virker ved, at den påvirker både ægløsning og slimhinden. Ægløsningen bliver forsinket og slimhinden i livmoderen bliver påvirket, så ægget ikke sætter sig fast. </a:t>
            </a:r>
          </a:p>
          <a:p>
            <a:pPr lvl="1"/>
            <a:r>
              <a:rPr lang="da-DK" dirty="0"/>
              <a:t>Jo før man tager pillen jo bedre, da jo længere tid der går, jo sværere har den ved at virke. </a:t>
            </a:r>
          </a:p>
        </p:txBody>
      </p:sp>
    </p:spTree>
    <p:extLst>
      <p:ext uri="{BB962C8B-B14F-4D97-AF65-F5344CB8AC3E}">
        <p14:creationId xmlns:p14="http://schemas.microsoft.com/office/powerpoint/2010/main" val="268733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CCD1394-8C32-FA96-4450-8F14C2720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0"/>
            <a:ext cx="8572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238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C4E83EF-2ABC-6427-0AB9-1DA88C14D7D4}"/>
              </a:ext>
            </a:extLst>
          </p:cNvPr>
          <p:cNvSpPr>
            <a:spLocks noGrp="1"/>
          </p:cNvSpPr>
          <p:nvPr>
            <p:ph type="title"/>
          </p:nvPr>
        </p:nvSpPr>
        <p:spPr>
          <a:xfrm>
            <a:off x="1115568" y="548640"/>
            <a:ext cx="10168128" cy="1179576"/>
          </a:xfrm>
        </p:spPr>
        <p:txBody>
          <a:bodyPr>
            <a:normAutofit/>
          </a:bodyPr>
          <a:lstStyle/>
          <a:p>
            <a:r>
              <a:rPr lang="da-DK" sz="4000"/>
              <a:t>Seksuelt overførte sygdomme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FFFCE192-70CF-4EDB-CB33-1084BF59B283}"/>
              </a:ext>
            </a:extLst>
          </p:cNvPr>
          <p:cNvSpPr>
            <a:spLocks noGrp="1"/>
          </p:cNvSpPr>
          <p:nvPr>
            <p:ph idx="1"/>
          </p:nvPr>
        </p:nvSpPr>
        <p:spPr>
          <a:xfrm>
            <a:off x="498834" y="2276856"/>
            <a:ext cx="10784862" cy="3900107"/>
          </a:xfrm>
        </p:spPr>
        <p:txBody>
          <a:bodyPr>
            <a:normAutofit lnSpcReduction="10000"/>
          </a:bodyPr>
          <a:lstStyle/>
          <a:p>
            <a:r>
              <a:rPr lang="da-DK" dirty="0"/>
              <a:t>En kønssygdom overføres typisk via sex, hvilket betyder, at alle der er seksuelt aktive kan blive smittet med en sexsygdom. </a:t>
            </a:r>
          </a:p>
          <a:p>
            <a:r>
              <a:rPr lang="da-DK" b="1" dirty="0"/>
              <a:t>Kønssygdomme kan skyldes: </a:t>
            </a:r>
          </a:p>
          <a:p>
            <a:pPr lvl="1"/>
            <a:r>
              <a:rPr lang="da-DK" sz="2800" dirty="0"/>
              <a:t>Bakterier. </a:t>
            </a:r>
          </a:p>
          <a:p>
            <a:pPr lvl="1"/>
            <a:r>
              <a:rPr lang="da-DK" sz="2800" dirty="0"/>
              <a:t>Virus</a:t>
            </a:r>
          </a:p>
          <a:p>
            <a:pPr lvl="1"/>
            <a:r>
              <a:rPr lang="da-DK" sz="2800" dirty="0"/>
              <a:t>Svampe </a:t>
            </a:r>
          </a:p>
          <a:p>
            <a:pPr lvl="1"/>
            <a:r>
              <a:rPr lang="da-DK" sz="2800" dirty="0"/>
              <a:t>Parasitter</a:t>
            </a:r>
          </a:p>
          <a:p>
            <a:r>
              <a:rPr lang="da-DK" dirty="0"/>
              <a:t>Kønssygdomme smitter ved kontakt mellem slimhinder eller hud-mod-hud kontakt. Det varierer dog alt efter hvilken sygdom, der er tale om. </a:t>
            </a:r>
          </a:p>
          <a:p>
            <a:endParaRPr lang="da-DK" sz="2200" dirty="0"/>
          </a:p>
        </p:txBody>
      </p:sp>
    </p:spTree>
    <p:extLst>
      <p:ext uri="{BB962C8B-B14F-4D97-AF65-F5344CB8AC3E}">
        <p14:creationId xmlns:p14="http://schemas.microsoft.com/office/powerpoint/2010/main" val="255893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0CCEF-538E-0683-E8EB-C7A6CC874EF5}"/>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80D2E74F-84A6-9F4F-FCED-7664A401FFEB}"/>
              </a:ext>
            </a:extLst>
          </p:cNvPr>
          <p:cNvSpPr>
            <a:spLocks noGrp="1"/>
          </p:cNvSpPr>
          <p:nvPr>
            <p:ph idx="1"/>
          </p:nvPr>
        </p:nvSpPr>
        <p:spPr/>
        <p:txBody>
          <a:bodyPr/>
          <a:lstStyle/>
          <a:p>
            <a:endParaRPr lang="da-DK"/>
          </a:p>
        </p:txBody>
      </p:sp>
      <p:pic>
        <p:nvPicPr>
          <p:cNvPr id="5122" name="Picture 2">
            <a:extLst>
              <a:ext uri="{FF2B5EF4-FFF2-40B4-BE49-F238E27FC236}">
                <a16:creationId xmlns:a16="http://schemas.microsoft.com/office/drawing/2014/main" id="{E1D8D89B-2FD3-CE15-A221-1AF0D50F4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1219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418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78BFBB7-0BA6-4A12-B359-BE7557F82BC7}"/>
              </a:ext>
            </a:extLst>
          </p:cNvPr>
          <p:cNvSpPr>
            <a:spLocks noGrp="1"/>
          </p:cNvSpPr>
          <p:nvPr>
            <p:ph type="title"/>
          </p:nvPr>
        </p:nvSpPr>
        <p:spPr>
          <a:xfrm>
            <a:off x="1115568" y="548640"/>
            <a:ext cx="10168128" cy="1179576"/>
          </a:xfrm>
        </p:spPr>
        <p:txBody>
          <a:bodyPr>
            <a:normAutofit/>
          </a:bodyPr>
          <a:lstStyle/>
          <a:p>
            <a:r>
              <a:rPr lang="da-DK" sz="4000"/>
              <a:t>Kønssygdomme: Klamydia</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8059620A-0693-582B-EDE4-003F9606F7DF}"/>
              </a:ext>
            </a:extLst>
          </p:cNvPr>
          <p:cNvSpPr>
            <a:spLocks noGrp="1"/>
          </p:cNvSpPr>
          <p:nvPr>
            <p:ph idx="1"/>
          </p:nvPr>
        </p:nvSpPr>
        <p:spPr>
          <a:xfrm>
            <a:off x="566928" y="2276856"/>
            <a:ext cx="10716768" cy="3900107"/>
          </a:xfrm>
        </p:spPr>
        <p:txBody>
          <a:bodyPr>
            <a:normAutofit fontScale="92500" lnSpcReduction="10000"/>
          </a:bodyPr>
          <a:lstStyle/>
          <a:p>
            <a:r>
              <a:rPr lang="da-DK" sz="2400" dirty="0"/>
              <a:t>Klamydia er den mest hyppige kønssygdom, der forekommer i DK. </a:t>
            </a:r>
          </a:p>
          <a:p>
            <a:r>
              <a:rPr lang="da-DK" sz="2400" dirty="0"/>
              <a:t>Klamydia er en bakterie, som smitter via sæd eller vaginalvæske, som er inficeret med bakterien. </a:t>
            </a:r>
          </a:p>
          <a:p>
            <a:r>
              <a:rPr lang="da-DK" sz="2400" dirty="0"/>
              <a:t>Den kan inficere slimhinden i urinrøret, endetarmen, livmoderhalsen og øjnene. </a:t>
            </a:r>
          </a:p>
          <a:p>
            <a:r>
              <a:rPr lang="da-DK" sz="2400" dirty="0"/>
              <a:t>Det er sjældent klamydia giver symptomer, så derfor ved mange ikke, at de er smittet med den. </a:t>
            </a:r>
          </a:p>
          <a:p>
            <a:r>
              <a:rPr lang="da-DK" sz="2400" dirty="0"/>
              <a:t>Hvis man ikke bliver behandlet for klamydia kan det for kvinder betyde underlivsbetændelse, som til sidst sætter sig i livmoderen og æggelederen = risiko for at blive steril. </a:t>
            </a:r>
          </a:p>
          <a:p>
            <a:r>
              <a:rPr lang="da-DK" sz="2400" dirty="0"/>
              <a:t>Hvis man ikke behandles som mand, så kan det give betændelse i bitestiklerne, og det er her sædcellerne opbevares = man kan blive steril. </a:t>
            </a:r>
          </a:p>
        </p:txBody>
      </p:sp>
    </p:spTree>
    <p:extLst>
      <p:ext uri="{BB962C8B-B14F-4D97-AF65-F5344CB8AC3E}">
        <p14:creationId xmlns:p14="http://schemas.microsoft.com/office/powerpoint/2010/main" val="2203781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FD7B6F5-C994-71C8-86DC-D5B931A0D8C1}"/>
              </a:ext>
            </a:extLst>
          </p:cNvPr>
          <p:cNvSpPr>
            <a:spLocks noGrp="1"/>
          </p:cNvSpPr>
          <p:nvPr>
            <p:ph type="title"/>
          </p:nvPr>
        </p:nvSpPr>
        <p:spPr>
          <a:xfrm>
            <a:off x="1115568" y="548640"/>
            <a:ext cx="10168128" cy="1179576"/>
          </a:xfrm>
        </p:spPr>
        <p:txBody>
          <a:bodyPr>
            <a:normAutofit/>
          </a:bodyPr>
          <a:lstStyle/>
          <a:p>
            <a:r>
              <a:rPr lang="da-DK" sz="4000"/>
              <a:t>Kønssygdomme: Herpes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BCE34C30-655D-A5E5-4AF7-AC40BC9BE598}"/>
              </a:ext>
            </a:extLst>
          </p:cNvPr>
          <p:cNvSpPr>
            <a:spLocks noGrp="1"/>
          </p:cNvSpPr>
          <p:nvPr>
            <p:ph idx="1"/>
          </p:nvPr>
        </p:nvSpPr>
        <p:spPr>
          <a:xfrm>
            <a:off x="558209" y="2276856"/>
            <a:ext cx="10725487" cy="3900107"/>
          </a:xfrm>
        </p:spPr>
        <p:txBody>
          <a:bodyPr>
            <a:normAutofit fontScale="92500"/>
          </a:bodyPr>
          <a:lstStyle/>
          <a:p>
            <a:r>
              <a:rPr lang="da-DK" sz="2400" dirty="0"/>
              <a:t>Omkring 80% af den danske befolkning har haft eller har Herpes </a:t>
            </a:r>
            <a:r>
              <a:rPr lang="da-DK" sz="2400" dirty="0" err="1"/>
              <a:t>simplex</a:t>
            </a:r>
            <a:r>
              <a:rPr lang="da-DK" sz="2400" dirty="0"/>
              <a:t> virus (HSV) – særligt hvis man har eller har haft forkølelsessår. </a:t>
            </a:r>
          </a:p>
          <a:p>
            <a:r>
              <a:rPr lang="da-DK" sz="2400" dirty="0"/>
              <a:t>Der findes to slags herpes: </a:t>
            </a:r>
          </a:p>
          <a:p>
            <a:pPr lvl="1"/>
            <a:r>
              <a:rPr lang="da-DK" dirty="0"/>
              <a:t>Type 1: Giver sår på læben. </a:t>
            </a:r>
          </a:p>
          <a:p>
            <a:pPr lvl="1"/>
            <a:r>
              <a:rPr lang="da-DK" dirty="0"/>
              <a:t>Type 2: Viser sig i området ved kønsorganerne. </a:t>
            </a:r>
          </a:p>
          <a:p>
            <a:r>
              <a:rPr lang="da-DK" sz="2400" dirty="0"/>
              <a:t>Type 2 er den ubehagelige, da den enten giver smertefulde sår, væskeblærer, knopper eller tørre områder på huden ved kønsorganerne, øvre del af lårene, ballerne eller anus. </a:t>
            </a:r>
          </a:p>
          <a:p>
            <a:r>
              <a:rPr lang="da-DK" sz="2400" dirty="0"/>
              <a:t>Symptomerne er kun stede kort tid, og den kan gå i dvale og dermed snyde immunforsvaret. </a:t>
            </a:r>
          </a:p>
          <a:p>
            <a:r>
              <a:rPr lang="da-DK" sz="2400" dirty="0"/>
              <a:t>Herpes smitter typisk ved direkte hud- eller slimhindekontakt. </a:t>
            </a:r>
          </a:p>
        </p:txBody>
      </p:sp>
    </p:spTree>
    <p:extLst>
      <p:ext uri="{BB962C8B-B14F-4D97-AF65-F5344CB8AC3E}">
        <p14:creationId xmlns:p14="http://schemas.microsoft.com/office/powerpoint/2010/main" val="279686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D4D6339C-C5C3-0F18-5B29-1C7A272F9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65" y="255246"/>
            <a:ext cx="8950816" cy="634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900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24945-1EFA-1B30-E60A-F42F577BD5DE}"/>
              </a:ext>
            </a:extLst>
          </p:cNvPr>
          <p:cNvSpPr>
            <a:spLocks noGrp="1"/>
          </p:cNvSpPr>
          <p:nvPr>
            <p:ph type="title"/>
          </p:nvPr>
        </p:nvSpPr>
        <p:spPr/>
        <p:txBody>
          <a:bodyPr/>
          <a:lstStyle/>
          <a:p>
            <a:r>
              <a:rPr lang="da-DK" dirty="0"/>
              <a:t>Øvelse: Skriv en tinder-profil for en kønssygdom </a:t>
            </a:r>
          </a:p>
        </p:txBody>
      </p:sp>
      <p:sp>
        <p:nvSpPr>
          <p:cNvPr id="3" name="Pladsholder til indhold 2">
            <a:extLst>
              <a:ext uri="{FF2B5EF4-FFF2-40B4-BE49-F238E27FC236}">
                <a16:creationId xmlns:a16="http://schemas.microsoft.com/office/drawing/2014/main" id="{E6181A89-484A-9531-FFD2-7A2A57B18F4A}"/>
              </a:ext>
            </a:extLst>
          </p:cNvPr>
          <p:cNvSpPr>
            <a:spLocks noGrp="1"/>
          </p:cNvSpPr>
          <p:nvPr>
            <p:ph idx="1"/>
          </p:nvPr>
        </p:nvSpPr>
        <p:spPr/>
        <p:txBody>
          <a:bodyPr/>
          <a:lstStyle/>
          <a:p>
            <a:r>
              <a:rPr lang="da-DK" dirty="0"/>
              <a:t>I skal nu i mindre grupper være kreative og lave en form for datingside for en valgfri kønssygdom. </a:t>
            </a:r>
          </a:p>
          <a:p>
            <a:r>
              <a:rPr lang="da-DK" dirty="0"/>
              <a:t>Hvilke ”kvaliteter” har den, hvordan ”scorer den” og hvordan ser den ”perfekte date” ud for sygdommen. </a:t>
            </a:r>
          </a:p>
          <a:p>
            <a:r>
              <a:rPr lang="da-DK" dirty="0"/>
              <a:t>Alt er tilladt, men hold det nogenlunde sobert. </a:t>
            </a:r>
          </a:p>
          <a:p>
            <a:r>
              <a:rPr lang="da-DK" dirty="0"/>
              <a:t>Jeg scanner samtlige profiler ind og vi samler op på dem </a:t>
            </a:r>
            <a:r>
              <a:rPr lang="da-DK"/>
              <a:t>næste gang. </a:t>
            </a:r>
          </a:p>
        </p:txBody>
      </p:sp>
    </p:spTree>
    <p:extLst>
      <p:ext uri="{BB962C8B-B14F-4D97-AF65-F5344CB8AC3E}">
        <p14:creationId xmlns:p14="http://schemas.microsoft.com/office/powerpoint/2010/main" val="301088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933D-B73C-D658-A823-B98D65FFA54D}"/>
              </a:ext>
            </a:extLst>
          </p:cNvPr>
          <p:cNvSpPr>
            <a:spLocks noGrp="1"/>
          </p:cNvSpPr>
          <p:nvPr>
            <p:ph type="title"/>
          </p:nvPr>
        </p:nvSpPr>
        <p:spPr/>
        <p:txBody>
          <a:bodyPr/>
          <a:lstStyle/>
          <a:p>
            <a:r>
              <a:rPr lang="da-DK" dirty="0"/>
              <a:t>Abort - summeøvelse</a:t>
            </a:r>
          </a:p>
        </p:txBody>
      </p:sp>
      <p:sp>
        <p:nvSpPr>
          <p:cNvPr id="3" name="Pladsholder til indhold 2">
            <a:extLst>
              <a:ext uri="{FF2B5EF4-FFF2-40B4-BE49-F238E27FC236}">
                <a16:creationId xmlns:a16="http://schemas.microsoft.com/office/drawing/2014/main" id="{72B823B7-D293-5D34-E842-34CE65E305FC}"/>
              </a:ext>
            </a:extLst>
          </p:cNvPr>
          <p:cNvSpPr>
            <a:spLocks noGrp="1"/>
          </p:cNvSpPr>
          <p:nvPr>
            <p:ph idx="1"/>
          </p:nvPr>
        </p:nvSpPr>
        <p:spPr/>
        <p:txBody>
          <a:bodyPr/>
          <a:lstStyle/>
          <a:p>
            <a:r>
              <a:rPr lang="da-DK" dirty="0"/>
              <a:t>Snak med din sidemakker om abort og se om I kan besvare følgende spørgsmål: </a:t>
            </a:r>
          </a:p>
          <a:p>
            <a:pPr lvl="1"/>
            <a:r>
              <a:rPr lang="da-DK" dirty="0"/>
              <a:t>Ved I, hvad abort er? </a:t>
            </a:r>
          </a:p>
          <a:p>
            <a:pPr lvl="1"/>
            <a:r>
              <a:rPr lang="da-DK" dirty="0"/>
              <a:t>Ved I, hvilke typer af abort man kan få? </a:t>
            </a:r>
          </a:p>
          <a:p>
            <a:pPr lvl="1"/>
            <a:r>
              <a:rPr lang="da-DK" dirty="0"/>
              <a:t>Ved I, hvordan man får en abort? </a:t>
            </a:r>
          </a:p>
          <a:p>
            <a:pPr lvl="1"/>
            <a:r>
              <a:rPr lang="da-DK" dirty="0"/>
              <a:t>Hvilken uge kan man senest for en abort i (DK)? </a:t>
            </a:r>
          </a:p>
          <a:p>
            <a:pPr lvl="1"/>
            <a:r>
              <a:rPr lang="da-DK" dirty="0"/>
              <a:t>Kender I til diskussionen der er i samfundet lige nu med at hæve abortgrænsen? </a:t>
            </a:r>
          </a:p>
          <a:p>
            <a:r>
              <a:rPr lang="da-DK" dirty="0"/>
              <a:t>Vi samler op på spørgsmålene fælles. </a:t>
            </a:r>
          </a:p>
        </p:txBody>
      </p:sp>
    </p:spTree>
    <p:extLst>
      <p:ext uri="{BB962C8B-B14F-4D97-AF65-F5344CB8AC3E}">
        <p14:creationId xmlns:p14="http://schemas.microsoft.com/office/powerpoint/2010/main" val="1675608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6F6FB-0E89-93ED-1B81-B687C8609C07}"/>
              </a:ext>
            </a:extLst>
          </p:cNvPr>
          <p:cNvSpPr>
            <a:spLocks noGrp="1"/>
          </p:cNvSpPr>
          <p:nvPr>
            <p:ph type="title"/>
          </p:nvPr>
        </p:nvSpPr>
        <p:spPr/>
        <p:txBody>
          <a:bodyPr/>
          <a:lstStyle/>
          <a:p>
            <a:r>
              <a:rPr lang="da-DK" dirty="0"/>
              <a:t>Abort – en form for nødprævention</a:t>
            </a:r>
          </a:p>
        </p:txBody>
      </p:sp>
      <p:sp>
        <p:nvSpPr>
          <p:cNvPr id="3" name="Pladsholder til indhold 2">
            <a:extLst>
              <a:ext uri="{FF2B5EF4-FFF2-40B4-BE49-F238E27FC236}">
                <a16:creationId xmlns:a16="http://schemas.microsoft.com/office/drawing/2014/main" id="{BC404B28-A9D1-695A-9E7B-9EE74737C486}"/>
              </a:ext>
            </a:extLst>
          </p:cNvPr>
          <p:cNvSpPr>
            <a:spLocks noGrp="1"/>
          </p:cNvSpPr>
          <p:nvPr>
            <p:ph idx="1"/>
          </p:nvPr>
        </p:nvSpPr>
        <p:spPr/>
        <p:txBody>
          <a:bodyPr>
            <a:normAutofit fontScale="92500" lnSpcReduction="20000"/>
          </a:bodyPr>
          <a:lstStyle/>
          <a:p>
            <a:r>
              <a:rPr lang="da-DK" dirty="0"/>
              <a:t>Abort er afbrydelse af svangerskabet – det kan ske som en spontan abort (kroppen selv der afstøder fosteret) eller provokeret abort (aktivt afbrydelse af graviditeten)</a:t>
            </a:r>
          </a:p>
          <a:p>
            <a:r>
              <a:rPr lang="da-DK" dirty="0"/>
              <a:t>I DK skal man være 18 år for at få foretaget en abort, hvis man er under skal man have sin værge eller forældres samtykke. </a:t>
            </a:r>
          </a:p>
          <a:p>
            <a:r>
              <a:rPr lang="da-DK" dirty="0"/>
              <a:t>Man udfylder et skema hos egen læge, hvori man anmoder om abort, og indgrebet bliver derefter udført på sygehuset eller hos en gynækolog. </a:t>
            </a:r>
          </a:p>
          <a:p>
            <a:r>
              <a:rPr lang="da-DK" b="1" dirty="0"/>
              <a:t>Man kan få 1 af 2 typer aborter: </a:t>
            </a:r>
          </a:p>
          <a:p>
            <a:pPr lvl="1"/>
            <a:r>
              <a:rPr lang="da-DK" b="1" dirty="0"/>
              <a:t>Medicinsk: </a:t>
            </a:r>
            <a:r>
              <a:rPr lang="da-DK" dirty="0"/>
              <a:t>Her anvendes der et præparat, som stopper graviditetens udvikling og bidrager til at livmoderen udstøder graviditeten. Samtidig gives der et andet præparat, som giver sammentrækninger af livmoderen, og dermed tømmes den.  </a:t>
            </a:r>
          </a:p>
          <a:p>
            <a:pPr lvl="1"/>
            <a:r>
              <a:rPr lang="da-DK" b="1" dirty="0"/>
              <a:t>Kirurgisk: </a:t>
            </a:r>
            <a:r>
              <a:rPr lang="da-DK" dirty="0"/>
              <a:t>Her bruger lægen et sug og laver en udskrabning for at tømme livmoderen. Dette sker oftest under fuldt bedøvelsen. Man får oftest en kirurgisk abort, hvis man er længere henne end uge 7. </a:t>
            </a:r>
          </a:p>
        </p:txBody>
      </p:sp>
    </p:spTree>
    <p:extLst>
      <p:ext uri="{BB962C8B-B14F-4D97-AF65-F5344CB8AC3E}">
        <p14:creationId xmlns:p14="http://schemas.microsoft.com/office/powerpoint/2010/main" val="4017620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08808-C419-AD4E-102E-8BD34B429D05}"/>
              </a:ext>
            </a:extLst>
          </p:cNvPr>
          <p:cNvSpPr>
            <a:spLocks noGrp="1"/>
          </p:cNvSpPr>
          <p:nvPr>
            <p:ph type="title"/>
          </p:nvPr>
        </p:nvSpPr>
        <p:spPr/>
        <p:txBody>
          <a:bodyPr/>
          <a:lstStyle/>
          <a:p>
            <a:r>
              <a:rPr lang="da-DK" dirty="0"/>
              <a:t>Samtykke – hvad tror I det er?</a:t>
            </a:r>
          </a:p>
        </p:txBody>
      </p:sp>
      <p:sp>
        <p:nvSpPr>
          <p:cNvPr id="3" name="Pladsholder til indhold 2">
            <a:extLst>
              <a:ext uri="{FF2B5EF4-FFF2-40B4-BE49-F238E27FC236}">
                <a16:creationId xmlns:a16="http://schemas.microsoft.com/office/drawing/2014/main" id="{E1508EB1-49B5-DFC8-917B-0D140A532D67}"/>
              </a:ext>
            </a:extLst>
          </p:cNvPr>
          <p:cNvSpPr>
            <a:spLocks noGrp="1"/>
          </p:cNvSpPr>
          <p:nvPr>
            <p:ph idx="1"/>
          </p:nvPr>
        </p:nvSpPr>
        <p:spPr/>
        <p:txBody>
          <a:bodyPr/>
          <a:lstStyle/>
          <a:p>
            <a:r>
              <a:rPr lang="da-DK" dirty="0"/>
              <a:t>Snak sammen med hinanden og diskutér, hvad samtykke er? </a:t>
            </a:r>
          </a:p>
          <a:p>
            <a:pPr lvl="1"/>
            <a:r>
              <a:rPr lang="da-DK" dirty="0"/>
              <a:t>Hvornår er et nej et nej? </a:t>
            </a:r>
          </a:p>
          <a:p>
            <a:pPr lvl="1"/>
            <a:r>
              <a:rPr lang="da-DK" dirty="0"/>
              <a:t>Kender I til reglerne omkring den nye samtykkelov? </a:t>
            </a:r>
          </a:p>
          <a:p>
            <a:pPr lvl="1"/>
            <a:r>
              <a:rPr lang="da-DK" dirty="0"/>
              <a:t>Hvordan ved man om den anden har lyst? Er det de små tegn? Er det verbalt at sige ja eller nej? Eller hvad tænker I? </a:t>
            </a:r>
          </a:p>
          <a:p>
            <a:r>
              <a:rPr lang="da-DK" dirty="0">
                <a:hlinkClick r:id="rId2"/>
              </a:rPr>
              <a:t>https://www.regeringen.dk/nyheder/2023/ny-offerundersoegelse-samtykkeloven-viser-igen-tegn-paa-aendret-opfattelse-af-voldtaegt/</a:t>
            </a:r>
            <a:r>
              <a:rPr lang="da-DK" dirty="0"/>
              <a:t> </a:t>
            </a:r>
          </a:p>
          <a:p>
            <a:endParaRPr lang="da-DK" dirty="0"/>
          </a:p>
        </p:txBody>
      </p:sp>
    </p:spTree>
    <p:extLst>
      <p:ext uri="{BB962C8B-B14F-4D97-AF65-F5344CB8AC3E}">
        <p14:creationId xmlns:p14="http://schemas.microsoft.com/office/powerpoint/2010/main" val="25096749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1972</TotalTime>
  <Words>1549</Words>
  <Application>Microsoft Office PowerPoint</Application>
  <PresentationFormat>Widescreen</PresentationFormat>
  <Paragraphs>103</Paragraphs>
  <Slides>20</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20</vt:i4>
      </vt:variant>
    </vt:vector>
  </HeadingPairs>
  <TitlesOfParts>
    <vt:vector size="24" baseType="lpstr">
      <vt:lpstr>Arial</vt:lpstr>
      <vt:lpstr>Calibri</vt:lpstr>
      <vt:lpstr>Calibri Light</vt:lpstr>
      <vt:lpstr>Office-tema</vt:lpstr>
      <vt:lpstr>Prævention og kønssygdomme</vt:lpstr>
      <vt:lpstr>Præventionsformer: </vt:lpstr>
      <vt:lpstr>PowerPoint-præsentation</vt:lpstr>
      <vt:lpstr>Hormonel prævention: P-piller og hormonspiral</vt:lpstr>
      <vt:lpstr>PowerPoint-præsentation</vt:lpstr>
      <vt:lpstr>P-piller til mænd? </vt:lpstr>
      <vt:lpstr>PowerPoint-præsentation</vt:lpstr>
      <vt:lpstr>Barriereprævention: Kondom og pessar</vt:lpstr>
      <vt:lpstr>Nødprævention: ”Dagen-efter-pillen”</vt:lpstr>
      <vt:lpstr>Nødprævention</vt:lpstr>
      <vt:lpstr>PowerPoint-præsentation</vt:lpstr>
      <vt:lpstr>Seksuelt overførte sygdomme</vt:lpstr>
      <vt:lpstr>PowerPoint-præsentation</vt:lpstr>
      <vt:lpstr>Kønssygdomme: Klamydia</vt:lpstr>
      <vt:lpstr>Kønssygdomme: Herpes</vt:lpstr>
      <vt:lpstr>PowerPoint-præsentation</vt:lpstr>
      <vt:lpstr>Øvelse: Skriv en tinder-profil for en kønssygdom </vt:lpstr>
      <vt:lpstr>Abort - summeøvelse</vt:lpstr>
      <vt:lpstr>Abort – en form for nødprævention</vt:lpstr>
      <vt:lpstr>Samtykke – hvad tror I det 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Prævention og kønssygdomme</dc:title>
  <dc:creator>Taia Varberg</dc:creator>
  <cp:lastModifiedBy>Taia Varberg</cp:lastModifiedBy>
  <cp:revision>12</cp:revision>
  <dcterms:created xsi:type="dcterms:W3CDTF">2024-01-16T14:23:43Z</dcterms:created>
  <dcterms:modified xsi:type="dcterms:W3CDTF">2024-11-29T11:58:30Z</dcterms:modified>
</cp:coreProperties>
</file>