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6" r:id="rId3"/>
    <p:sldId id="262" r:id="rId4"/>
    <p:sldId id="258" r:id="rId5"/>
    <p:sldId id="263" r:id="rId6"/>
    <p:sldId id="259" r:id="rId7"/>
    <p:sldId id="260" r:id="rId8"/>
    <p:sldId id="261"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75" d="100"/>
          <a:sy n="75" d="100"/>
        </p:scale>
        <p:origin x="-678" y="-84"/>
      </p:cViewPr>
      <p:guideLst>
        <p:guide orient="horz" pos="2160"/>
        <p:guide pos="2880"/>
      </p:guideLst>
    </p:cSldViewPr>
  </p:slideViewPr>
  <p:notesTextViewPr>
    <p:cViewPr>
      <p:scale>
        <a:sx n="1" d="1"/>
        <a:sy n="1" d="1"/>
      </p:scale>
      <p:origin x="0" y="0"/>
    </p:cViewPr>
  </p:notesTextViewPr>
  <p:notesViewPr>
    <p:cSldViewPr>
      <p:cViewPr varScale="1">
        <p:scale>
          <a:sx n="82" d="100"/>
          <a:sy n="82" d="100"/>
        </p:scale>
        <p:origin x="-201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92430B-FDE0-4F18-AF96-A9215734FADE}" type="datetimeFigureOut">
              <a:rPr lang="da-DK" smtClean="0"/>
              <a:t>29-11-2012</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753665-D267-4089-9CF0-47927337A43F}" type="slidenum">
              <a:rPr lang="da-DK" smtClean="0"/>
              <a:t>‹nr.›</a:t>
            </a:fld>
            <a:endParaRPr lang="da-DK"/>
          </a:p>
        </p:txBody>
      </p:sp>
    </p:spTree>
    <p:extLst>
      <p:ext uri="{BB962C8B-B14F-4D97-AF65-F5344CB8AC3E}">
        <p14:creationId xmlns:p14="http://schemas.microsoft.com/office/powerpoint/2010/main" val="1694337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BD753665-D267-4089-9CF0-47927337A43F}" type="slidenum">
              <a:rPr lang="da-DK" smtClean="0"/>
              <a:t>1</a:t>
            </a:fld>
            <a:endParaRPr lang="da-DK"/>
          </a:p>
        </p:txBody>
      </p:sp>
    </p:spTree>
    <p:extLst>
      <p:ext uri="{BB962C8B-B14F-4D97-AF65-F5344CB8AC3E}">
        <p14:creationId xmlns:p14="http://schemas.microsoft.com/office/powerpoint/2010/main" val="3512018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10</a:t>
            </a:r>
          </a:p>
          <a:p>
            <a:r>
              <a:rPr lang="da-DK" i="1" baseline="30000" dirty="0"/>
              <a:t>Modne frugter af opiumsvalmue.</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a:t>
            </a:fld>
            <a:endParaRPr lang="da-DK"/>
          </a:p>
        </p:txBody>
      </p:sp>
    </p:spTree>
    <p:extLst>
      <p:ext uri="{BB962C8B-B14F-4D97-AF65-F5344CB8AC3E}">
        <p14:creationId xmlns:p14="http://schemas.microsoft.com/office/powerpoint/2010/main" val="2692474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11</a:t>
            </a:r>
          </a:p>
          <a:p>
            <a:r>
              <a:rPr lang="da-DK" i="1" baseline="30000" dirty="0"/>
              <a:t>Opgørelse over apotekernes salg af lægemidler målt i 1.000 pakninger. Den absolut hyppigst solgte lægemiddelpakning på apotekerne indeholder </a:t>
            </a:r>
            <a:r>
              <a:rPr lang="da-DK" i="1" baseline="30000" dirty="0" err="1"/>
              <a:t>paracetamol</a:t>
            </a:r>
            <a:r>
              <a:rPr lang="da-DK" i="1" baseline="30000" dirty="0"/>
              <a:t>, mens to andre (</a:t>
            </a:r>
            <a:r>
              <a:rPr lang="da-DK" i="1" baseline="30000" dirty="0" err="1"/>
              <a:t>ibuprofen</a:t>
            </a:r>
            <a:r>
              <a:rPr lang="da-DK" i="1" baseline="30000" dirty="0"/>
              <a:t> og acetylsalicylsyre) står noget længere nede på listen over de mest solgte lægemidler.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3</a:t>
            </a:fld>
            <a:endParaRPr lang="da-DK"/>
          </a:p>
        </p:txBody>
      </p:sp>
    </p:spTree>
    <p:extLst>
      <p:ext uri="{BB962C8B-B14F-4D97-AF65-F5344CB8AC3E}">
        <p14:creationId xmlns:p14="http://schemas.microsoft.com/office/powerpoint/2010/main" val="2648896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12</a:t>
            </a:r>
          </a:p>
          <a:p>
            <a:r>
              <a:rPr lang="da-DK" i="1" baseline="30000" dirty="0"/>
              <a:t>Morfin bruges både til indsprøjtning - injektion kaldes det - og som tabletter. Virkningen kommer hurtigst når stoffet indsprøjtes direkte i en blodåre, </a:t>
            </a:r>
            <a:r>
              <a:rPr lang="da-DK" i="1" baseline="30000" dirty="0" err="1"/>
              <a:t>dvs</a:t>
            </a:r>
            <a:r>
              <a:rPr lang="da-DK" i="1" baseline="30000" dirty="0"/>
              <a:t> intravenøst. Det går lidt langsommere når det sprøjtes ind under huden (subkutant) og tager længst tid når man spiser det som tabletter eller </a:t>
            </a:r>
            <a:r>
              <a:rPr lang="da-DK" i="1" baseline="30000" dirty="0" err="1"/>
              <a:t>mixtur</a:t>
            </a:r>
            <a:r>
              <a:rPr lang="da-DK" i="1" baseline="30000" dirty="0"/>
              <a:t>. </a:t>
            </a:r>
          </a:p>
          <a:p>
            <a:r>
              <a:rPr lang="da-DK" i="1" baseline="30000" dirty="0"/>
              <a:t>Flasken på billedet rummer morfin i opløsning parat til indsprøjtning</a:t>
            </a:r>
            <a:r>
              <a:rPr lang="da-DK" i="1" baseline="30000" dirty="0" smtClean="0"/>
              <a:t>.</a:t>
            </a:r>
          </a:p>
          <a:p>
            <a:endParaRPr lang="da-DK" baseline="-25000" dirty="0"/>
          </a:p>
        </p:txBody>
      </p:sp>
      <p:sp>
        <p:nvSpPr>
          <p:cNvPr id="4" name="Pladsholder til diasnummer 3"/>
          <p:cNvSpPr>
            <a:spLocks noGrp="1"/>
          </p:cNvSpPr>
          <p:nvPr>
            <p:ph type="sldNum" sz="quarter" idx="10"/>
          </p:nvPr>
        </p:nvSpPr>
        <p:spPr/>
        <p:txBody>
          <a:bodyPr/>
          <a:lstStyle/>
          <a:p>
            <a:fld id="{BD753665-D267-4089-9CF0-47927337A43F}" type="slidenum">
              <a:rPr lang="da-DK" smtClean="0"/>
              <a:t>4</a:t>
            </a:fld>
            <a:endParaRPr lang="da-DK"/>
          </a:p>
        </p:txBody>
      </p:sp>
    </p:spTree>
    <p:extLst>
      <p:ext uri="{BB962C8B-B14F-4D97-AF65-F5344CB8AC3E}">
        <p14:creationId xmlns:p14="http://schemas.microsoft.com/office/powerpoint/2010/main" val="748862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13</a:t>
            </a:r>
          </a:p>
          <a:p>
            <a:r>
              <a:rPr lang="da-DK" i="1" baseline="30000" dirty="0"/>
              <a:t>En strukturformel for morfinmolekylet med nummerering af C-atomerne.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5</a:t>
            </a:fld>
            <a:endParaRPr lang="da-DK"/>
          </a:p>
        </p:txBody>
      </p:sp>
    </p:spTree>
    <p:extLst>
      <p:ext uri="{BB962C8B-B14F-4D97-AF65-F5344CB8AC3E}">
        <p14:creationId xmlns:p14="http://schemas.microsoft.com/office/powerpoint/2010/main" val="2159960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14</a:t>
            </a:r>
          </a:p>
          <a:p>
            <a:r>
              <a:rPr lang="da-DK" i="1" baseline="30000" dirty="0"/>
              <a:t>Den rumlige form af morfinmolekylet er nærmest som et stort T, hvor nitrogenatomet og de to </a:t>
            </a:r>
            <a:r>
              <a:rPr lang="da-DK" i="1" baseline="30000" dirty="0" err="1"/>
              <a:t>hydroxygrupper</a:t>
            </a:r>
            <a:r>
              <a:rPr lang="da-DK" i="1" baseline="30000" dirty="0"/>
              <a:t> sidder i de tre ender.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6</a:t>
            </a:fld>
            <a:endParaRPr lang="da-DK"/>
          </a:p>
        </p:txBody>
      </p:sp>
    </p:spTree>
    <p:extLst>
      <p:ext uri="{BB962C8B-B14F-4D97-AF65-F5344CB8AC3E}">
        <p14:creationId xmlns:p14="http://schemas.microsoft.com/office/powerpoint/2010/main" val="66565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15</a:t>
            </a:r>
          </a:p>
          <a:p>
            <a:r>
              <a:rPr lang="da-DK" i="1" baseline="30000" dirty="0"/>
              <a:t>Formler for morfin, </a:t>
            </a:r>
            <a:r>
              <a:rPr lang="da-DK" i="1" baseline="30000" dirty="0" err="1"/>
              <a:t>kodein</a:t>
            </a:r>
            <a:r>
              <a:rPr lang="da-DK" i="1" baseline="30000" dirty="0"/>
              <a:t> og heroin. Forskellen er fremhævet.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7</a:t>
            </a:fld>
            <a:endParaRPr lang="da-DK"/>
          </a:p>
        </p:txBody>
      </p:sp>
    </p:spTree>
    <p:extLst>
      <p:ext uri="{BB962C8B-B14F-4D97-AF65-F5344CB8AC3E}">
        <p14:creationId xmlns:p14="http://schemas.microsoft.com/office/powerpoint/2010/main" val="4710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16</a:t>
            </a:r>
          </a:p>
          <a:p>
            <a:r>
              <a:rPr lang="da-DK" i="1" baseline="30000" dirty="0"/>
              <a:t>Gennem intensiv og dygtig markedsføring er det lykkedes at bremse faldet i forbruget af </a:t>
            </a:r>
            <a:r>
              <a:rPr lang="da-DK" i="1" baseline="30000" dirty="0" err="1"/>
              <a:t>Kodimagnyl</a:t>
            </a:r>
            <a:r>
              <a:rPr lang="da-DK" i="1" baseline="30000" dirty="0"/>
              <a:t>. Det indeholder små mængder </a:t>
            </a:r>
            <a:r>
              <a:rPr lang="da-DK" i="1" baseline="30000" dirty="0" err="1"/>
              <a:t>kodein</a:t>
            </a:r>
            <a:r>
              <a:rPr lang="da-DK" i="1" baseline="30000" dirty="0"/>
              <a:t> (10 mg pr tablet), men det virksomme stof er helt overvejende acetylsalicylsyre.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8</a:t>
            </a:fld>
            <a:endParaRPr lang="da-DK"/>
          </a:p>
        </p:txBody>
      </p:sp>
    </p:spTree>
    <p:extLst>
      <p:ext uri="{BB962C8B-B14F-4D97-AF65-F5344CB8AC3E}">
        <p14:creationId xmlns:p14="http://schemas.microsoft.com/office/powerpoint/2010/main" val="1907796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17</a:t>
            </a:r>
          </a:p>
          <a:p>
            <a:r>
              <a:rPr lang="da-DK" i="1" baseline="30000" dirty="0"/>
              <a:t>Forbruget i Danmark af de mest anvendte smertestillende lægemidler, opgjort i ”definerede døgndoser” - en størrelse der fastlægges af WHO. Døgndosis for acetylsalicylsyre og </a:t>
            </a:r>
            <a:r>
              <a:rPr lang="da-DK" i="1" baseline="30000" dirty="0" err="1"/>
              <a:t>paracetamol</a:t>
            </a:r>
            <a:r>
              <a:rPr lang="da-DK" i="1" baseline="30000" dirty="0"/>
              <a:t> er 3 gram, mens den er 1,2 g for </a:t>
            </a:r>
            <a:r>
              <a:rPr lang="da-DK" i="1" baseline="30000" dirty="0" err="1"/>
              <a:t>ibuprofen</a:t>
            </a:r>
            <a:r>
              <a:rPr lang="da-DK" i="1" baseline="30000" dirty="0"/>
              <a:t>. I alle tre tilfælde svarer det til indholdet i 6 tabletter i de pakninger der sælges i håndkøb.</a:t>
            </a:r>
          </a:p>
          <a:p>
            <a:r>
              <a:rPr lang="da-DK" i="1" baseline="30000" dirty="0"/>
              <a:t>Det samlede salg af svagere smertestillende lægemidler svarer til at knap hver tiende af landets borgere hver dag indtager døgndosis.</a:t>
            </a:r>
          </a:p>
          <a:p>
            <a:r>
              <a:rPr lang="da-DK" i="1" baseline="30000" dirty="0"/>
              <a:t>Det legale forbrug af de stærke smertestillende lægemidler er væsentligt mindre. </a:t>
            </a:r>
            <a:r>
              <a:rPr lang="da-DK" i="1" baseline="30000" dirty="0" err="1"/>
              <a:t>Methadon</a:t>
            </a:r>
            <a:r>
              <a:rPr lang="da-DK" i="1" baseline="30000" dirty="0"/>
              <a:t> bruges ikke til smertebehandling, men alene til afvænning og vedligeholdelsesbehandling af narkomaner</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9</a:t>
            </a:fld>
            <a:endParaRPr lang="da-DK"/>
          </a:p>
        </p:txBody>
      </p:sp>
    </p:spTree>
    <p:extLst>
      <p:ext uri="{BB962C8B-B14F-4D97-AF65-F5344CB8AC3E}">
        <p14:creationId xmlns:p14="http://schemas.microsoft.com/office/powerpoint/2010/main" val="2378744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18</a:t>
            </a:r>
          </a:p>
          <a:p>
            <a:r>
              <a:rPr lang="da-DK" i="1" baseline="30000" dirty="0"/>
              <a:t>Morfinmolekylet med de </a:t>
            </a:r>
            <a:r>
              <a:rPr lang="da-DK" i="1" baseline="30000" dirty="0" smtClean="0"/>
              <a:t>funktionelle </a:t>
            </a:r>
            <a:r>
              <a:rPr lang="da-DK" i="1" baseline="30000" dirty="0"/>
              <a:t>grupper og numre på udvalgte C-atomer </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10</a:t>
            </a:fld>
            <a:endParaRPr lang="da-DK"/>
          </a:p>
        </p:txBody>
      </p:sp>
    </p:spTree>
    <p:extLst>
      <p:ext uri="{BB962C8B-B14F-4D97-AF65-F5344CB8AC3E}">
        <p14:creationId xmlns:p14="http://schemas.microsoft.com/office/powerpoint/2010/main" val="498149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19</a:t>
            </a:r>
          </a:p>
          <a:p>
            <a:r>
              <a:rPr lang="da-DK" i="1" baseline="30000" dirty="0"/>
              <a:t>Figuren viser hvordan opiaters virkning både afhænger af mulighederne for at passere membranen mellem blod og centralnervesystemet, og hvordan de påvirker nervecellerne.</a:t>
            </a:r>
          </a:p>
          <a:p>
            <a:r>
              <a:rPr lang="da-DK" i="1" baseline="30000" dirty="0" err="1"/>
              <a:t>Kodein</a:t>
            </a:r>
            <a:r>
              <a:rPr lang="da-DK" i="1" baseline="30000" dirty="0"/>
              <a:t> (øverst) passerer forholdsvis let membranen fordi </a:t>
            </a:r>
            <a:r>
              <a:rPr lang="da-DK" i="1" baseline="30000" dirty="0" err="1"/>
              <a:t>methoxygruppen</a:t>
            </a:r>
            <a:r>
              <a:rPr lang="da-DK" i="1" baseline="30000" dirty="0"/>
              <a:t> er </a:t>
            </a:r>
            <a:r>
              <a:rPr lang="da-DK" i="1" baseline="30000" dirty="0" err="1"/>
              <a:t>upolær</a:t>
            </a:r>
            <a:r>
              <a:rPr lang="da-DK" i="1" baseline="30000" dirty="0"/>
              <a:t> (grøn på figuren). Til gengæld har stoffet næsten ingen virkning på nervecellen fordi </a:t>
            </a:r>
            <a:r>
              <a:rPr lang="da-DK" i="1" baseline="30000" dirty="0" err="1"/>
              <a:t>hydroxygruppen</a:t>
            </a:r>
            <a:r>
              <a:rPr lang="da-DK" i="1" baseline="30000" dirty="0"/>
              <a:t> på </a:t>
            </a:r>
            <a:r>
              <a:rPr lang="da-DK" i="1" baseline="30000" dirty="0" err="1"/>
              <a:t>benzenringen</a:t>
            </a:r>
            <a:r>
              <a:rPr lang="da-DK" i="1" baseline="30000" dirty="0"/>
              <a:t> mangler.</a:t>
            </a:r>
          </a:p>
          <a:p>
            <a:r>
              <a:rPr lang="da-DK" i="1" baseline="30000" dirty="0"/>
              <a:t>Morfin (nummer to fra oven) passerer ikke så let membranen fordi der er 2 polære </a:t>
            </a:r>
            <a:r>
              <a:rPr lang="da-DK" i="1" baseline="30000" dirty="0" err="1"/>
              <a:t>hydroxygrupper</a:t>
            </a:r>
            <a:r>
              <a:rPr lang="da-DK" i="1" baseline="30000" dirty="0"/>
              <a:t> (røde på figuren). Til gengæld virker morfin effektivt på nervecellen.</a:t>
            </a:r>
          </a:p>
          <a:p>
            <a:r>
              <a:rPr lang="da-DK" i="1" baseline="30000" dirty="0"/>
              <a:t>Heroin (det tredje stof i søjlen) har ingen polære </a:t>
            </a:r>
            <a:r>
              <a:rPr lang="da-DK" i="1" baseline="30000" dirty="0" err="1"/>
              <a:t>hydroxygrupper</a:t>
            </a:r>
            <a:r>
              <a:rPr lang="da-DK" i="1" baseline="30000" dirty="0"/>
              <a:t> og passerer let membranen. Stoffet virker ikke på nervecellen, men omdannes hurtigt til morfin inde bag membranen. </a:t>
            </a:r>
          </a:p>
          <a:p>
            <a:r>
              <a:rPr lang="da-DK" i="1" baseline="30000" dirty="0"/>
              <a:t>6-</a:t>
            </a:r>
            <a:r>
              <a:rPr lang="da-DK" i="1" baseline="30000" dirty="0" err="1"/>
              <a:t>methoxymorfin</a:t>
            </a:r>
            <a:r>
              <a:rPr lang="da-DK" i="1" baseline="30000" dirty="0"/>
              <a:t> (nederst) passerer forholdsvis let membranen fordi der kun er 1 polær </a:t>
            </a:r>
            <a:r>
              <a:rPr lang="da-DK" i="1" baseline="30000" dirty="0" err="1"/>
              <a:t>hydroxygruppe</a:t>
            </a:r>
            <a:r>
              <a:rPr lang="da-DK" i="1" baseline="30000" dirty="0"/>
              <a:t> (rød på figuren). Stoffet påvirker nervecellen effektivt fordi den nødvendige </a:t>
            </a:r>
            <a:r>
              <a:rPr lang="da-DK" i="1" baseline="30000" dirty="0" err="1"/>
              <a:t>hydroxygruppe</a:t>
            </a:r>
            <a:r>
              <a:rPr lang="da-DK" i="1" baseline="30000" dirty="0"/>
              <a:t> er tilstede. Stoffet bruges ikke som lægemiddel, fordi det har ubehagelige bivirkninger.</a:t>
            </a:r>
          </a:p>
          <a:p>
            <a:endParaRPr lang="da-DK" i="1" baseline="30000" dirty="0"/>
          </a:p>
          <a:p>
            <a:r>
              <a:rPr lang="da-DK" i="1" baseline="30000" dirty="0"/>
              <a:t>Betydningen af aminogruppen omkring N-atomet (blå) er omtalt på side 25 og de følgende sider</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11</a:t>
            </a:fld>
            <a:endParaRPr lang="da-DK"/>
          </a:p>
        </p:txBody>
      </p:sp>
    </p:spTree>
    <p:extLst>
      <p:ext uri="{BB962C8B-B14F-4D97-AF65-F5344CB8AC3E}">
        <p14:creationId xmlns:p14="http://schemas.microsoft.com/office/powerpoint/2010/main" val="586006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20</a:t>
            </a:r>
          </a:p>
          <a:p>
            <a:r>
              <a:rPr lang="da-DK" i="1" baseline="30000" dirty="0"/>
              <a:t>Morfinmolekylet med nummerering af C-atomerne samt rød markering af den del af molekylet der tilsyneladende er ansvarlig for at det virker som smertestillende stof. Til højre er den røde del af molekylet tegnet alene, så man kan se </a:t>
            </a:r>
            <a:r>
              <a:rPr lang="da-DK" i="1" baseline="30000" dirty="0" err="1"/>
              <a:t>hydroxygruppen</a:t>
            </a:r>
            <a:r>
              <a:rPr lang="da-DK" i="1" baseline="30000" dirty="0"/>
              <a:t> på </a:t>
            </a:r>
            <a:r>
              <a:rPr lang="da-DK" i="1" baseline="30000" dirty="0" err="1"/>
              <a:t>benzenringen</a:t>
            </a:r>
            <a:r>
              <a:rPr lang="da-DK" i="1" baseline="30000" dirty="0"/>
              <a:t> og den tertiære </a:t>
            </a:r>
            <a:r>
              <a:rPr lang="da-DK" i="1" baseline="30000" dirty="0" err="1"/>
              <a:t>amin</a:t>
            </a:r>
            <a:r>
              <a:rPr lang="da-DK" i="1" baseline="30000" dirty="0"/>
              <a:t> på den anden ring.</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12</a:t>
            </a:fld>
            <a:endParaRPr lang="da-DK"/>
          </a:p>
        </p:txBody>
      </p:sp>
    </p:spTree>
    <p:extLst>
      <p:ext uri="{BB962C8B-B14F-4D97-AF65-F5344CB8AC3E}">
        <p14:creationId xmlns:p14="http://schemas.microsoft.com/office/powerpoint/2010/main" val="3899511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21</a:t>
            </a:r>
          </a:p>
          <a:p>
            <a:r>
              <a:rPr lang="da-DK" i="1" baseline="30000" dirty="0"/>
              <a:t>Strukturformlen for det syntetiske opiat </a:t>
            </a:r>
            <a:r>
              <a:rPr lang="da-DK" i="1" baseline="30000" dirty="0" err="1"/>
              <a:t>ketogan</a:t>
            </a:r>
            <a:r>
              <a:rPr lang="da-DK" i="1" baseline="30000" dirty="0"/>
              <a:t> (</a:t>
            </a:r>
            <a:r>
              <a:rPr lang="da-DK" i="1" baseline="30000" dirty="0" err="1"/>
              <a:t>ketobemidon</a:t>
            </a:r>
            <a:r>
              <a:rPr lang="da-DK" i="1" baseline="30000" dirty="0"/>
              <a:t>). </a:t>
            </a:r>
            <a:r>
              <a:rPr lang="da-DK" i="1" baseline="30000" dirty="0" err="1"/>
              <a:t>Ketogan</a:t>
            </a:r>
            <a:r>
              <a:rPr lang="da-DK" i="1" baseline="30000" dirty="0"/>
              <a:t> har været  brugt en del i Danmark, men har i dag stort set ingen medicinsk anvendelse pga. bivirkningerne, især risikoen for afhængighed. Af samme grund har det været et eftertragtet stof blandt narkomaner.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13</a:t>
            </a:fld>
            <a:endParaRPr lang="da-DK"/>
          </a:p>
        </p:txBody>
      </p:sp>
    </p:spTree>
    <p:extLst>
      <p:ext uri="{BB962C8B-B14F-4D97-AF65-F5344CB8AC3E}">
        <p14:creationId xmlns:p14="http://schemas.microsoft.com/office/powerpoint/2010/main" val="3639611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22</a:t>
            </a:r>
          </a:p>
          <a:p>
            <a:r>
              <a:rPr lang="da-DK" i="1" baseline="30000" dirty="0"/>
              <a:t>Nitrogenatomet i aminogruppen optræder som base ved at optage en </a:t>
            </a:r>
            <a:r>
              <a:rPr lang="da-DK" i="1" baseline="30000" dirty="0" err="1"/>
              <a:t>hydron</a:t>
            </a:r>
            <a:r>
              <a:rPr lang="da-DK" i="1" baseline="30000" dirty="0"/>
              <a:t> fra </a:t>
            </a:r>
            <a:r>
              <a:rPr lang="da-DK" i="1" baseline="30000" dirty="0" err="1"/>
              <a:t>oxonium</a:t>
            </a:r>
            <a:r>
              <a:rPr lang="da-DK" i="1" baseline="30000" dirty="0"/>
              <a:t>. Den korresponderende syre er positivt ladet.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14</a:t>
            </a:fld>
            <a:endParaRPr lang="da-DK"/>
          </a:p>
        </p:txBody>
      </p:sp>
    </p:spTree>
    <p:extLst>
      <p:ext uri="{BB962C8B-B14F-4D97-AF65-F5344CB8AC3E}">
        <p14:creationId xmlns:p14="http://schemas.microsoft.com/office/powerpoint/2010/main" val="3027719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23</a:t>
            </a:r>
          </a:p>
          <a:p>
            <a:r>
              <a:rPr lang="da-DK" i="1" baseline="30000" dirty="0"/>
              <a:t>Det er muligt at omdanne den tertiære aminogruppe i morfin til den viste kvarternære </a:t>
            </a:r>
            <a:r>
              <a:rPr lang="da-DK" i="1" baseline="30000" dirty="0" err="1"/>
              <a:t>amin</a:t>
            </a:r>
            <a:r>
              <a:rPr lang="da-DK" i="1" baseline="30000" dirty="0"/>
              <a:t>. Kvarternære </a:t>
            </a:r>
            <a:r>
              <a:rPr lang="da-DK" i="1" baseline="30000" dirty="0" err="1"/>
              <a:t>aminer</a:t>
            </a:r>
            <a:r>
              <a:rPr lang="da-DK" i="1" baseline="30000" dirty="0"/>
              <a:t> er beskrevet mere generelt på side 12.</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15</a:t>
            </a:fld>
            <a:endParaRPr lang="da-DK"/>
          </a:p>
        </p:txBody>
      </p:sp>
    </p:spTree>
    <p:extLst>
      <p:ext uri="{BB962C8B-B14F-4D97-AF65-F5344CB8AC3E}">
        <p14:creationId xmlns:p14="http://schemas.microsoft.com/office/powerpoint/2010/main" val="4155843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24</a:t>
            </a:r>
          </a:p>
          <a:p>
            <a:r>
              <a:rPr lang="da-DK" i="1" baseline="30000" dirty="0"/>
              <a:t>Aminogruppens betydning for passagen af membranen mellem blod og centralnervesystemet.</a:t>
            </a:r>
          </a:p>
          <a:p>
            <a:endParaRPr lang="da-DK" i="1" baseline="30000" dirty="0"/>
          </a:p>
          <a:p>
            <a:r>
              <a:rPr lang="da-DK" i="1" baseline="30000" dirty="0"/>
              <a:t>I øverste venstre hjørne findes morfin på syreform (med </a:t>
            </a:r>
            <a:r>
              <a:rPr lang="da-DK" i="1" baseline="30000" dirty="0" err="1"/>
              <a:t>hydronen</a:t>
            </a:r>
            <a:r>
              <a:rPr lang="da-DK" i="1" baseline="30000" dirty="0"/>
              <a:t> på aminogruppen). Denne form vil være den dominerende form i blod hvor pH ligger omkring 7,4. Men den positive ladning hæmmer passagen af fedtmembranen omkring centralnervesystemet. Syreformen står i ligevægt med baseformen hvor der ikke er en </a:t>
            </a:r>
            <a:r>
              <a:rPr lang="da-DK" i="1" baseline="30000" dirty="0" err="1"/>
              <a:t>hydron</a:t>
            </a:r>
            <a:r>
              <a:rPr lang="da-DK" i="1" baseline="30000" dirty="0"/>
              <a:t> på aminogruppen. Morfin på baseform findes kun i ringe udstrækning, men molekylet har ikke flere polære grupper end det kan passere fedtmembranen - vist med den gule pil gennem membranen (violet).</a:t>
            </a:r>
          </a:p>
          <a:p>
            <a:endParaRPr lang="da-DK" i="1" baseline="30000" dirty="0"/>
          </a:p>
          <a:p>
            <a:r>
              <a:rPr lang="da-DK" i="1" baseline="30000" dirty="0"/>
              <a:t>Baseformen har til gengæld ingen virkning på nervecellen - den røde pil i midten til højre. Morfin optager imidlertid hurtigt en </a:t>
            </a:r>
            <a:r>
              <a:rPr lang="da-DK" i="1" baseline="30000" dirty="0" err="1"/>
              <a:t>hydron</a:t>
            </a:r>
            <a:r>
              <a:rPr lang="da-DK" i="1" baseline="30000" dirty="0"/>
              <a:t> ved den surhedsgrad der findes i væsken mellem cellerne. Derved omdannes morfin til den korresponderende, positivt ladede syreform der kan påvirke nervecellen - vist med den store grønne pil øverst til højre.</a:t>
            </a:r>
          </a:p>
          <a:p>
            <a:endParaRPr lang="da-DK" i="1" baseline="30000" dirty="0"/>
          </a:p>
          <a:p>
            <a:r>
              <a:rPr lang="da-DK" i="1" baseline="30000" dirty="0"/>
              <a:t>Forneden er vist forholdene for en kvarternær ion. Til venstre markerer den lille røde pil at den kvarternære ion ikke kan passere membranen (pga. den positive ladning). Kommer den kvarternære ion først ind bag </a:t>
            </a:r>
            <a:r>
              <a:rPr lang="da-DK" i="1" baseline="30000" dirty="0" err="1"/>
              <a:t>membranene</a:t>
            </a:r>
            <a:r>
              <a:rPr lang="da-DK" i="1" baseline="30000" dirty="0"/>
              <a:t>, fx ved en indsprøjtning, påvirkes nervecellen som ved morfin - symboliseret med den store grønne pil</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16</a:t>
            </a:fld>
            <a:endParaRPr lang="da-DK"/>
          </a:p>
        </p:txBody>
      </p:sp>
    </p:spTree>
    <p:extLst>
      <p:ext uri="{BB962C8B-B14F-4D97-AF65-F5344CB8AC3E}">
        <p14:creationId xmlns:p14="http://schemas.microsoft.com/office/powerpoint/2010/main" val="1290018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25</a:t>
            </a:r>
          </a:p>
          <a:p>
            <a:r>
              <a:rPr lang="da-DK" i="1" baseline="30000" dirty="0"/>
              <a:t>Formler for </a:t>
            </a:r>
            <a:r>
              <a:rPr lang="da-DK" i="1" baseline="30000" dirty="0" err="1"/>
              <a:t>nalorfin</a:t>
            </a:r>
            <a:r>
              <a:rPr lang="da-DK" i="1" baseline="30000" dirty="0"/>
              <a:t> og </a:t>
            </a:r>
            <a:r>
              <a:rPr lang="da-DK" i="1" baseline="30000" dirty="0" err="1"/>
              <a:t>naloxon</a:t>
            </a:r>
            <a:r>
              <a:rPr lang="da-DK" i="1" baseline="30000" dirty="0"/>
              <a:t>. Begge stoffer kan ophæve virkningen af alle andre opiater, og de har selv kun en ganske svag smertestillende virkning. </a:t>
            </a:r>
          </a:p>
          <a:p>
            <a:r>
              <a:rPr lang="da-DK" i="1" baseline="30000" dirty="0"/>
              <a:t>De strukturelle forskelle til morfin er fremhævet med blåt. </a:t>
            </a:r>
            <a:endParaRPr lang="da-DK" i="1" baseline="30000" dirty="0" smtClean="0"/>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17</a:t>
            </a:fld>
            <a:endParaRPr lang="da-DK"/>
          </a:p>
        </p:txBody>
      </p:sp>
    </p:spTree>
    <p:extLst>
      <p:ext uri="{BB962C8B-B14F-4D97-AF65-F5344CB8AC3E}">
        <p14:creationId xmlns:p14="http://schemas.microsoft.com/office/powerpoint/2010/main" val="180437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26</a:t>
            </a:r>
          </a:p>
          <a:p>
            <a:r>
              <a:rPr lang="da-DK" i="1" baseline="30000" dirty="0"/>
              <a:t>I de foregående afsnit er betydningen af de forskellige delstrukturer i morfinmolekylet gennemgået. På figuren er konklusionerne samlet.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18</a:t>
            </a:fld>
            <a:endParaRPr lang="da-DK"/>
          </a:p>
        </p:txBody>
      </p:sp>
    </p:spTree>
    <p:extLst>
      <p:ext uri="{BB962C8B-B14F-4D97-AF65-F5344CB8AC3E}">
        <p14:creationId xmlns:p14="http://schemas.microsoft.com/office/powerpoint/2010/main" val="875646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27</a:t>
            </a:r>
          </a:p>
          <a:p>
            <a:r>
              <a:rPr lang="da-DK" i="1" baseline="30000" dirty="0"/>
              <a:t>Morfin findes i to </a:t>
            </a:r>
            <a:r>
              <a:rPr lang="da-DK" i="1" baseline="30000" dirty="0" err="1"/>
              <a:t>spejlbilledisomere</a:t>
            </a:r>
            <a:r>
              <a:rPr lang="da-DK" i="1" baseline="30000" dirty="0"/>
              <a:t> former, der betegnes (-)-morfin og (+)-morfin. Sorte bindingsstreger peger ud mod læseren, mens de lysegrå, stiplede bindinger ligger bag ved papirets plan. Det kan være ret svært at forestille sig, og det er meget lettere at se på 3-</a:t>
            </a:r>
            <a:r>
              <a:rPr lang="da-DK" i="1" baseline="30000" dirty="0" err="1"/>
              <a:t>dimensionelle</a:t>
            </a:r>
            <a:r>
              <a:rPr lang="da-DK" i="1" baseline="30000" dirty="0"/>
              <a:t> molekylemodeller.</a:t>
            </a:r>
          </a:p>
          <a:p>
            <a:r>
              <a:rPr lang="da-DK" i="1" baseline="30000" dirty="0"/>
              <a:t>Øverst er de to former vendt, så man kan se de er hinandens spejlbilleder.  </a:t>
            </a:r>
          </a:p>
          <a:p>
            <a:r>
              <a:rPr lang="da-DK" i="1" baseline="30000" dirty="0"/>
              <a:t>Nederst er strukturformlen for (+)-morfin vendt en halv omgang, så man kan se at forskellen viser sig i ringenes indbyrdes placering. Kun (-)-morfin har smertestillende virkning.</a:t>
            </a:r>
          </a:p>
          <a:p>
            <a:r>
              <a:rPr lang="da-DK" i="1" baseline="30000" dirty="0"/>
              <a:t>(+) og (-) hentyder til en eksperimentel måde at identificere stofferne på idet opløsninger af de rene stoffer kan dreje polarisationsplanet i planpolariseret lys</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19</a:t>
            </a:fld>
            <a:endParaRPr lang="da-DK"/>
          </a:p>
        </p:txBody>
      </p:sp>
    </p:spTree>
    <p:extLst>
      <p:ext uri="{BB962C8B-B14F-4D97-AF65-F5344CB8AC3E}">
        <p14:creationId xmlns:p14="http://schemas.microsoft.com/office/powerpoint/2010/main" val="948192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28</a:t>
            </a:r>
          </a:p>
          <a:p>
            <a:r>
              <a:rPr lang="da-DK" i="1" baseline="30000" dirty="0"/>
              <a:t>Nøgler og en lås: </a:t>
            </a:r>
          </a:p>
          <a:p>
            <a:r>
              <a:rPr lang="da-DK" i="1" baseline="30000" dirty="0"/>
              <a:t>Den grønne nøgle kan gå ind i låsen, og udskæringerne passer med låsens stifter. Den grønne nøgle kan åbne låsen. </a:t>
            </a:r>
          </a:p>
          <a:p>
            <a:r>
              <a:rPr lang="da-DK" i="1" baseline="30000" dirty="0"/>
              <a:t>Den gule nøgle kan gå ind i låsen, men udskæringerne passer ikke. Den gule nøgle kan gå i låsen, men ikke låse den op. Når den gule nøgle sidder i låsen, kan den grønne nøgle ikke komme til at åbne låsen.  </a:t>
            </a:r>
          </a:p>
          <a:p>
            <a:r>
              <a:rPr lang="da-DK" i="1" baseline="30000" dirty="0"/>
              <a:t>Den røde nøgle ligner de andre, men den er for bred og kan slet ikke gå ind i låsen. Den røde nøgle påvirker ikke låsen. </a:t>
            </a:r>
            <a:endParaRPr lang="da-DK" i="1" baseline="30000" dirty="0" smtClean="0"/>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20</a:t>
            </a:fld>
            <a:endParaRPr lang="da-DK"/>
          </a:p>
        </p:txBody>
      </p:sp>
    </p:spTree>
    <p:extLst>
      <p:ext uri="{BB962C8B-B14F-4D97-AF65-F5344CB8AC3E}">
        <p14:creationId xmlns:p14="http://schemas.microsoft.com/office/powerpoint/2010/main" val="1013744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29</a:t>
            </a:r>
          </a:p>
          <a:p>
            <a:r>
              <a:rPr lang="da-DK" i="1" baseline="30000" dirty="0"/>
              <a:t>Tre forskellige molekylers virkning på en receptor sammenlignet med nøgle-lås modellen. Nøgle-lås modellen er meget simpel og kan ikke forklare alle reaktioner ved receptorer.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21</a:t>
            </a:fld>
            <a:endParaRPr lang="da-DK"/>
          </a:p>
        </p:txBody>
      </p:sp>
    </p:spTree>
    <p:extLst>
      <p:ext uri="{BB962C8B-B14F-4D97-AF65-F5344CB8AC3E}">
        <p14:creationId xmlns:p14="http://schemas.microsoft.com/office/powerpoint/2010/main" val="1637447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30</a:t>
            </a:r>
          </a:p>
          <a:p>
            <a:r>
              <a:rPr lang="da-DK" i="1" baseline="30000" dirty="0"/>
              <a:t>Arbejdsgangen ved isolering af opiat-receptorer ved brug af radioaktivt </a:t>
            </a:r>
            <a:r>
              <a:rPr lang="da-DK" i="1" baseline="30000" dirty="0" err="1"/>
              <a:t>naloxon</a:t>
            </a:r>
            <a:r>
              <a:rPr lang="da-DK" i="1" baseline="30000" dirty="0"/>
              <a:t>.</a:t>
            </a:r>
          </a:p>
          <a:p>
            <a:r>
              <a:rPr lang="da-DK" i="1" baseline="30000" dirty="0"/>
              <a:t>Først udskiftes et hydrogen-atom i </a:t>
            </a:r>
            <a:r>
              <a:rPr lang="da-DK" i="1" baseline="30000" dirty="0" err="1"/>
              <a:t>naloxon</a:t>
            </a:r>
            <a:r>
              <a:rPr lang="da-DK" i="1" baseline="30000" dirty="0"/>
              <a:t> med et </a:t>
            </a:r>
            <a:r>
              <a:rPr lang="da-DK" i="1" baseline="30000" dirty="0" err="1"/>
              <a:t>tritium</a:t>
            </a:r>
            <a:r>
              <a:rPr lang="da-DK" i="1" baseline="30000" dirty="0"/>
              <a:t>-atom. </a:t>
            </a:r>
            <a:r>
              <a:rPr lang="da-DK" i="1" baseline="30000" dirty="0" err="1"/>
              <a:t>Tritium</a:t>
            </a:r>
            <a:r>
              <a:rPr lang="da-DK" i="1" baseline="30000" dirty="0"/>
              <a:t> er hydrogen med to neutroner i kernen. </a:t>
            </a:r>
            <a:r>
              <a:rPr lang="da-DK" i="1" baseline="30000" dirty="0" err="1"/>
              <a:t>Tritium</a:t>
            </a:r>
            <a:r>
              <a:rPr lang="da-DK" i="1" baseline="30000" dirty="0"/>
              <a:t> er radioaktivt.</a:t>
            </a:r>
          </a:p>
          <a:p>
            <a:r>
              <a:rPr lang="da-DK" i="1" baseline="30000" dirty="0"/>
              <a:t>Det radioaktive </a:t>
            </a:r>
            <a:r>
              <a:rPr lang="da-DK" i="1" baseline="30000" dirty="0" err="1"/>
              <a:t>naloxon</a:t>
            </a:r>
            <a:r>
              <a:rPr lang="da-DK" i="1" baseline="30000" dirty="0"/>
              <a:t> indsprøjtes i rotten. Når lægemidlet har haft tid til at binde sig til receptorerne i centralnervesystemet, aflives rotten, og hjernen tages ud.</a:t>
            </a:r>
          </a:p>
          <a:p>
            <a:r>
              <a:rPr lang="da-DK" i="1" baseline="30000" dirty="0"/>
              <a:t>Hjernen homogeniseres, renses, behandles med forskellige kemikalier og centrifugeres.</a:t>
            </a:r>
          </a:p>
          <a:p>
            <a:r>
              <a:rPr lang="da-DK" i="1" baseline="30000" dirty="0"/>
              <a:t>Der dannes lag som indeholder receptorer (eller dele af receptorer) sammen med det bundne </a:t>
            </a:r>
            <a:r>
              <a:rPr lang="da-DK" i="1" baseline="30000" dirty="0" err="1"/>
              <a:t>naloxon</a:t>
            </a:r>
            <a:r>
              <a:rPr lang="da-DK" i="1" baseline="30000" dirty="0"/>
              <a:t>. Radioaktivitet markerer lagene</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22</a:t>
            </a:fld>
            <a:endParaRPr lang="da-DK"/>
          </a:p>
        </p:txBody>
      </p:sp>
    </p:spTree>
    <p:extLst>
      <p:ext uri="{BB962C8B-B14F-4D97-AF65-F5344CB8AC3E}">
        <p14:creationId xmlns:p14="http://schemas.microsoft.com/office/powerpoint/2010/main" val="22131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31</a:t>
            </a:r>
          </a:p>
          <a:p>
            <a:r>
              <a:rPr lang="da-DK" i="1" baseline="30000" dirty="0"/>
              <a:t>En primitiv model af opiatreceptoren. Formen kan udledes fra morfinmolekylets struktur. Øverst morfin på syreform og en tom receptor-skål. Nederst morfinmolekylet inde i receptoren. De mange spørgsmålstegn illustrerer at vi ikke kan vide noget om receptorens fjernere omgivelser.</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23</a:t>
            </a:fld>
            <a:endParaRPr lang="da-DK"/>
          </a:p>
        </p:txBody>
      </p:sp>
    </p:spTree>
    <p:extLst>
      <p:ext uri="{BB962C8B-B14F-4D97-AF65-F5344CB8AC3E}">
        <p14:creationId xmlns:p14="http://schemas.microsoft.com/office/powerpoint/2010/main" val="1235519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32</a:t>
            </a:r>
          </a:p>
          <a:p>
            <a:r>
              <a:rPr lang="da-DK" i="1" baseline="30000" dirty="0"/>
              <a:t>Undersøgelserne af de morfinlignende stoffer fortæller om placeringen af polære og </a:t>
            </a:r>
            <a:r>
              <a:rPr lang="da-DK" i="1" baseline="30000" dirty="0" err="1"/>
              <a:t>upolære</a:t>
            </a:r>
            <a:r>
              <a:rPr lang="da-DK" i="1" baseline="30000" dirty="0"/>
              <a:t> steder i receptoren. Receptoren skal have atomgrupper der kan danne bindinger til de aktive steder i morfinmolekylet.</a:t>
            </a:r>
          </a:p>
          <a:p>
            <a:endParaRPr lang="da-DK" i="1" baseline="30000" dirty="0"/>
          </a:p>
          <a:p>
            <a:r>
              <a:rPr lang="da-DK" i="1" baseline="30000" dirty="0"/>
              <a:t>Den orange farve viser hvor receptoren må være negativt ladet, så den kan danne en ionbinding med den positive ladning på morfinmolekylets aminogruppe.</a:t>
            </a:r>
          </a:p>
          <a:p>
            <a:endParaRPr lang="da-DK" i="1" baseline="30000" dirty="0"/>
          </a:p>
          <a:p>
            <a:r>
              <a:rPr lang="da-DK" i="1" baseline="30000" dirty="0"/>
              <a:t>Den røde farve viser hvor receptoren må have en polær gruppe, der kan lave hydrogenbinding til </a:t>
            </a:r>
            <a:r>
              <a:rPr lang="da-DK" i="1" baseline="30000" dirty="0" err="1"/>
              <a:t>hydroxygruppen</a:t>
            </a:r>
            <a:r>
              <a:rPr lang="da-DK" i="1" baseline="30000" dirty="0"/>
              <a:t> på morfinmolekylet.</a:t>
            </a:r>
          </a:p>
          <a:p>
            <a:endParaRPr lang="da-DK" i="1" baseline="30000" dirty="0"/>
          </a:p>
          <a:p>
            <a:r>
              <a:rPr lang="da-DK" i="1" baseline="30000" dirty="0"/>
              <a:t>Den grønne farve viser hvor receptoren sandsynligvis er </a:t>
            </a:r>
            <a:r>
              <a:rPr lang="da-DK" i="1" baseline="30000" dirty="0" err="1"/>
              <a:t>upolær</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24</a:t>
            </a:fld>
            <a:endParaRPr lang="da-DK"/>
          </a:p>
        </p:txBody>
      </p:sp>
    </p:spTree>
    <p:extLst>
      <p:ext uri="{BB962C8B-B14F-4D97-AF65-F5344CB8AC3E}">
        <p14:creationId xmlns:p14="http://schemas.microsoft.com/office/powerpoint/2010/main" val="2696608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1" baseline="30000" dirty="0"/>
              <a:t>Figur 33</a:t>
            </a:r>
          </a:p>
          <a:p>
            <a:r>
              <a:rPr lang="da-DK" i="1" baseline="30000" dirty="0"/>
              <a:t>Reklame for heroin fra 1901. Reklamen er henvendt til apotekere der selv fremstiller lægemidler. Læg mærke til at den smertestillende og vanedannende virkning overhovedet ikke nævnes. Det handler alene om at dæmpe hoste.</a:t>
            </a:r>
          </a:p>
          <a:p>
            <a:endParaRPr lang="da-DK" dirty="0"/>
          </a:p>
        </p:txBody>
      </p:sp>
      <p:sp>
        <p:nvSpPr>
          <p:cNvPr id="4" name="Pladsholder til diasnummer 3"/>
          <p:cNvSpPr>
            <a:spLocks noGrp="1"/>
          </p:cNvSpPr>
          <p:nvPr>
            <p:ph type="sldNum" sz="quarter" idx="10"/>
          </p:nvPr>
        </p:nvSpPr>
        <p:spPr/>
        <p:txBody>
          <a:bodyPr/>
          <a:lstStyle/>
          <a:p>
            <a:fld id="{BD753665-D267-4089-9CF0-47927337A43F}" type="slidenum">
              <a:rPr lang="da-DK" smtClean="0"/>
              <a:t>25</a:t>
            </a:fld>
            <a:endParaRPr lang="da-DK"/>
          </a:p>
        </p:txBody>
      </p:sp>
    </p:spTree>
    <p:extLst>
      <p:ext uri="{BB962C8B-B14F-4D97-AF65-F5344CB8AC3E}">
        <p14:creationId xmlns:p14="http://schemas.microsoft.com/office/powerpoint/2010/main" val="3507117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1663624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208792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6CEA01B6-E772-446B-953A-C8CDB0117918}"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108589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6CEA01B6-E772-446B-953A-C8CDB0117918}"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2503851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6CEA01B6-E772-446B-953A-C8CDB0117918}" type="datetimeFigureOut">
              <a:rPr lang="da-DK" smtClean="0"/>
              <a:t>29-11-2012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1620420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6CEA01B6-E772-446B-953A-C8CDB0117918}" type="datetimeFigureOut">
              <a:rPr lang="da-DK" smtClean="0"/>
              <a:t>29-11-2012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3557067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CEA01B6-E772-446B-953A-C8CDB0117918}" type="datetimeFigureOut">
              <a:rPr lang="da-DK" smtClean="0"/>
              <a:t>29-11-2012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189316689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6CEA01B6-E772-446B-953A-C8CDB0117918}"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3874012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6CEA01B6-E772-446B-953A-C8CDB0117918}"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2643590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292240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CEA01B6-E772-446B-953A-C8CDB0117918}"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3A37AA7-7568-4C66-8CBB-4E315D02D6CC}" type="slidenum">
              <a:rPr lang="da-DK" smtClean="0"/>
              <a:t>‹nr.›</a:t>
            </a:fld>
            <a:endParaRPr lang="da-DK"/>
          </a:p>
        </p:txBody>
      </p:sp>
    </p:spTree>
    <p:extLst>
      <p:ext uri="{BB962C8B-B14F-4D97-AF65-F5344CB8AC3E}">
        <p14:creationId xmlns:p14="http://schemas.microsoft.com/office/powerpoint/2010/main" val="3966665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A01B6-E772-446B-953A-C8CDB0117918}" type="datetimeFigureOut">
              <a:rPr lang="da-DK" smtClean="0"/>
              <a:t>29-11-2012</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37AA7-7568-4C66-8CBB-4E315D02D6CC}" type="slidenum">
              <a:rPr lang="da-DK" smtClean="0"/>
              <a:t>‹nr.›</a:t>
            </a:fld>
            <a:endParaRPr lang="da-DK"/>
          </a:p>
        </p:txBody>
      </p:sp>
    </p:spTree>
    <p:extLst>
      <p:ext uri="{BB962C8B-B14F-4D97-AF65-F5344CB8AC3E}">
        <p14:creationId xmlns:p14="http://schemas.microsoft.com/office/powerpoint/2010/main" val="3065280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1371600" y="2492896"/>
            <a:ext cx="6400800" cy="720080"/>
          </a:xfrm>
        </p:spPr>
        <p:txBody>
          <a:bodyPr/>
          <a:lstStyle/>
          <a:p>
            <a:r>
              <a:rPr lang="da-DK" dirty="0" smtClean="0">
                <a:solidFill>
                  <a:schemeClr val="tx1"/>
                </a:solidFill>
              </a:rPr>
              <a:t>Figurer til kapitel </a:t>
            </a:r>
          </a:p>
        </p:txBody>
      </p:sp>
      <p:pic>
        <p:nvPicPr>
          <p:cNvPr id="5" name="Bille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750871"/>
          </a:xfrm>
          <a:prstGeom prst="rect">
            <a:avLst/>
          </a:prstGeom>
        </p:spPr>
      </p:pic>
      <p:pic>
        <p:nvPicPr>
          <p:cNvPr id="2" name="Billed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9012" y="3356992"/>
            <a:ext cx="2085975" cy="2876550"/>
          </a:xfrm>
          <a:prstGeom prst="rect">
            <a:avLst/>
          </a:prstGeom>
        </p:spPr>
      </p:pic>
    </p:spTree>
    <p:extLst>
      <p:ext uri="{BB962C8B-B14F-4D97-AF65-F5344CB8AC3E}">
        <p14:creationId xmlns:p14="http://schemas.microsoft.com/office/powerpoint/2010/main" val="1721064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463518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3529121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410"/>
            <a:ext cx="9144000" cy="6793180"/>
          </a:xfrm>
          <a:prstGeom prst="rect">
            <a:avLst/>
          </a:prstGeom>
        </p:spPr>
      </p:pic>
    </p:spTree>
    <p:extLst>
      <p:ext uri="{BB962C8B-B14F-4D97-AF65-F5344CB8AC3E}">
        <p14:creationId xmlns:p14="http://schemas.microsoft.com/office/powerpoint/2010/main" val="17109865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40756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03"/>
            <a:ext cx="9144000" cy="6836393"/>
          </a:xfrm>
          <a:prstGeom prst="rect">
            <a:avLst/>
          </a:prstGeom>
        </p:spPr>
      </p:pic>
    </p:spTree>
    <p:extLst>
      <p:ext uri="{BB962C8B-B14F-4D97-AF65-F5344CB8AC3E}">
        <p14:creationId xmlns:p14="http://schemas.microsoft.com/office/powerpoint/2010/main" val="3085931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661007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681715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134389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4029581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148872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22219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378205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3926683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9153806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677335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5347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grpSp>
        <p:nvGrpSpPr>
          <p:cNvPr id="12" name="Gruppe 11"/>
          <p:cNvGrpSpPr/>
          <p:nvPr/>
        </p:nvGrpSpPr>
        <p:grpSpPr>
          <a:xfrm>
            <a:off x="251520" y="332656"/>
            <a:ext cx="2718542" cy="4637167"/>
            <a:chOff x="251520" y="332656"/>
            <a:chExt cx="2718542" cy="4637167"/>
          </a:xfrm>
        </p:grpSpPr>
        <p:sp>
          <p:nvSpPr>
            <p:cNvPr id="3" name="Tekstboks 2"/>
            <p:cNvSpPr txBox="1"/>
            <p:nvPr/>
          </p:nvSpPr>
          <p:spPr>
            <a:xfrm>
              <a:off x="251520" y="332656"/>
              <a:ext cx="2376264" cy="4637167"/>
            </a:xfrm>
            <a:prstGeom prst="rect">
              <a:avLst/>
            </a:prstGeom>
            <a:noFill/>
          </p:spPr>
          <p:txBody>
            <a:bodyPr wrap="square" rtlCol="0">
              <a:spAutoFit/>
            </a:bodyPr>
            <a:lstStyle/>
            <a:p>
              <a:r>
                <a:rPr lang="da-DK" sz="3200" b="1" baseline="30000" dirty="0"/>
                <a:t>Den tertiære </a:t>
              </a:r>
              <a:r>
                <a:rPr lang="da-DK" sz="3200" b="1" baseline="30000" dirty="0" err="1"/>
                <a:t>amin</a:t>
              </a:r>
              <a:r>
                <a:rPr lang="da-DK" sz="3200" b="1" baseline="30000" dirty="0"/>
                <a:t> </a:t>
              </a:r>
              <a:r>
                <a:rPr lang="da-DK" sz="3200" baseline="30000" dirty="0"/>
                <a:t>er nødvendig for virkningen som smertestillende lægemiddel. Aminogruppens mulighed for både at være neutral (baseform) og en positiv ladet ion (syreform) er en afgørende egenskab.</a:t>
              </a:r>
            </a:p>
            <a:p>
              <a:endParaRPr lang="da-DK" dirty="0"/>
            </a:p>
          </p:txBody>
        </p:sp>
        <p:sp>
          <p:nvSpPr>
            <p:cNvPr id="4" name="Højrepil 3"/>
            <p:cNvSpPr/>
            <p:nvPr/>
          </p:nvSpPr>
          <p:spPr>
            <a:xfrm>
              <a:off x="2285506" y="1960476"/>
              <a:ext cx="684556"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1" name="Gruppe 20"/>
          <p:cNvGrpSpPr/>
          <p:nvPr/>
        </p:nvGrpSpPr>
        <p:grpSpPr>
          <a:xfrm>
            <a:off x="251520" y="269547"/>
            <a:ext cx="4236434" cy="6606937"/>
            <a:chOff x="251520" y="269547"/>
            <a:chExt cx="4236434" cy="6606937"/>
          </a:xfrm>
        </p:grpSpPr>
        <p:sp>
          <p:nvSpPr>
            <p:cNvPr id="19" name="Tekstboks 18"/>
            <p:cNvSpPr txBox="1"/>
            <p:nvPr/>
          </p:nvSpPr>
          <p:spPr>
            <a:xfrm>
              <a:off x="251520" y="269547"/>
              <a:ext cx="3240360" cy="6606937"/>
            </a:xfrm>
            <a:prstGeom prst="rect">
              <a:avLst/>
            </a:prstGeom>
            <a:noFill/>
          </p:spPr>
          <p:txBody>
            <a:bodyPr wrap="square" rtlCol="0">
              <a:spAutoFit/>
            </a:bodyPr>
            <a:lstStyle/>
            <a:p>
              <a:r>
                <a:rPr lang="da-DK" sz="3200" b="1" baseline="30000" dirty="0" err="1"/>
                <a:t>Phenolen</a:t>
              </a:r>
              <a:r>
                <a:rPr lang="da-DK" sz="3200" baseline="30000" dirty="0"/>
                <a:t> er vigtig for virkningen som smertestillende lægemiddel. Den polære </a:t>
              </a:r>
              <a:r>
                <a:rPr lang="da-DK" sz="3200" baseline="30000" dirty="0" err="1"/>
                <a:t>hydroxygruppe</a:t>
              </a:r>
              <a:r>
                <a:rPr lang="da-DK" sz="3200" baseline="30000" dirty="0"/>
                <a:t> øger vandopløseligheden, men hæmmer passagen fra blodet ind til centralnervesystemet. Desuden spiller </a:t>
              </a:r>
              <a:r>
                <a:rPr lang="da-DK" sz="3200" baseline="30000" dirty="0" err="1"/>
                <a:t>hydroxygruppen</a:t>
              </a:r>
              <a:r>
                <a:rPr lang="da-DK" sz="3200" baseline="30000" dirty="0"/>
                <a:t> en rolle for hvordan stoffet påvirker nervecellerne. De opiater der har en </a:t>
              </a:r>
              <a:r>
                <a:rPr lang="da-DK" sz="3200" baseline="30000" dirty="0" err="1"/>
                <a:t>hydroxygruppe</a:t>
              </a:r>
              <a:r>
                <a:rPr lang="da-DK" sz="3200" baseline="30000" dirty="0"/>
                <a:t> på </a:t>
              </a:r>
              <a:r>
                <a:rPr lang="da-DK" sz="3200" baseline="30000" dirty="0" err="1"/>
                <a:t>benzenringen</a:t>
              </a:r>
              <a:r>
                <a:rPr lang="da-DK" sz="3200" baseline="30000" dirty="0"/>
                <a:t>, virker generelt 10-20 gange mere effektivt end de tilsvarende stoffer uden denne </a:t>
              </a:r>
              <a:r>
                <a:rPr lang="da-DK" sz="3200" baseline="30000" dirty="0" err="1"/>
                <a:t>hydroxygruppe</a:t>
              </a:r>
              <a:r>
                <a:rPr lang="da-DK" sz="3200" baseline="30000" dirty="0"/>
                <a:t>.</a:t>
              </a:r>
            </a:p>
            <a:p>
              <a:endParaRPr lang="da-DK" dirty="0"/>
            </a:p>
          </p:txBody>
        </p:sp>
        <p:sp>
          <p:nvSpPr>
            <p:cNvPr id="20" name="Højrepil 19"/>
            <p:cNvSpPr/>
            <p:nvPr/>
          </p:nvSpPr>
          <p:spPr>
            <a:xfrm>
              <a:off x="3170456" y="5162538"/>
              <a:ext cx="1317498"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 name="Gruppe 10"/>
          <p:cNvGrpSpPr/>
          <p:nvPr/>
        </p:nvGrpSpPr>
        <p:grpSpPr>
          <a:xfrm>
            <a:off x="4427984" y="332656"/>
            <a:ext cx="4464496" cy="3980577"/>
            <a:chOff x="4427984" y="332656"/>
            <a:chExt cx="4464496" cy="3980577"/>
          </a:xfrm>
        </p:grpSpPr>
        <p:sp>
          <p:nvSpPr>
            <p:cNvPr id="5" name="Tekstboks 4"/>
            <p:cNvSpPr txBox="1"/>
            <p:nvPr/>
          </p:nvSpPr>
          <p:spPr>
            <a:xfrm>
              <a:off x="6444208" y="332656"/>
              <a:ext cx="2448272" cy="3980577"/>
            </a:xfrm>
            <a:prstGeom prst="rect">
              <a:avLst/>
            </a:prstGeom>
            <a:noFill/>
          </p:spPr>
          <p:txBody>
            <a:bodyPr wrap="square" rtlCol="0">
              <a:spAutoFit/>
            </a:bodyPr>
            <a:lstStyle/>
            <a:p>
              <a:r>
                <a:rPr lang="da-DK" sz="3200" baseline="30000" dirty="0"/>
                <a:t>Den komplicerede </a:t>
              </a:r>
              <a:r>
                <a:rPr lang="da-DK" sz="3200" b="1" baseline="30000" dirty="0"/>
                <a:t>ringstruktur</a:t>
              </a:r>
              <a:r>
                <a:rPr lang="da-DK" sz="3200" baseline="30000" dirty="0"/>
                <a:t> er ikke vigtig, og der findes virksomme stoffer uden. Det er dog afgørende at de aktive grupper har mulighed for at placere sig omtrent som i </a:t>
              </a:r>
              <a:r>
                <a:rPr lang="da-DK" sz="3200" baseline="30000" dirty="0" smtClean="0"/>
                <a:t>morfin-molekylet</a:t>
              </a:r>
              <a:r>
                <a:rPr lang="da-DK" sz="3200" baseline="30000" dirty="0"/>
                <a:t>.</a:t>
              </a:r>
            </a:p>
            <a:p>
              <a:endParaRPr lang="da-DK" dirty="0"/>
            </a:p>
          </p:txBody>
        </p:sp>
        <p:sp>
          <p:nvSpPr>
            <p:cNvPr id="7" name="Højrepil 6"/>
            <p:cNvSpPr/>
            <p:nvPr/>
          </p:nvSpPr>
          <p:spPr>
            <a:xfrm rot="10800000">
              <a:off x="4427984" y="3429000"/>
              <a:ext cx="187220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 name="Gruppe 9"/>
          <p:cNvGrpSpPr/>
          <p:nvPr/>
        </p:nvGrpSpPr>
        <p:grpSpPr>
          <a:xfrm>
            <a:off x="6372200" y="1582727"/>
            <a:ext cx="2768921" cy="4965462"/>
            <a:chOff x="6372200" y="1582727"/>
            <a:chExt cx="2768921" cy="4965462"/>
          </a:xfrm>
        </p:grpSpPr>
        <p:sp>
          <p:nvSpPr>
            <p:cNvPr id="8" name="Tekstboks 7"/>
            <p:cNvSpPr txBox="1"/>
            <p:nvPr/>
          </p:nvSpPr>
          <p:spPr>
            <a:xfrm>
              <a:off x="6948264" y="1582727"/>
              <a:ext cx="2192857" cy="4965462"/>
            </a:xfrm>
            <a:prstGeom prst="rect">
              <a:avLst/>
            </a:prstGeom>
            <a:noFill/>
          </p:spPr>
          <p:txBody>
            <a:bodyPr wrap="square" rtlCol="0">
              <a:spAutoFit/>
            </a:bodyPr>
            <a:lstStyle/>
            <a:p>
              <a:r>
                <a:rPr lang="da-DK" sz="3200" b="1" baseline="30000" dirty="0"/>
                <a:t>Alkoholen</a:t>
              </a:r>
              <a:r>
                <a:rPr lang="da-DK" sz="3200" baseline="30000" dirty="0"/>
                <a:t> er ikke vigtig for morfins virkning som smertestillende lægemiddel. Den polære gruppe øger vandopløseligheden, men den hæmmer passagen fra blodet ind i centralnervesystemet.</a:t>
              </a:r>
            </a:p>
            <a:p>
              <a:endParaRPr lang="da-DK" dirty="0"/>
            </a:p>
          </p:txBody>
        </p:sp>
        <p:sp>
          <p:nvSpPr>
            <p:cNvPr id="9" name="Højrepil 8"/>
            <p:cNvSpPr/>
            <p:nvPr/>
          </p:nvSpPr>
          <p:spPr>
            <a:xfrm rot="10800000">
              <a:off x="6372200" y="2996952"/>
              <a:ext cx="57606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5" name="Gruppe 14"/>
          <p:cNvGrpSpPr/>
          <p:nvPr/>
        </p:nvGrpSpPr>
        <p:grpSpPr>
          <a:xfrm>
            <a:off x="251520" y="2895907"/>
            <a:ext cx="3432870" cy="3652282"/>
            <a:chOff x="251520" y="2895907"/>
            <a:chExt cx="3432870" cy="3652282"/>
          </a:xfrm>
        </p:grpSpPr>
        <p:sp>
          <p:nvSpPr>
            <p:cNvPr id="13" name="Tekstboks 12"/>
            <p:cNvSpPr txBox="1"/>
            <p:nvPr/>
          </p:nvSpPr>
          <p:spPr>
            <a:xfrm>
              <a:off x="251520" y="2895907"/>
              <a:ext cx="2808312" cy="3652282"/>
            </a:xfrm>
            <a:prstGeom prst="rect">
              <a:avLst/>
            </a:prstGeom>
            <a:noFill/>
          </p:spPr>
          <p:txBody>
            <a:bodyPr wrap="square" rtlCol="0">
              <a:spAutoFit/>
            </a:bodyPr>
            <a:lstStyle/>
            <a:p>
              <a:r>
                <a:rPr lang="da-DK" sz="3200" b="1" baseline="30000" dirty="0"/>
                <a:t>Benzenringen</a:t>
              </a:r>
              <a:r>
                <a:rPr lang="da-DK" sz="3200" baseline="30000" dirty="0"/>
                <a:t> er afgørende for virkningen. Alle aktive opiater har en benzenring i passende afstand fra en tertiær aminogruppe. ”Passende afstand” er 2-3 C-C bindinger plus en </a:t>
              </a:r>
              <a:r>
                <a:rPr lang="da-DK" sz="3200" baseline="30000" dirty="0" err="1"/>
                <a:t>C-N</a:t>
              </a:r>
              <a:r>
                <a:rPr lang="da-DK" sz="3200" baseline="30000" dirty="0"/>
                <a:t> binding</a:t>
              </a:r>
            </a:p>
            <a:p>
              <a:endParaRPr lang="da-DK" dirty="0"/>
            </a:p>
          </p:txBody>
        </p:sp>
        <p:sp>
          <p:nvSpPr>
            <p:cNvPr id="14" name="Højrepil 13"/>
            <p:cNvSpPr/>
            <p:nvPr/>
          </p:nvSpPr>
          <p:spPr>
            <a:xfrm>
              <a:off x="2999834" y="4313233"/>
              <a:ext cx="684556" cy="25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8" name="Gruppe 17"/>
          <p:cNvGrpSpPr/>
          <p:nvPr/>
        </p:nvGrpSpPr>
        <p:grpSpPr>
          <a:xfrm>
            <a:off x="5076056" y="2567612"/>
            <a:ext cx="4032448" cy="2995692"/>
            <a:chOff x="5076056" y="2567612"/>
            <a:chExt cx="4032448" cy="2995692"/>
          </a:xfrm>
        </p:grpSpPr>
        <p:sp>
          <p:nvSpPr>
            <p:cNvPr id="16" name="Tekstboks 15"/>
            <p:cNvSpPr txBox="1"/>
            <p:nvPr/>
          </p:nvSpPr>
          <p:spPr>
            <a:xfrm>
              <a:off x="6372200" y="2567612"/>
              <a:ext cx="2736304" cy="2995692"/>
            </a:xfrm>
            <a:prstGeom prst="rect">
              <a:avLst/>
            </a:prstGeom>
            <a:noFill/>
          </p:spPr>
          <p:txBody>
            <a:bodyPr wrap="square" rtlCol="0">
              <a:spAutoFit/>
            </a:bodyPr>
            <a:lstStyle/>
            <a:p>
              <a:r>
                <a:rPr lang="da-DK" sz="3200" b="1" baseline="30000" dirty="0" err="1"/>
                <a:t>Ethergruppen</a:t>
              </a:r>
              <a:r>
                <a:rPr lang="da-DK" sz="3200" baseline="30000" dirty="0"/>
                <a:t> er med til at stabilisere placeringen af de aktive grupper, men mange aktive opiater har ikke denne gruppe, og den kan sagtens undværes.</a:t>
              </a:r>
            </a:p>
            <a:p>
              <a:endParaRPr lang="da-DK" dirty="0"/>
            </a:p>
          </p:txBody>
        </p:sp>
        <p:sp>
          <p:nvSpPr>
            <p:cNvPr id="17" name="Højrepil 16"/>
            <p:cNvSpPr/>
            <p:nvPr/>
          </p:nvSpPr>
          <p:spPr>
            <a:xfrm rot="10800000">
              <a:off x="5076056" y="3140968"/>
              <a:ext cx="129614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5120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31644394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4003755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6310356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815092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978085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2989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870580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1714</Words>
  <Application>Microsoft Office PowerPoint</Application>
  <PresentationFormat>Skærmshow (4:3)</PresentationFormat>
  <Paragraphs>112</Paragraphs>
  <Slides>25</Slides>
  <Notes>25</Notes>
  <HiddenSlides>0</HiddenSlides>
  <MMClips>0</MMClips>
  <ScaleCrop>false</ScaleCrop>
  <HeadingPairs>
    <vt:vector size="4" baseType="variant">
      <vt:variant>
        <vt:lpstr>Tema</vt:lpstr>
      </vt:variant>
      <vt:variant>
        <vt:i4>1</vt:i4>
      </vt:variant>
      <vt:variant>
        <vt:lpstr>Diastitler</vt:lpstr>
      </vt:variant>
      <vt:variant>
        <vt:i4>25</vt:i4>
      </vt:variant>
    </vt:vector>
  </HeadingPairs>
  <TitlesOfParts>
    <vt:vector size="26" baseType="lpstr">
      <vt:lpstr>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Munthe</dc:creator>
  <cp:lastModifiedBy>Maskine2</cp:lastModifiedBy>
  <cp:revision>7</cp:revision>
  <dcterms:created xsi:type="dcterms:W3CDTF">2011-10-26T15:52:17Z</dcterms:created>
  <dcterms:modified xsi:type="dcterms:W3CDTF">2012-11-29T09:58:34Z</dcterms:modified>
</cp:coreProperties>
</file>