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9" r:id="rId8"/>
    <p:sldId id="262" r:id="rId9"/>
    <p:sldId id="282" r:id="rId10"/>
    <p:sldId id="263" r:id="rId11"/>
    <p:sldId id="264" r:id="rId12"/>
    <p:sldId id="265" r:id="rId13"/>
    <p:sldId id="266" r:id="rId14"/>
    <p:sldId id="281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8" r:id="rId2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3442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942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458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859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770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91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764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4112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889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5327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6C41-A9B1-43AE-B42C-CA309FD4195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745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A6C41-A9B1-43AE-B42C-CA309FD4195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569B0-A3EA-4766-9BA3-BF919C48B8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668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83748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Dannelse af positive ioner- </a:t>
            </a:r>
            <a:r>
              <a:rPr lang="da-DK" dirty="0" smtClean="0"/>
              <a:t>Natrium-ion. </a:t>
            </a:r>
            <a:r>
              <a:rPr lang="da-DK" dirty="0" err="1" smtClean="0"/>
              <a:t>Na</a:t>
            </a:r>
            <a:r>
              <a:rPr lang="da-DK" dirty="0" smtClean="0"/>
              <a:t> står i gruppe 1 og har én elektron i den yderste skal, som den vil afgive: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189" y="2292755"/>
            <a:ext cx="7113621" cy="3417078"/>
          </a:xfrm>
        </p:spPr>
      </p:pic>
    </p:spTree>
    <p:extLst>
      <p:ext uri="{BB962C8B-B14F-4D97-AF65-F5344CB8AC3E}">
        <p14:creationId xmlns:p14="http://schemas.microsoft.com/office/powerpoint/2010/main" val="360201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 smtClean="0"/>
              <a:t>Ioniseringsenergi: Er den energi der skal til for at fjerne elektronen fuldstændig fra atomet (ionisere det).</a:t>
            </a:r>
            <a:endParaRPr lang="da-DK" sz="3600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076" y="1825625"/>
            <a:ext cx="7673848" cy="4351338"/>
          </a:xfrm>
        </p:spPr>
      </p:pic>
    </p:spTree>
    <p:extLst>
      <p:ext uri="{BB962C8B-B14F-4D97-AF65-F5344CB8AC3E}">
        <p14:creationId xmlns:p14="http://schemas.microsoft.com/office/powerpoint/2010/main" val="289541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Metaller</a:t>
            </a:r>
            <a:r>
              <a:rPr lang="en-US" sz="4000" dirty="0" smtClean="0"/>
              <a:t> </a:t>
            </a:r>
            <a:r>
              <a:rPr lang="en-US" sz="4000" dirty="0" err="1" smtClean="0"/>
              <a:t>afgiver</a:t>
            </a:r>
            <a:r>
              <a:rPr lang="en-US" sz="4000" dirty="0" smtClean="0"/>
              <a:t> </a:t>
            </a:r>
            <a:r>
              <a:rPr lang="en-US" sz="4000" dirty="0" err="1" smtClean="0"/>
              <a:t>deres</a:t>
            </a:r>
            <a:r>
              <a:rPr lang="en-US" sz="4000" dirty="0" smtClean="0"/>
              <a:t> </a:t>
            </a:r>
            <a:r>
              <a:rPr lang="en-US" sz="4000" dirty="0" err="1" smtClean="0"/>
              <a:t>elektroner</a:t>
            </a:r>
            <a:r>
              <a:rPr lang="en-US" sz="4000" dirty="0" smtClean="0"/>
              <a:t> </a:t>
            </a:r>
            <a:r>
              <a:rPr lang="en-US" sz="4000" dirty="0" err="1" smtClean="0"/>
              <a:t>og</a:t>
            </a:r>
            <a:r>
              <a:rPr lang="en-US" sz="4000" dirty="0" smtClean="0"/>
              <a:t> </a:t>
            </a:r>
            <a:r>
              <a:rPr lang="en-US" sz="4000" dirty="0" err="1" smtClean="0"/>
              <a:t>danner</a:t>
            </a:r>
            <a:r>
              <a:rPr lang="en-US" sz="4000" dirty="0" smtClean="0"/>
              <a:t> positive </a:t>
            </a:r>
            <a:r>
              <a:rPr lang="en-US" sz="4000" dirty="0" err="1" smtClean="0"/>
              <a:t>ioner</a:t>
            </a:r>
            <a:r>
              <a:rPr lang="en-US" sz="4000" dirty="0" smtClean="0"/>
              <a:t>:</a:t>
            </a:r>
            <a:endParaRPr lang="da-DK" sz="4000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8010" y="1690688"/>
            <a:ext cx="8861461" cy="256489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441" y="4255583"/>
            <a:ext cx="842962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7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Dannelse af negative ioner- </a:t>
            </a:r>
            <a:r>
              <a:rPr lang="da-DK" dirty="0" err="1" smtClean="0"/>
              <a:t>chlor</a:t>
            </a:r>
            <a:r>
              <a:rPr lang="da-DK" dirty="0" err="1" smtClean="0">
                <a:solidFill>
                  <a:srgbClr val="FF0000"/>
                </a:solidFill>
              </a:rPr>
              <a:t>id</a:t>
            </a:r>
            <a:r>
              <a:rPr lang="da-DK" dirty="0" smtClean="0">
                <a:solidFill>
                  <a:srgbClr val="FF0000"/>
                </a:solidFill>
              </a:rPr>
              <a:t>. </a:t>
            </a:r>
            <a:r>
              <a:rPr lang="da-DK" dirty="0" smtClean="0"/>
              <a:t>Ikke-metaller optager elektroner og danner negative ioner.</a:t>
            </a:r>
            <a:endParaRPr lang="da-DK" dirty="0">
              <a:solidFill>
                <a:srgbClr val="FF0000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34" y="2387457"/>
            <a:ext cx="7116131" cy="3227674"/>
          </a:xfrm>
        </p:spPr>
      </p:pic>
    </p:spTree>
    <p:extLst>
      <p:ext uri="{BB962C8B-B14F-4D97-AF65-F5344CB8AC3E}">
        <p14:creationId xmlns:p14="http://schemas.microsoft.com/office/powerpoint/2010/main" val="53943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Ioner dannet af grundstofferne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913" y="2567709"/>
            <a:ext cx="7849898" cy="2621305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411" y="1862859"/>
            <a:ext cx="777240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1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Beregning af antal protoner og </a:t>
            </a:r>
            <a:r>
              <a:rPr lang="da-DK" dirty="0" smtClean="0"/>
              <a:t>elektroner 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7364" y="2123035"/>
            <a:ext cx="10515600" cy="205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3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Facit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Tænk</a:t>
            </a:r>
            <a:r>
              <a:rPr lang="en-US" dirty="0" smtClean="0"/>
              <a:t> </a:t>
            </a:r>
            <a:r>
              <a:rPr lang="en-US" dirty="0" err="1" smtClean="0"/>
              <a:t>selv</a:t>
            </a:r>
            <a:r>
              <a:rPr lang="en-US" dirty="0" smtClean="0"/>
              <a:t> 4-5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</a:t>
            </a:r>
            <a:r>
              <a:rPr lang="en-US" dirty="0" err="1" smtClean="0"/>
              <a:t>skal</a:t>
            </a:r>
            <a:r>
              <a:rPr lang="en-US" dirty="0" smtClean="0"/>
              <a:t> </a:t>
            </a:r>
            <a:r>
              <a:rPr lang="en-US" dirty="0" err="1" smtClean="0"/>
              <a:t>huske</a:t>
            </a:r>
            <a:r>
              <a:rPr lang="en-US" dirty="0" smtClean="0"/>
              <a:t> at </a:t>
            </a:r>
            <a:r>
              <a:rPr lang="en-US" dirty="0" err="1" smtClean="0"/>
              <a:t>skrive</a:t>
            </a:r>
            <a:r>
              <a:rPr lang="en-US" dirty="0" smtClean="0"/>
              <a:t> </a:t>
            </a:r>
            <a:r>
              <a:rPr lang="en-US" dirty="0" err="1" smtClean="0"/>
              <a:t>formlerne</a:t>
            </a:r>
            <a:r>
              <a:rPr lang="en-US" dirty="0" smtClean="0"/>
              <a:t> I et </a:t>
            </a:r>
            <a:r>
              <a:rPr lang="en-US" dirty="0" err="1" smtClean="0"/>
              <a:t>matematikfelt</a:t>
            </a:r>
            <a:r>
              <a:rPr lang="en-US" dirty="0" smtClean="0"/>
              <a:t> I Word .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vigtigt</a:t>
            </a:r>
            <a:r>
              <a:rPr lang="en-US" dirty="0" smtClean="0"/>
              <a:t> at </a:t>
            </a:r>
            <a:r>
              <a:rPr lang="en-US" dirty="0" err="1" smtClean="0"/>
              <a:t>formlerne</a:t>
            </a:r>
            <a:r>
              <a:rPr lang="en-US" dirty="0" smtClean="0"/>
              <a:t> </a:t>
            </a:r>
            <a:r>
              <a:rPr lang="en-US" dirty="0" err="1" smtClean="0"/>
              <a:t>skrives</a:t>
            </a:r>
            <a:r>
              <a:rPr lang="en-US" dirty="0" smtClean="0"/>
              <a:t> </a:t>
            </a:r>
            <a:r>
              <a:rPr lang="en-US" dirty="0" err="1" smtClean="0"/>
              <a:t>korrekt</a:t>
            </a:r>
            <a:r>
              <a:rPr lang="en-US" dirty="0" smtClean="0"/>
              <a:t> – </a:t>
            </a:r>
            <a:r>
              <a:rPr lang="en-US" dirty="0" err="1" smtClean="0"/>
              <a:t>dvs</a:t>
            </a:r>
            <a:r>
              <a:rPr lang="en-US" dirty="0" smtClean="0"/>
              <a:t>. De </a:t>
            </a:r>
            <a:r>
              <a:rPr lang="en-US" dirty="0" err="1" smtClean="0"/>
              <a:t>små</a:t>
            </a:r>
            <a:r>
              <a:rPr lang="en-US" dirty="0" smtClean="0"/>
              <a:t>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skal</a:t>
            </a:r>
            <a:r>
              <a:rPr lang="en-US" dirty="0" smtClean="0"/>
              <a:t> </a:t>
            </a:r>
            <a:r>
              <a:rPr lang="en-US" dirty="0" err="1" smtClean="0"/>
              <a:t>sænkes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ioner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her </a:t>
            </a:r>
            <a:r>
              <a:rPr lang="en-US" dirty="0" err="1" smtClean="0"/>
              <a:t>skal</a:t>
            </a:r>
            <a:r>
              <a:rPr lang="en-US" dirty="0" smtClean="0"/>
              <a:t> </a:t>
            </a:r>
            <a:r>
              <a:rPr lang="en-US" dirty="0" err="1" smtClean="0"/>
              <a:t>ladningen</a:t>
            </a:r>
            <a:r>
              <a:rPr lang="en-US" dirty="0" smtClean="0"/>
              <a:t> </a:t>
            </a:r>
            <a:r>
              <a:rPr lang="en-US" dirty="0" err="1" smtClean="0"/>
              <a:t>hæves</a:t>
            </a:r>
            <a:r>
              <a:rPr lang="en-US" dirty="0" smtClean="0"/>
              <a:t>. </a:t>
            </a:r>
          </a:p>
          <a:p>
            <a:endParaRPr lang="da-DK" dirty="0"/>
          </a:p>
        </p:txBody>
      </p:sp>
      <p:pic>
        <p:nvPicPr>
          <p:cNvPr id="6" name="Pladsholder til indho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36" y="3574473"/>
            <a:ext cx="10545764" cy="201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Ionbinding: </a:t>
            </a:r>
            <a:r>
              <a:rPr lang="da-DK" dirty="0" err="1" smtClean="0"/>
              <a:t>Natriumchlorid</a:t>
            </a:r>
            <a:r>
              <a:rPr lang="da-DK" dirty="0" smtClean="0"/>
              <a:t> er en ionforbindelse. 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417" y="1884218"/>
            <a:ext cx="7610766" cy="2034715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417" y="4112463"/>
            <a:ext cx="7115175" cy="1095375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5638800" y="297410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a-D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felt 7"/>
              <p:cNvSpPr txBox="1"/>
              <p:nvPr/>
            </p:nvSpPr>
            <p:spPr>
              <a:xfrm>
                <a:off x="2161309" y="5523122"/>
                <a:ext cx="5338618" cy="4888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𝑁𝑎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𝐶𝑙</m:t>
                          </m:r>
                        </m:e>
                        <m:sub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groupChr>
                        <m:groupChrPr>
                          <m:chr m:val="→"/>
                          <m:vertJc m:val="bot"/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𝑁𝑎</m:t>
                          </m:r>
                        </m:e>
                        <m:sup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𝐶𝑙</m:t>
                          </m:r>
                        </m:e>
                        <m:sup>
                          <m:r>
                            <a:rPr lang="da-DK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groupChr>
                        <m:groupChrPr>
                          <m:chr m:val="→"/>
                          <m:vertJc m:val="bot"/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𝑁𝑎𝐶𝑙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da-DK" dirty="0"/>
              </a:p>
            </p:txBody>
          </p:sp>
        </mc:Choice>
        <mc:Fallback xmlns="">
          <p:sp>
            <p:nvSpPr>
              <p:cNvPr id="8" name="Tekstfel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309" y="5523122"/>
                <a:ext cx="5338618" cy="4888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kstfelt 8"/>
          <p:cNvSpPr txBox="1"/>
          <p:nvPr/>
        </p:nvSpPr>
        <p:spPr>
          <a:xfrm>
            <a:off x="2078182" y="5375564"/>
            <a:ext cx="6377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Den stabile form af </a:t>
            </a:r>
            <a:r>
              <a:rPr lang="da-DK" dirty="0" err="1" smtClean="0"/>
              <a:t>chlor</a:t>
            </a:r>
            <a:r>
              <a:rPr lang="da-DK" dirty="0" smtClean="0"/>
              <a:t> er </a:t>
            </a:r>
            <a:r>
              <a:rPr lang="da-DK" dirty="0" err="1" smtClean="0"/>
              <a:t>dichlor</a:t>
            </a:r>
            <a:r>
              <a:rPr lang="da-DK" dirty="0" smtClean="0"/>
              <a:t> så det korrekte reaktion bliver:</a:t>
            </a:r>
          </a:p>
          <a:p>
            <a:endParaRPr lang="da-DK" u="sng" dirty="0"/>
          </a:p>
        </p:txBody>
      </p:sp>
    </p:spTree>
    <p:extLst>
      <p:ext uri="{BB962C8B-B14F-4D97-AF65-F5344CB8AC3E}">
        <p14:creationId xmlns:p14="http://schemas.microsoft.com/office/powerpoint/2010/main" val="62156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Iongitteret</a:t>
            </a:r>
            <a:r>
              <a:rPr lang="en-US" sz="4000" dirty="0" smtClean="0"/>
              <a:t>- Den </a:t>
            </a:r>
            <a:r>
              <a:rPr lang="en-US" sz="4000" dirty="0" err="1" smtClean="0"/>
              <a:t>elektriske</a:t>
            </a:r>
            <a:r>
              <a:rPr lang="en-US" sz="4000" dirty="0" smtClean="0"/>
              <a:t> </a:t>
            </a:r>
            <a:r>
              <a:rPr lang="en-US" sz="4000" dirty="0" err="1" smtClean="0"/>
              <a:t>tiltrækning</a:t>
            </a:r>
            <a:r>
              <a:rPr lang="en-US" sz="4000" dirty="0" smtClean="0"/>
              <a:t> </a:t>
            </a:r>
            <a:r>
              <a:rPr lang="en-US" sz="4000" dirty="0" err="1" smtClean="0"/>
              <a:t>mellem</a:t>
            </a:r>
            <a:r>
              <a:rPr lang="en-US" sz="4000" dirty="0" smtClean="0"/>
              <a:t> </a:t>
            </a:r>
            <a:r>
              <a:rPr lang="en-US" sz="4000" dirty="0" err="1" smtClean="0"/>
              <a:t>modsat-ladede</a:t>
            </a:r>
            <a:r>
              <a:rPr lang="en-US" sz="4000" dirty="0" smtClean="0"/>
              <a:t> </a:t>
            </a:r>
            <a:r>
              <a:rPr lang="en-US" sz="4000" dirty="0" err="1" smtClean="0"/>
              <a:t>ioner</a:t>
            </a:r>
            <a:r>
              <a:rPr lang="en-US" sz="4000" dirty="0" smtClean="0"/>
              <a:t> holder </a:t>
            </a:r>
            <a:r>
              <a:rPr lang="en-US" sz="4000" dirty="0" err="1" smtClean="0"/>
              <a:t>ionerne</a:t>
            </a:r>
            <a:r>
              <a:rPr lang="en-US" sz="4000" dirty="0" smtClean="0"/>
              <a:t> </a:t>
            </a:r>
            <a:r>
              <a:rPr lang="en-US" sz="4000" dirty="0" err="1" smtClean="0"/>
              <a:t>sammen</a:t>
            </a:r>
            <a:r>
              <a:rPr lang="en-US" sz="4000" dirty="0" smtClean="0"/>
              <a:t>.</a:t>
            </a:r>
            <a:endParaRPr lang="da-DK" sz="4000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533" y="1825625"/>
            <a:ext cx="9090934" cy="4351338"/>
          </a:xfrm>
        </p:spPr>
      </p:pic>
    </p:spTree>
    <p:extLst>
      <p:ext uri="{BB962C8B-B14F-4D97-AF65-F5344CB8AC3E}">
        <p14:creationId xmlns:p14="http://schemas.microsoft.com/office/powerpoint/2010/main" val="273468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Natriumchlorid</a:t>
            </a:r>
            <a:r>
              <a:rPr lang="da-DK" dirty="0" smtClean="0"/>
              <a:t> 1:1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6521" y="2013527"/>
            <a:ext cx="7921773" cy="1177131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354" y="3633353"/>
            <a:ext cx="6224418" cy="248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77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Magnesiumchlorid</a:t>
            </a:r>
            <a:r>
              <a:rPr lang="da-DK" dirty="0" smtClean="0"/>
              <a:t> 1:2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91957"/>
            <a:ext cx="10515600" cy="3018673"/>
          </a:xfrm>
        </p:spPr>
      </p:pic>
    </p:spTree>
    <p:extLst>
      <p:ext uri="{BB962C8B-B14F-4D97-AF65-F5344CB8AC3E}">
        <p14:creationId xmlns:p14="http://schemas.microsoft.com/office/powerpoint/2010/main" val="94265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Aluminiumchlorid</a:t>
            </a:r>
            <a:r>
              <a:rPr lang="da-DK" dirty="0" smtClean="0"/>
              <a:t>: 2:3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838" y="1825625"/>
            <a:ext cx="7250324" cy="4351338"/>
          </a:xfrm>
        </p:spPr>
      </p:pic>
    </p:spTree>
    <p:extLst>
      <p:ext uri="{BB962C8B-B14F-4D97-AF65-F5344CB8AC3E}">
        <p14:creationId xmlns:p14="http://schemas.microsoft.com/office/powerpoint/2010/main" val="400462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Saltes </a:t>
            </a:r>
            <a:r>
              <a:rPr lang="da-DK" dirty="0" smtClean="0"/>
              <a:t>opbygning – lav en tegning i hånden på papir, når du svarer – se næste dias:</a:t>
            </a:r>
            <a:endParaRPr lang="da-DK" dirty="0"/>
          </a:p>
        </p:txBody>
      </p:sp>
      <p:pic>
        <p:nvPicPr>
          <p:cNvPr id="5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6234" y="2299854"/>
            <a:ext cx="9088337" cy="272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ud</a:t>
            </a:r>
            <a:r>
              <a:rPr lang="en-US" dirty="0" smtClean="0"/>
              <a:t> over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figur</a:t>
            </a:r>
            <a:r>
              <a:rPr lang="en-US" dirty="0" smtClean="0"/>
              <a:t> lave et </a:t>
            </a:r>
            <a:r>
              <a:rPr lang="en-US" dirty="0" err="1" smtClean="0"/>
              <a:t>skema</a:t>
            </a:r>
            <a:r>
              <a:rPr lang="en-US" dirty="0" smtClean="0"/>
              <a:t> med </a:t>
            </a:r>
            <a:r>
              <a:rPr lang="en-US" dirty="0" err="1" smtClean="0"/>
              <a:t>oplysningerne</a:t>
            </a:r>
            <a:r>
              <a:rPr lang="en-US" dirty="0" smtClean="0"/>
              <a:t> for </a:t>
            </a:r>
            <a:r>
              <a:rPr lang="en-US" dirty="0" err="1" smtClean="0"/>
              <a:t>saltet</a:t>
            </a:r>
            <a:r>
              <a:rPr lang="en-US" dirty="0" smtClean="0"/>
              <a:t>:</a:t>
            </a:r>
            <a:endParaRPr lang="da-DK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70081"/>
            <a:ext cx="10515600" cy="36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5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Fler-atomige</a:t>
            </a:r>
            <a:r>
              <a:rPr lang="da-DK" dirty="0" smtClean="0"/>
              <a:t> </a:t>
            </a:r>
            <a:r>
              <a:rPr lang="da-DK" dirty="0" smtClean="0"/>
              <a:t>ioner eller sammensatte ioner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9385" y="1520383"/>
            <a:ext cx="8046297" cy="247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4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Fleratomige</a:t>
            </a:r>
            <a:r>
              <a:rPr lang="da-DK" dirty="0" smtClean="0"/>
              <a:t>-ioner- Forholdet mellem dem er angivet. Saltene er elektrisk neutrale.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448" y="1825625"/>
            <a:ext cx="6871104" cy="4351338"/>
          </a:xfrm>
        </p:spPr>
      </p:pic>
      <p:sp>
        <p:nvSpPr>
          <p:cNvPr id="3" name="Tekstfelt 2"/>
          <p:cNvSpPr txBox="1"/>
          <p:nvPr/>
        </p:nvSpPr>
        <p:spPr>
          <a:xfrm flipH="1">
            <a:off x="1976119" y="2669772"/>
            <a:ext cx="600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1:1</a:t>
            </a:r>
            <a:endParaRPr lang="da-DK" dirty="0"/>
          </a:p>
        </p:txBody>
      </p:sp>
      <p:sp>
        <p:nvSpPr>
          <p:cNvPr id="5" name="Tekstfelt 4"/>
          <p:cNvSpPr txBox="1"/>
          <p:nvPr/>
        </p:nvSpPr>
        <p:spPr>
          <a:xfrm>
            <a:off x="1883753" y="4756727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2:1</a:t>
            </a:r>
            <a:endParaRPr lang="da-DK" dirty="0"/>
          </a:p>
        </p:txBody>
      </p:sp>
      <p:sp>
        <p:nvSpPr>
          <p:cNvPr id="6" name="Tekstfelt 5"/>
          <p:cNvSpPr txBox="1"/>
          <p:nvPr/>
        </p:nvSpPr>
        <p:spPr>
          <a:xfrm>
            <a:off x="9458036" y="4001294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3:2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9851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a-DK" dirty="0" smtClean="0"/>
                  <a:t>Krystalvand: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CuS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da-DK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∙5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da-DK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</m:t>
                    </m:r>
                  </m:oMath>
                </a14:m>
                <a:endParaRPr lang="da-DK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3069" y="1333894"/>
            <a:ext cx="7629525" cy="160020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548" y="1519487"/>
            <a:ext cx="3864864" cy="2090928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696" y="3364700"/>
            <a:ext cx="7134225" cy="1076325"/>
          </a:xfrm>
          <a:prstGeom prst="rect">
            <a:avLst/>
          </a:prstGeom>
        </p:spPr>
      </p:pic>
      <p:sp>
        <p:nvSpPr>
          <p:cNvPr id="8" name="Tekstfelt 7"/>
          <p:cNvSpPr txBox="1"/>
          <p:nvPr/>
        </p:nvSpPr>
        <p:spPr>
          <a:xfrm>
            <a:off x="1636295" y="5168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0205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Ionforbindelser har høje koge- og smeltepunkter og sidder i et iongitter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692" y="2959289"/>
            <a:ext cx="6226615" cy="2084010"/>
          </a:xfrm>
        </p:spPr>
      </p:pic>
    </p:spTree>
    <p:extLst>
      <p:ext uri="{BB962C8B-B14F-4D97-AF65-F5344CB8AC3E}">
        <p14:creationId xmlns:p14="http://schemas.microsoft.com/office/powerpoint/2010/main" val="375779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Tabel med smeltepunkter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791" y="1924371"/>
            <a:ext cx="6224418" cy="4153846"/>
          </a:xfrm>
        </p:spPr>
      </p:pic>
    </p:spTree>
    <p:extLst>
      <p:ext uri="{BB962C8B-B14F-4D97-AF65-F5344CB8AC3E}">
        <p14:creationId xmlns:p14="http://schemas.microsoft.com/office/powerpoint/2010/main" val="330825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Egenskaber ved salte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2593" y="2087418"/>
            <a:ext cx="8129119" cy="359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33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Navngivning af ionforbindelser – se også Hannes kopiark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236" y="1856509"/>
            <a:ext cx="9314389" cy="364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48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Navngivning af sammensatte –ioner og af ioner dannet fra undergrupper.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1559" y="1825625"/>
            <a:ext cx="8128487" cy="461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7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535709"/>
            <a:ext cx="10515600" cy="1985818"/>
          </a:xfrm>
        </p:spPr>
        <p:txBody>
          <a:bodyPr>
            <a:normAutofit/>
          </a:bodyPr>
          <a:lstStyle/>
          <a:p>
            <a:r>
              <a:rPr lang="da-DK" sz="3600" b="1" dirty="0" smtClean="0"/>
              <a:t>Opskrivning af kemiske formler for </a:t>
            </a:r>
            <a:r>
              <a:rPr lang="da-DK" sz="3600" b="1" dirty="0" smtClean="0"/>
              <a:t>salte</a:t>
            </a: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 smtClean="0"/>
              <a:t>I KK1 (BLÅ) er tabel s. 224 med ioners formler og navne og i KK1 (GUL) er det side 264 tabellen findes.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7477" y="3248097"/>
            <a:ext cx="78105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7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326</Words>
  <Application>Microsoft Office PowerPoint</Application>
  <PresentationFormat>Widescreen</PresentationFormat>
  <Paragraphs>29</Paragraphs>
  <Slides>23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Office-tema</vt:lpstr>
      <vt:lpstr>Dannelse af positive ioner- Natrium-ion. Na står i gruppe 1 og har én elektron i den yderste skal, som den vil afgive:</vt:lpstr>
      <vt:lpstr>Ioniseringsenergi: Er den energi der skal til for at fjerne elektronen fuldstændig fra atomet (ionisere det).</vt:lpstr>
      <vt:lpstr>Metaller afgiver deres elektroner og danner positive ioner:</vt:lpstr>
      <vt:lpstr>Dannelse af negative ioner- chlorid. Ikke-metaller optager elektroner og danner negative ioner.</vt:lpstr>
      <vt:lpstr>Ioner dannet af grundstofferne</vt:lpstr>
      <vt:lpstr>Beregning af antal protoner og elektroner </vt:lpstr>
      <vt:lpstr>Facit på Tænk selv 4-5</vt:lpstr>
      <vt:lpstr>Ionbinding: Natriumchlorid er en ionforbindelse. </vt:lpstr>
      <vt:lpstr>Iongitteret- Den elektriske tiltrækning mellem modsat-ladede ioner holder ionerne sammen.</vt:lpstr>
      <vt:lpstr>Natriumchlorid 1:1</vt:lpstr>
      <vt:lpstr>Magnesiumchlorid 1:2</vt:lpstr>
      <vt:lpstr>Aluminiumchlorid: 2:3</vt:lpstr>
      <vt:lpstr>Saltes opbygning – lav en tegning i hånden på papir, når du svarer – se næste dias:</vt:lpstr>
      <vt:lpstr>Man kan ud over en figur lave et skema med oplysningerne for saltet:</vt:lpstr>
      <vt:lpstr>Fler-atomige ioner eller sammensatte ioner</vt:lpstr>
      <vt:lpstr>Fleratomige-ioner- Forholdet mellem dem er angivet. Saltene er elektrisk neutrale.</vt:lpstr>
      <vt:lpstr>Krystalvand: CuSO_4∙5H_2 O</vt:lpstr>
      <vt:lpstr>Ionforbindelser har høje koge- og smeltepunkter og sidder i et iongitter</vt:lpstr>
      <vt:lpstr>Tabel med smeltepunkter</vt:lpstr>
      <vt:lpstr>Egenskaber ved salte</vt:lpstr>
      <vt:lpstr>Navngivning af ionforbindelser – se også Hannes kopiark</vt:lpstr>
      <vt:lpstr>Navngivning af sammensatte –ioner og af ioner dannet fra undergrupper.</vt:lpstr>
      <vt:lpstr>Opskrivning af kemiske formler for salte I KK1 (BLÅ) er tabel s. 224 med ioners formler og navne og i KK1 (GUL) er det side 264 tabellen findes.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Dannelse af positive ioner- Natrium-ion</dc:title>
  <dc:creator>Hanne Busk</dc:creator>
  <cp:lastModifiedBy>Hanne Busk</cp:lastModifiedBy>
  <cp:revision>19</cp:revision>
  <dcterms:created xsi:type="dcterms:W3CDTF">2018-12-14T08:33:17Z</dcterms:created>
  <dcterms:modified xsi:type="dcterms:W3CDTF">2020-12-17T10:53:42Z</dcterms:modified>
</cp:coreProperties>
</file>