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60" r:id="rId5"/>
    <p:sldId id="258" r:id="rId6"/>
    <p:sldId id="276" r:id="rId7"/>
    <p:sldId id="277" r:id="rId8"/>
    <p:sldId id="279" r:id="rId9"/>
    <p:sldId id="273" r:id="rId10"/>
    <p:sldId id="278" r:id="rId11"/>
    <p:sldId id="259" r:id="rId12"/>
    <p:sldId id="280" r:id="rId13"/>
    <p:sldId id="261" r:id="rId14"/>
    <p:sldId id="262" r:id="rId15"/>
    <p:sldId id="263" r:id="rId16"/>
    <p:sldId id="271" r:id="rId17"/>
    <p:sldId id="274" r:id="rId1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2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426826-E5A0-4B86-84E0-995541211B38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52D23FC1-7937-45A9-AF4B-DA91F94EDF9C}">
      <dgm:prSet/>
      <dgm:spPr/>
      <dgm:t>
        <a:bodyPr/>
        <a:lstStyle/>
        <a:p>
          <a:r>
            <a:rPr lang="da-DK"/>
            <a:t>Storhjernen: udgøres af højre og venstre hjernehalvdel</a:t>
          </a:r>
          <a:endParaRPr lang="en-US"/>
        </a:p>
      </dgm:t>
    </dgm:pt>
    <dgm:pt modelId="{BFFB1F51-CF59-4698-90BC-F5CD114FE11E}" type="parTrans" cxnId="{97F84351-230E-4717-9863-33D64B0A9280}">
      <dgm:prSet/>
      <dgm:spPr/>
      <dgm:t>
        <a:bodyPr/>
        <a:lstStyle/>
        <a:p>
          <a:endParaRPr lang="en-US"/>
        </a:p>
      </dgm:t>
    </dgm:pt>
    <dgm:pt modelId="{D1381E4E-9628-4E6A-8D42-AD79B805B432}" type="sibTrans" cxnId="{97F84351-230E-4717-9863-33D64B0A9280}">
      <dgm:prSet/>
      <dgm:spPr/>
      <dgm:t>
        <a:bodyPr/>
        <a:lstStyle/>
        <a:p>
          <a:endParaRPr lang="en-US"/>
        </a:p>
      </dgm:t>
    </dgm:pt>
    <dgm:pt modelId="{9361ECBD-1BF0-4837-A574-8D5A93C663C7}">
      <dgm:prSet/>
      <dgm:spPr/>
      <dgm:t>
        <a:bodyPr/>
        <a:lstStyle/>
        <a:p>
          <a:r>
            <a:rPr lang="da-DK"/>
            <a:t>Højre hjernehalvdel: </a:t>
          </a:r>
          <a:endParaRPr lang="en-US"/>
        </a:p>
      </dgm:t>
    </dgm:pt>
    <dgm:pt modelId="{0EF60D40-4589-4C6A-A5CB-601694D7F9F7}" type="parTrans" cxnId="{D250E75B-E1EA-45F6-978B-8232D1F19F32}">
      <dgm:prSet/>
      <dgm:spPr/>
      <dgm:t>
        <a:bodyPr/>
        <a:lstStyle/>
        <a:p>
          <a:endParaRPr lang="en-US"/>
        </a:p>
      </dgm:t>
    </dgm:pt>
    <dgm:pt modelId="{688B77E0-8B85-4937-9E06-82E4AA282DA7}" type="sibTrans" cxnId="{D250E75B-E1EA-45F6-978B-8232D1F19F32}">
      <dgm:prSet/>
      <dgm:spPr/>
      <dgm:t>
        <a:bodyPr/>
        <a:lstStyle/>
        <a:p>
          <a:endParaRPr lang="en-US"/>
        </a:p>
      </dgm:t>
    </dgm:pt>
    <dgm:pt modelId="{28F2131F-67B8-417B-B5FA-8270CF46BF76}">
      <dgm:prSet/>
      <dgm:spPr/>
      <dgm:t>
        <a:bodyPr/>
        <a:lstStyle/>
        <a:p>
          <a:r>
            <a:rPr lang="da-DK"/>
            <a:t>Venstre hjernehalvdel: </a:t>
          </a:r>
          <a:endParaRPr lang="en-US"/>
        </a:p>
      </dgm:t>
    </dgm:pt>
    <dgm:pt modelId="{F3999140-DC67-46CB-9068-1D940E4F94E2}" type="parTrans" cxnId="{5ACA4216-6BB5-436F-B874-CE798344D1B7}">
      <dgm:prSet/>
      <dgm:spPr/>
      <dgm:t>
        <a:bodyPr/>
        <a:lstStyle/>
        <a:p>
          <a:endParaRPr lang="en-US"/>
        </a:p>
      </dgm:t>
    </dgm:pt>
    <dgm:pt modelId="{2EFE6EED-260B-437D-8B5F-D1657142421E}" type="sibTrans" cxnId="{5ACA4216-6BB5-436F-B874-CE798344D1B7}">
      <dgm:prSet/>
      <dgm:spPr/>
      <dgm:t>
        <a:bodyPr/>
        <a:lstStyle/>
        <a:p>
          <a:endParaRPr lang="en-US"/>
        </a:p>
      </dgm:t>
    </dgm:pt>
    <dgm:pt modelId="{F9DE1E83-95BE-44C5-A4E5-4858AEEE50F9}">
      <dgm:prSet/>
      <dgm:spPr/>
      <dgm:t>
        <a:bodyPr/>
        <a:lstStyle/>
        <a:p>
          <a:r>
            <a:rPr lang="da-DK"/>
            <a:t>Lillehjernen: ligger ved hjernestammen. Hører til hjernestammen. </a:t>
          </a:r>
          <a:endParaRPr lang="en-US"/>
        </a:p>
      </dgm:t>
    </dgm:pt>
    <dgm:pt modelId="{F9B733FB-E25C-49D9-B54F-5AC2DA57F022}" type="parTrans" cxnId="{366D44B1-21BC-40C2-A57E-3985BDB26CD1}">
      <dgm:prSet/>
      <dgm:spPr/>
      <dgm:t>
        <a:bodyPr/>
        <a:lstStyle/>
        <a:p>
          <a:endParaRPr lang="en-US"/>
        </a:p>
      </dgm:t>
    </dgm:pt>
    <dgm:pt modelId="{0368CC0F-E62B-454D-8295-D92788962632}" type="sibTrans" cxnId="{366D44B1-21BC-40C2-A57E-3985BDB26CD1}">
      <dgm:prSet/>
      <dgm:spPr/>
      <dgm:t>
        <a:bodyPr/>
        <a:lstStyle/>
        <a:p>
          <a:endParaRPr lang="en-US"/>
        </a:p>
      </dgm:t>
    </dgm:pt>
    <dgm:pt modelId="{47737ED8-E6B9-486A-93EB-16309C32F522}">
      <dgm:prSet/>
      <dgm:spPr/>
      <dgm:t>
        <a:bodyPr/>
        <a:lstStyle/>
        <a:p>
          <a:r>
            <a:rPr lang="da-DK"/>
            <a:t>Mellemhjernen: forbinder hjernebarken (cerebrum) med hjernestammen. </a:t>
          </a:r>
          <a:endParaRPr lang="en-US"/>
        </a:p>
      </dgm:t>
    </dgm:pt>
    <dgm:pt modelId="{888A6E2C-4227-490B-90DD-DE46A2E47099}" type="parTrans" cxnId="{E7D0DF41-FE3F-43B2-B489-2D9F67D12E03}">
      <dgm:prSet/>
      <dgm:spPr/>
      <dgm:t>
        <a:bodyPr/>
        <a:lstStyle/>
        <a:p>
          <a:endParaRPr lang="en-US"/>
        </a:p>
      </dgm:t>
    </dgm:pt>
    <dgm:pt modelId="{0D70E22B-B5F4-478C-BA2C-652A6CCEE61B}" type="sibTrans" cxnId="{E7D0DF41-FE3F-43B2-B489-2D9F67D12E03}">
      <dgm:prSet/>
      <dgm:spPr/>
      <dgm:t>
        <a:bodyPr/>
        <a:lstStyle/>
        <a:p>
          <a:endParaRPr lang="en-US"/>
        </a:p>
      </dgm:t>
    </dgm:pt>
    <dgm:pt modelId="{AA358F0F-720F-4F9C-BA09-E0FE143E2E23}">
      <dgm:prSet/>
      <dgm:spPr/>
      <dgm:t>
        <a:bodyPr/>
        <a:lstStyle/>
        <a:p>
          <a:r>
            <a:rPr lang="da-DK"/>
            <a:t>Thalamus: Modtager signaler og sender dem til motoriske og sensoriske områder. </a:t>
          </a:r>
          <a:endParaRPr lang="en-US"/>
        </a:p>
      </dgm:t>
    </dgm:pt>
    <dgm:pt modelId="{44EDA19B-2138-4AE5-9D2A-43061B42BFD2}" type="parTrans" cxnId="{96816AEE-1097-4D97-8458-2B70CE9D6F43}">
      <dgm:prSet/>
      <dgm:spPr/>
      <dgm:t>
        <a:bodyPr/>
        <a:lstStyle/>
        <a:p>
          <a:endParaRPr lang="en-US"/>
        </a:p>
      </dgm:t>
    </dgm:pt>
    <dgm:pt modelId="{38B44EAD-1487-46A8-BFD4-4728805EC62E}" type="sibTrans" cxnId="{96816AEE-1097-4D97-8458-2B70CE9D6F43}">
      <dgm:prSet/>
      <dgm:spPr/>
      <dgm:t>
        <a:bodyPr/>
        <a:lstStyle/>
        <a:p>
          <a:endParaRPr lang="en-US"/>
        </a:p>
      </dgm:t>
    </dgm:pt>
    <dgm:pt modelId="{1D1F11A8-9DA9-48A7-938B-D94A96DD279E}">
      <dgm:prSet/>
      <dgm:spPr/>
      <dgm:t>
        <a:bodyPr/>
        <a:lstStyle/>
        <a:p>
          <a:r>
            <a:rPr lang="da-DK"/>
            <a:t>Hypothalamus: autonome nervesystem. Danner hormoner. </a:t>
          </a:r>
          <a:endParaRPr lang="en-US"/>
        </a:p>
      </dgm:t>
    </dgm:pt>
    <dgm:pt modelId="{759BD278-D094-4435-B6B0-F354FE26CDAD}" type="parTrans" cxnId="{D681515B-740D-4650-9B1F-C12EFC6F2B2A}">
      <dgm:prSet/>
      <dgm:spPr/>
      <dgm:t>
        <a:bodyPr/>
        <a:lstStyle/>
        <a:p>
          <a:endParaRPr lang="en-US"/>
        </a:p>
      </dgm:t>
    </dgm:pt>
    <dgm:pt modelId="{0F8FD4B3-6262-4F69-8128-ADCB61C36077}" type="sibTrans" cxnId="{D681515B-740D-4650-9B1F-C12EFC6F2B2A}">
      <dgm:prSet/>
      <dgm:spPr/>
      <dgm:t>
        <a:bodyPr/>
        <a:lstStyle/>
        <a:p>
          <a:endParaRPr lang="en-US"/>
        </a:p>
      </dgm:t>
    </dgm:pt>
    <dgm:pt modelId="{5B642A80-42E1-44BD-88D5-856841CC147D}">
      <dgm:prSet/>
      <dgm:spPr/>
      <dgm:t>
        <a:bodyPr/>
        <a:lstStyle/>
        <a:p>
          <a:r>
            <a:rPr lang="da-DK"/>
            <a:t>Hypofysen: hormonproducerende kirtel. </a:t>
          </a:r>
          <a:endParaRPr lang="en-US"/>
        </a:p>
      </dgm:t>
    </dgm:pt>
    <dgm:pt modelId="{0A29586D-4E5B-44C7-9CC1-878DC0E8EEB8}" type="parTrans" cxnId="{C3632B13-02E6-43C2-A7FC-C4EBBA09E48F}">
      <dgm:prSet/>
      <dgm:spPr/>
      <dgm:t>
        <a:bodyPr/>
        <a:lstStyle/>
        <a:p>
          <a:endParaRPr lang="en-US"/>
        </a:p>
      </dgm:t>
    </dgm:pt>
    <dgm:pt modelId="{B5DC1424-CC22-4F32-B685-5243EB563911}" type="sibTrans" cxnId="{C3632B13-02E6-43C2-A7FC-C4EBBA09E48F}">
      <dgm:prSet/>
      <dgm:spPr/>
      <dgm:t>
        <a:bodyPr/>
        <a:lstStyle/>
        <a:p>
          <a:endParaRPr lang="en-US"/>
        </a:p>
      </dgm:t>
    </dgm:pt>
    <dgm:pt modelId="{DA31E802-6FEE-4737-8B4C-D0FEA0F483A6}">
      <dgm:prSet/>
      <dgm:spPr/>
      <dgm:t>
        <a:bodyPr/>
        <a:lstStyle/>
        <a:p>
          <a:r>
            <a:rPr lang="da-DK"/>
            <a:t>Hjernestammen: Ligger i forlængelse af rygmarven. Fører alle nerver til hjernen. </a:t>
          </a:r>
          <a:endParaRPr lang="en-US"/>
        </a:p>
      </dgm:t>
    </dgm:pt>
    <dgm:pt modelId="{D56BFE1E-4DD3-4B5D-9C3F-8B2ED474BC1B}" type="parTrans" cxnId="{85101A4D-8B90-4516-B3A1-34CBEBD6544D}">
      <dgm:prSet/>
      <dgm:spPr/>
      <dgm:t>
        <a:bodyPr/>
        <a:lstStyle/>
        <a:p>
          <a:endParaRPr lang="en-US"/>
        </a:p>
      </dgm:t>
    </dgm:pt>
    <dgm:pt modelId="{F521431C-3B48-440B-A1E4-9D1632A06A1D}" type="sibTrans" cxnId="{85101A4D-8B90-4516-B3A1-34CBEBD6544D}">
      <dgm:prSet/>
      <dgm:spPr/>
      <dgm:t>
        <a:bodyPr/>
        <a:lstStyle/>
        <a:p>
          <a:endParaRPr lang="en-US"/>
        </a:p>
      </dgm:t>
    </dgm:pt>
    <dgm:pt modelId="{3E7593A2-6B2F-4141-9BD3-19450DD0F852}">
      <dgm:prSet/>
      <dgm:spPr/>
      <dgm:t>
        <a:bodyPr/>
        <a:lstStyle/>
        <a:p>
          <a:r>
            <a:rPr lang="da-DK"/>
            <a:t>Forlængede marv: </a:t>
          </a:r>
          <a:endParaRPr lang="en-US"/>
        </a:p>
      </dgm:t>
    </dgm:pt>
    <dgm:pt modelId="{CE151600-23A7-4D14-ACE5-1E8B004623FE}" type="parTrans" cxnId="{548436E4-EAA6-4F4B-9E1D-F866371EF08E}">
      <dgm:prSet/>
      <dgm:spPr/>
      <dgm:t>
        <a:bodyPr/>
        <a:lstStyle/>
        <a:p>
          <a:endParaRPr lang="en-US"/>
        </a:p>
      </dgm:t>
    </dgm:pt>
    <dgm:pt modelId="{FB1DE782-09DF-4740-9D31-C5A423020869}" type="sibTrans" cxnId="{548436E4-EAA6-4F4B-9E1D-F866371EF08E}">
      <dgm:prSet/>
      <dgm:spPr/>
      <dgm:t>
        <a:bodyPr/>
        <a:lstStyle/>
        <a:p>
          <a:endParaRPr lang="en-US"/>
        </a:p>
      </dgm:t>
    </dgm:pt>
    <dgm:pt modelId="{3AC6F172-08B9-40B0-AEC0-15882478246C}">
      <dgm:prSet/>
      <dgm:spPr/>
      <dgm:t>
        <a:bodyPr/>
        <a:lstStyle/>
        <a:p>
          <a:r>
            <a:rPr lang="da-DK"/>
            <a:t>Hjernebroen: Forbinder de to andre med hinanden. </a:t>
          </a:r>
          <a:endParaRPr lang="en-US"/>
        </a:p>
      </dgm:t>
    </dgm:pt>
    <dgm:pt modelId="{E21144BD-A6F1-4182-AB94-930062393F29}" type="parTrans" cxnId="{ED71A205-2620-471B-B9C6-BE5E73AE5A51}">
      <dgm:prSet/>
      <dgm:spPr/>
      <dgm:t>
        <a:bodyPr/>
        <a:lstStyle/>
        <a:p>
          <a:endParaRPr lang="en-US"/>
        </a:p>
      </dgm:t>
    </dgm:pt>
    <dgm:pt modelId="{17D19B4A-4E98-4291-8296-C0F4EC4FB7C4}" type="sibTrans" cxnId="{ED71A205-2620-471B-B9C6-BE5E73AE5A51}">
      <dgm:prSet/>
      <dgm:spPr/>
      <dgm:t>
        <a:bodyPr/>
        <a:lstStyle/>
        <a:p>
          <a:endParaRPr lang="en-US"/>
        </a:p>
      </dgm:t>
    </dgm:pt>
    <dgm:pt modelId="{AED06F2F-77D1-4B23-9B55-DC864ECCFD20}">
      <dgm:prSet/>
      <dgm:spPr/>
      <dgm:t>
        <a:bodyPr/>
        <a:lstStyle/>
        <a:p>
          <a:r>
            <a:rPr lang="da-DK"/>
            <a:t>Midthjernen: </a:t>
          </a:r>
          <a:endParaRPr lang="en-US"/>
        </a:p>
      </dgm:t>
    </dgm:pt>
    <dgm:pt modelId="{72EBCA8F-07AA-4604-9325-98F9871B9462}" type="parTrans" cxnId="{CB72F791-F1C8-4807-810A-0D74C65592E7}">
      <dgm:prSet/>
      <dgm:spPr/>
      <dgm:t>
        <a:bodyPr/>
        <a:lstStyle/>
        <a:p>
          <a:endParaRPr lang="en-US"/>
        </a:p>
      </dgm:t>
    </dgm:pt>
    <dgm:pt modelId="{4B62CFDB-4C78-481D-B888-E0101C12AEBE}" type="sibTrans" cxnId="{CB72F791-F1C8-4807-810A-0D74C65592E7}">
      <dgm:prSet/>
      <dgm:spPr/>
      <dgm:t>
        <a:bodyPr/>
        <a:lstStyle/>
        <a:p>
          <a:endParaRPr lang="en-US"/>
        </a:p>
      </dgm:t>
    </dgm:pt>
    <dgm:pt modelId="{31213BE8-3BD9-44D5-BDAA-AA1256E709F4}" type="pres">
      <dgm:prSet presAssocID="{A6426826-E5A0-4B86-84E0-995541211B38}" presName="linear" presStyleCnt="0">
        <dgm:presLayoutVars>
          <dgm:animLvl val="lvl"/>
          <dgm:resizeHandles val="exact"/>
        </dgm:presLayoutVars>
      </dgm:prSet>
      <dgm:spPr/>
    </dgm:pt>
    <dgm:pt modelId="{764C06B4-8F35-4518-B4FC-D7021F1865E8}" type="pres">
      <dgm:prSet presAssocID="{52D23FC1-7937-45A9-AF4B-DA91F94EDF9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43982FA-556F-4609-A8CF-93A219C786DB}" type="pres">
      <dgm:prSet presAssocID="{52D23FC1-7937-45A9-AF4B-DA91F94EDF9C}" presName="childText" presStyleLbl="revTx" presStyleIdx="0" presStyleCnt="3">
        <dgm:presLayoutVars>
          <dgm:bulletEnabled val="1"/>
        </dgm:presLayoutVars>
      </dgm:prSet>
      <dgm:spPr/>
    </dgm:pt>
    <dgm:pt modelId="{5570ED8E-A076-48D4-93A6-D98B61200D5C}" type="pres">
      <dgm:prSet presAssocID="{F9DE1E83-95BE-44C5-A4E5-4858AEEE50F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9EC55C0-68F1-41D5-B2DC-F7691D80E8B3}" type="pres">
      <dgm:prSet presAssocID="{0368CC0F-E62B-454D-8295-D92788962632}" presName="spacer" presStyleCnt="0"/>
      <dgm:spPr/>
    </dgm:pt>
    <dgm:pt modelId="{B76BA053-3F95-4432-8691-5D3E8CC7D31F}" type="pres">
      <dgm:prSet presAssocID="{47737ED8-E6B9-486A-93EB-16309C32F52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DCDEEDA-73D3-4654-A399-FD0D9992E935}" type="pres">
      <dgm:prSet presAssocID="{47737ED8-E6B9-486A-93EB-16309C32F522}" presName="childText" presStyleLbl="revTx" presStyleIdx="1" presStyleCnt="3">
        <dgm:presLayoutVars>
          <dgm:bulletEnabled val="1"/>
        </dgm:presLayoutVars>
      </dgm:prSet>
      <dgm:spPr/>
    </dgm:pt>
    <dgm:pt modelId="{59771767-FB3B-4591-8F4C-9A04A692A856}" type="pres">
      <dgm:prSet presAssocID="{DA31E802-6FEE-4737-8B4C-D0FEA0F483A6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9C6C3BD2-33ED-4EBC-8E3C-18ABA05780C0}" type="pres">
      <dgm:prSet presAssocID="{DA31E802-6FEE-4737-8B4C-D0FEA0F483A6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ED71A205-2620-471B-B9C6-BE5E73AE5A51}" srcId="{DA31E802-6FEE-4737-8B4C-D0FEA0F483A6}" destId="{3AC6F172-08B9-40B0-AEC0-15882478246C}" srcOrd="1" destOrd="0" parTransId="{E21144BD-A6F1-4182-AB94-930062393F29}" sibTransId="{17D19B4A-4E98-4291-8296-C0F4EC4FB7C4}"/>
    <dgm:cxn modelId="{9233D00E-1663-4D54-A068-DD8BB8BCA286}" type="presOf" srcId="{28F2131F-67B8-417B-B5FA-8270CF46BF76}" destId="{343982FA-556F-4609-A8CF-93A219C786DB}" srcOrd="0" destOrd="1" presId="urn:microsoft.com/office/officeart/2005/8/layout/vList2"/>
    <dgm:cxn modelId="{C3632B13-02E6-43C2-A7FC-C4EBBA09E48F}" srcId="{47737ED8-E6B9-486A-93EB-16309C32F522}" destId="{5B642A80-42E1-44BD-88D5-856841CC147D}" srcOrd="2" destOrd="0" parTransId="{0A29586D-4E5B-44C7-9CC1-878DC0E8EEB8}" sibTransId="{B5DC1424-CC22-4F32-B685-5243EB563911}"/>
    <dgm:cxn modelId="{5ACA4216-6BB5-436F-B874-CE798344D1B7}" srcId="{52D23FC1-7937-45A9-AF4B-DA91F94EDF9C}" destId="{28F2131F-67B8-417B-B5FA-8270CF46BF76}" srcOrd="1" destOrd="0" parTransId="{F3999140-DC67-46CB-9068-1D940E4F94E2}" sibTransId="{2EFE6EED-260B-437D-8B5F-D1657142421E}"/>
    <dgm:cxn modelId="{A83FAB18-9A2E-4E8B-922D-EF293440A02F}" type="presOf" srcId="{3E7593A2-6B2F-4141-9BD3-19450DD0F852}" destId="{9C6C3BD2-33ED-4EBC-8E3C-18ABA05780C0}" srcOrd="0" destOrd="0" presId="urn:microsoft.com/office/officeart/2005/8/layout/vList2"/>
    <dgm:cxn modelId="{986E3828-B22D-4704-A03A-E0ED4EF299A7}" type="presOf" srcId="{3AC6F172-08B9-40B0-AEC0-15882478246C}" destId="{9C6C3BD2-33ED-4EBC-8E3C-18ABA05780C0}" srcOrd="0" destOrd="1" presId="urn:microsoft.com/office/officeart/2005/8/layout/vList2"/>
    <dgm:cxn modelId="{5380F830-AC4B-42A4-9E00-EE355EB712A9}" type="presOf" srcId="{1D1F11A8-9DA9-48A7-938B-D94A96DD279E}" destId="{8DCDEEDA-73D3-4654-A399-FD0D9992E935}" srcOrd="0" destOrd="1" presId="urn:microsoft.com/office/officeart/2005/8/layout/vList2"/>
    <dgm:cxn modelId="{D681515B-740D-4650-9B1F-C12EFC6F2B2A}" srcId="{47737ED8-E6B9-486A-93EB-16309C32F522}" destId="{1D1F11A8-9DA9-48A7-938B-D94A96DD279E}" srcOrd="1" destOrd="0" parTransId="{759BD278-D094-4435-B6B0-F354FE26CDAD}" sibTransId="{0F8FD4B3-6262-4F69-8128-ADCB61C36077}"/>
    <dgm:cxn modelId="{D250E75B-E1EA-45F6-978B-8232D1F19F32}" srcId="{52D23FC1-7937-45A9-AF4B-DA91F94EDF9C}" destId="{9361ECBD-1BF0-4837-A574-8D5A93C663C7}" srcOrd="0" destOrd="0" parTransId="{0EF60D40-4589-4C6A-A5CB-601694D7F9F7}" sibTransId="{688B77E0-8B85-4937-9E06-82E4AA282DA7}"/>
    <dgm:cxn modelId="{E7D0DF41-FE3F-43B2-B489-2D9F67D12E03}" srcId="{A6426826-E5A0-4B86-84E0-995541211B38}" destId="{47737ED8-E6B9-486A-93EB-16309C32F522}" srcOrd="2" destOrd="0" parTransId="{888A6E2C-4227-490B-90DD-DE46A2E47099}" sibTransId="{0D70E22B-B5F4-478C-BA2C-652A6CCEE61B}"/>
    <dgm:cxn modelId="{40BBC86B-255C-4B52-8AC8-9EFFAD556424}" type="presOf" srcId="{F9DE1E83-95BE-44C5-A4E5-4858AEEE50F9}" destId="{5570ED8E-A076-48D4-93A6-D98B61200D5C}" srcOrd="0" destOrd="0" presId="urn:microsoft.com/office/officeart/2005/8/layout/vList2"/>
    <dgm:cxn modelId="{85101A4D-8B90-4516-B3A1-34CBEBD6544D}" srcId="{A6426826-E5A0-4B86-84E0-995541211B38}" destId="{DA31E802-6FEE-4737-8B4C-D0FEA0F483A6}" srcOrd="3" destOrd="0" parTransId="{D56BFE1E-4DD3-4B5D-9C3F-8B2ED474BC1B}" sibTransId="{F521431C-3B48-440B-A1E4-9D1632A06A1D}"/>
    <dgm:cxn modelId="{3F6A606F-F504-40ED-9144-A79B138CEB66}" type="presOf" srcId="{5B642A80-42E1-44BD-88D5-856841CC147D}" destId="{8DCDEEDA-73D3-4654-A399-FD0D9992E935}" srcOrd="0" destOrd="2" presId="urn:microsoft.com/office/officeart/2005/8/layout/vList2"/>
    <dgm:cxn modelId="{97F84351-230E-4717-9863-33D64B0A9280}" srcId="{A6426826-E5A0-4B86-84E0-995541211B38}" destId="{52D23FC1-7937-45A9-AF4B-DA91F94EDF9C}" srcOrd="0" destOrd="0" parTransId="{BFFB1F51-CF59-4698-90BC-F5CD114FE11E}" sibTransId="{D1381E4E-9628-4E6A-8D42-AD79B805B432}"/>
    <dgm:cxn modelId="{A9B2C757-23C1-4967-B5E9-27F0571D9BAE}" type="presOf" srcId="{47737ED8-E6B9-486A-93EB-16309C32F522}" destId="{B76BA053-3F95-4432-8691-5D3E8CC7D31F}" srcOrd="0" destOrd="0" presId="urn:microsoft.com/office/officeart/2005/8/layout/vList2"/>
    <dgm:cxn modelId="{A3B0377A-716D-4812-B1A7-34387D39900B}" type="presOf" srcId="{52D23FC1-7937-45A9-AF4B-DA91F94EDF9C}" destId="{764C06B4-8F35-4518-B4FC-D7021F1865E8}" srcOrd="0" destOrd="0" presId="urn:microsoft.com/office/officeart/2005/8/layout/vList2"/>
    <dgm:cxn modelId="{1F0C8A7C-8710-4757-9BD7-079479CA951E}" type="presOf" srcId="{DA31E802-6FEE-4737-8B4C-D0FEA0F483A6}" destId="{59771767-FB3B-4591-8F4C-9A04A692A856}" srcOrd="0" destOrd="0" presId="urn:microsoft.com/office/officeart/2005/8/layout/vList2"/>
    <dgm:cxn modelId="{DBB10588-96B7-4DA2-9C19-8E4E95CB51CB}" type="presOf" srcId="{AED06F2F-77D1-4B23-9B55-DC864ECCFD20}" destId="{9C6C3BD2-33ED-4EBC-8E3C-18ABA05780C0}" srcOrd="0" destOrd="2" presId="urn:microsoft.com/office/officeart/2005/8/layout/vList2"/>
    <dgm:cxn modelId="{CB72F791-F1C8-4807-810A-0D74C65592E7}" srcId="{DA31E802-6FEE-4737-8B4C-D0FEA0F483A6}" destId="{AED06F2F-77D1-4B23-9B55-DC864ECCFD20}" srcOrd="2" destOrd="0" parTransId="{72EBCA8F-07AA-4604-9325-98F9871B9462}" sibTransId="{4B62CFDB-4C78-481D-B888-E0101C12AEBE}"/>
    <dgm:cxn modelId="{366D44B1-21BC-40C2-A57E-3985BDB26CD1}" srcId="{A6426826-E5A0-4B86-84E0-995541211B38}" destId="{F9DE1E83-95BE-44C5-A4E5-4858AEEE50F9}" srcOrd="1" destOrd="0" parTransId="{F9B733FB-E25C-49D9-B54F-5AC2DA57F022}" sibTransId="{0368CC0F-E62B-454D-8295-D92788962632}"/>
    <dgm:cxn modelId="{05F5FDCD-27D0-4775-85E6-CAA37FB44B7A}" type="presOf" srcId="{A6426826-E5A0-4B86-84E0-995541211B38}" destId="{31213BE8-3BD9-44D5-BDAA-AA1256E709F4}" srcOrd="0" destOrd="0" presId="urn:microsoft.com/office/officeart/2005/8/layout/vList2"/>
    <dgm:cxn modelId="{F90FF7DB-566B-4525-8E95-C384A26D6561}" type="presOf" srcId="{AA358F0F-720F-4F9C-BA09-E0FE143E2E23}" destId="{8DCDEEDA-73D3-4654-A399-FD0D9992E935}" srcOrd="0" destOrd="0" presId="urn:microsoft.com/office/officeart/2005/8/layout/vList2"/>
    <dgm:cxn modelId="{548436E4-EAA6-4F4B-9E1D-F866371EF08E}" srcId="{DA31E802-6FEE-4737-8B4C-D0FEA0F483A6}" destId="{3E7593A2-6B2F-4141-9BD3-19450DD0F852}" srcOrd="0" destOrd="0" parTransId="{CE151600-23A7-4D14-ACE5-1E8B004623FE}" sibTransId="{FB1DE782-09DF-4740-9D31-C5A423020869}"/>
    <dgm:cxn modelId="{C48063EE-3787-4316-98B5-1F00FF1D9629}" type="presOf" srcId="{9361ECBD-1BF0-4837-A574-8D5A93C663C7}" destId="{343982FA-556F-4609-A8CF-93A219C786DB}" srcOrd="0" destOrd="0" presId="urn:microsoft.com/office/officeart/2005/8/layout/vList2"/>
    <dgm:cxn modelId="{96816AEE-1097-4D97-8458-2B70CE9D6F43}" srcId="{47737ED8-E6B9-486A-93EB-16309C32F522}" destId="{AA358F0F-720F-4F9C-BA09-E0FE143E2E23}" srcOrd="0" destOrd="0" parTransId="{44EDA19B-2138-4AE5-9D2A-43061B42BFD2}" sibTransId="{38B44EAD-1487-46A8-BFD4-4728805EC62E}"/>
    <dgm:cxn modelId="{58F9F887-F247-4902-B169-7B0456A1F245}" type="presParOf" srcId="{31213BE8-3BD9-44D5-BDAA-AA1256E709F4}" destId="{764C06B4-8F35-4518-B4FC-D7021F1865E8}" srcOrd="0" destOrd="0" presId="urn:microsoft.com/office/officeart/2005/8/layout/vList2"/>
    <dgm:cxn modelId="{BCBB1EAB-0A95-4D26-8BC1-CF6256724906}" type="presParOf" srcId="{31213BE8-3BD9-44D5-BDAA-AA1256E709F4}" destId="{343982FA-556F-4609-A8CF-93A219C786DB}" srcOrd="1" destOrd="0" presId="urn:microsoft.com/office/officeart/2005/8/layout/vList2"/>
    <dgm:cxn modelId="{362632A3-1922-4ADD-9B85-576F5D5AB5E1}" type="presParOf" srcId="{31213BE8-3BD9-44D5-BDAA-AA1256E709F4}" destId="{5570ED8E-A076-48D4-93A6-D98B61200D5C}" srcOrd="2" destOrd="0" presId="urn:microsoft.com/office/officeart/2005/8/layout/vList2"/>
    <dgm:cxn modelId="{656F7B27-D6E4-41E0-909A-E0461B9CE25D}" type="presParOf" srcId="{31213BE8-3BD9-44D5-BDAA-AA1256E709F4}" destId="{D9EC55C0-68F1-41D5-B2DC-F7691D80E8B3}" srcOrd="3" destOrd="0" presId="urn:microsoft.com/office/officeart/2005/8/layout/vList2"/>
    <dgm:cxn modelId="{577E41FA-4F55-4D93-BB8C-F578CB34C119}" type="presParOf" srcId="{31213BE8-3BD9-44D5-BDAA-AA1256E709F4}" destId="{B76BA053-3F95-4432-8691-5D3E8CC7D31F}" srcOrd="4" destOrd="0" presId="urn:microsoft.com/office/officeart/2005/8/layout/vList2"/>
    <dgm:cxn modelId="{8FEA795E-5619-49F9-9540-1F7207183AD7}" type="presParOf" srcId="{31213BE8-3BD9-44D5-BDAA-AA1256E709F4}" destId="{8DCDEEDA-73D3-4654-A399-FD0D9992E935}" srcOrd="5" destOrd="0" presId="urn:microsoft.com/office/officeart/2005/8/layout/vList2"/>
    <dgm:cxn modelId="{DDC5B243-5FA3-464B-B011-EDF18ECE0D42}" type="presParOf" srcId="{31213BE8-3BD9-44D5-BDAA-AA1256E709F4}" destId="{59771767-FB3B-4591-8F4C-9A04A692A856}" srcOrd="6" destOrd="0" presId="urn:microsoft.com/office/officeart/2005/8/layout/vList2"/>
    <dgm:cxn modelId="{931897C7-EF24-4B68-91AD-E1B693980F74}" type="presParOf" srcId="{31213BE8-3BD9-44D5-BDAA-AA1256E709F4}" destId="{9C6C3BD2-33ED-4EBC-8E3C-18ABA05780C0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4C06B4-8F35-4518-B4FC-D7021F1865E8}">
      <dsp:nvSpPr>
        <dsp:cNvPr id="0" name=""/>
        <dsp:cNvSpPr/>
      </dsp:nvSpPr>
      <dsp:spPr>
        <a:xfrm>
          <a:off x="0" y="35007"/>
          <a:ext cx="10515600" cy="50368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/>
            <a:t>Storhjernen: udgøres af højre og venstre hjernehalvdel</a:t>
          </a:r>
          <a:endParaRPr lang="en-US" sz="2100" kern="1200"/>
        </a:p>
      </dsp:txBody>
      <dsp:txXfrm>
        <a:off x="24588" y="59595"/>
        <a:ext cx="10466424" cy="454509"/>
      </dsp:txXfrm>
    </dsp:sp>
    <dsp:sp modelId="{343982FA-556F-4609-A8CF-93A219C786DB}">
      <dsp:nvSpPr>
        <dsp:cNvPr id="0" name=""/>
        <dsp:cNvSpPr/>
      </dsp:nvSpPr>
      <dsp:spPr>
        <a:xfrm>
          <a:off x="0" y="538692"/>
          <a:ext cx="10515600" cy="554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600" kern="1200"/>
            <a:t>Højre hjernehalvdel: 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600" kern="1200"/>
            <a:t>Venstre hjernehalvdel: </a:t>
          </a:r>
          <a:endParaRPr lang="en-US" sz="1600" kern="1200"/>
        </a:p>
      </dsp:txBody>
      <dsp:txXfrm>
        <a:off x="0" y="538692"/>
        <a:ext cx="10515600" cy="554242"/>
      </dsp:txXfrm>
    </dsp:sp>
    <dsp:sp modelId="{5570ED8E-A076-48D4-93A6-D98B61200D5C}">
      <dsp:nvSpPr>
        <dsp:cNvPr id="0" name=""/>
        <dsp:cNvSpPr/>
      </dsp:nvSpPr>
      <dsp:spPr>
        <a:xfrm>
          <a:off x="0" y="1092935"/>
          <a:ext cx="10515600" cy="503685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/>
            <a:t>Lillehjernen: ligger ved hjernestammen. Hører til hjernestammen. </a:t>
          </a:r>
          <a:endParaRPr lang="en-US" sz="2100" kern="1200"/>
        </a:p>
      </dsp:txBody>
      <dsp:txXfrm>
        <a:off x="24588" y="1117523"/>
        <a:ext cx="10466424" cy="454509"/>
      </dsp:txXfrm>
    </dsp:sp>
    <dsp:sp modelId="{B76BA053-3F95-4432-8691-5D3E8CC7D31F}">
      <dsp:nvSpPr>
        <dsp:cNvPr id="0" name=""/>
        <dsp:cNvSpPr/>
      </dsp:nvSpPr>
      <dsp:spPr>
        <a:xfrm>
          <a:off x="0" y="1657100"/>
          <a:ext cx="10515600" cy="503685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/>
            <a:t>Mellemhjernen: forbinder hjernebarken (cerebrum) med hjernestammen. </a:t>
          </a:r>
          <a:endParaRPr lang="en-US" sz="2100" kern="1200"/>
        </a:p>
      </dsp:txBody>
      <dsp:txXfrm>
        <a:off x="24588" y="1681688"/>
        <a:ext cx="10466424" cy="454509"/>
      </dsp:txXfrm>
    </dsp:sp>
    <dsp:sp modelId="{8DCDEEDA-73D3-4654-A399-FD0D9992E935}">
      <dsp:nvSpPr>
        <dsp:cNvPr id="0" name=""/>
        <dsp:cNvSpPr/>
      </dsp:nvSpPr>
      <dsp:spPr>
        <a:xfrm>
          <a:off x="0" y="2160785"/>
          <a:ext cx="10515600" cy="825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600" kern="1200"/>
            <a:t>Thalamus: Modtager signaler og sender dem til motoriske og sensoriske områder. 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600" kern="1200"/>
            <a:t>Hypothalamus: autonome nervesystem. Danner hormoner. 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600" kern="1200"/>
            <a:t>Hypofysen: hormonproducerende kirtel. </a:t>
          </a:r>
          <a:endParaRPr lang="en-US" sz="1600" kern="1200"/>
        </a:p>
      </dsp:txBody>
      <dsp:txXfrm>
        <a:off x="0" y="2160785"/>
        <a:ext cx="10515600" cy="825930"/>
      </dsp:txXfrm>
    </dsp:sp>
    <dsp:sp modelId="{59771767-FB3B-4591-8F4C-9A04A692A856}">
      <dsp:nvSpPr>
        <dsp:cNvPr id="0" name=""/>
        <dsp:cNvSpPr/>
      </dsp:nvSpPr>
      <dsp:spPr>
        <a:xfrm>
          <a:off x="0" y="2986715"/>
          <a:ext cx="10515600" cy="50368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/>
            <a:t>Hjernestammen: Ligger i forlængelse af rygmarven. Fører alle nerver til hjernen. </a:t>
          </a:r>
          <a:endParaRPr lang="en-US" sz="2100" kern="1200"/>
        </a:p>
      </dsp:txBody>
      <dsp:txXfrm>
        <a:off x="24588" y="3011303"/>
        <a:ext cx="10466424" cy="454509"/>
      </dsp:txXfrm>
    </dsp:sp>
    <dsp:sp modelId="{9C6C3BD2-33ED-4EBC-8E3C-18ABA05780C0}">
      <dsp:nvSpPr>
        <dsp:cNvPr id="0" name=""/>
        <dsp:cNvSpPr/>
      </dsp:nvSpPr>
      <dsp:spPr>
        <a:xfrm>
          <a:off x="0" y="3490400"/>
          <a:ext cx="10515600" cy="825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600" kern="1200"/>
            <a:t>Forlængede marv: 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600" kern="1200"/>
            <a:t>Hjernebroen: Forbinder de to andre med hinanden. 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600" kern="1200"/>
            <a:t>Midthjernen: </a:t>
          </a:r>
          <a:endParaRPr lang="en-US" sz="1600" kern="1200"/>
        </a:p>
      </dsp:txBody>
      <dsp:txXfrm>
        <a:off x="0" y="3490400"/>
        <a:ext cx="10515600" cy="825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575C17-28FE-C195-8E4B-D0C5BC12D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3DAA955-1B65-A30B-5E26-7C5EC0A32B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7724C7F-F221-4D00-0512-3D81260F0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DA29-ECEA-4B78-A67A-62535A97209F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1A15CE9-C266-BC0C-889C-C683ED105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4709DD6-7E34-B751-F7BF-BDABA708C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001E-9277-4C60-AF35-D49D859083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7854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518EE7-4337-FD7E-FF75-457B18749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9EA1C9-BFD2-DFB0-A2C9-9C215D7EF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9104B1C-9E47-80A0-6F67-7D8713D4B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DA29-ECEA-4B78-A67A-62535A97209F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3A9E6FC-66C7-A868-847E-C5AB169D2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DA869A1-5F50-D015-6DD6-4BC8F9DCB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001E-9277-4C60-AF35-D49D859083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9673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454097-23BC-A44D-41BF-FADAE4978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332ECCF-DA46-9DF7-2E38-518B56D1F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E6F0432-3277-7227-4B6D-9E3B2923F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DA29-ECEA-4B78-A67A-62535A97209F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553997-8266-1342-B28C-2F1FB8DA2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DD6015F-67FA-3D9A-C50C-E9C3EDCF4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001E-9277-4C60-AF35-D49D859083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3533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3933D3-32AE-143A-FC6F-F8C6BC1A3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12A669-8451-D743-F613-C6E653239F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EE931C5-CBE1-36C9-5C6D-E05816E5D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69DB3E4-6F36-1678-9312-2840F0F71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DA29-ECEA-4B78-A67A-62535A97209F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5290A41-BB56-0487-D853-04D220691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405AFAC-62E5-9111-CBCC-024D131C6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001E-9277-4C60-AF35-D49D859083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5853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99A0B2-E441-1C35-4AC3-0A19F2064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679418D-5698-44A8-7274-47DA07BA4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04119C9-2EB6-8041-6015-BD8A45CB0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F9B700C-A51B-2DB2-0987-4978B50E8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18C42EF-3C57-2939-239F-C4C0A50B8A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83F3F3A-4BD3-51EA-CFBB-00CC8F98D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DA29-ECEA-4B78-A67A-62535A97209F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0EF283C-BBD3-94A6-4612-28224DEC7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9371E40-3D1C-7F48-8165-392F8CEA3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001E-9277-4C60-AF35-D49D859083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2570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283A82-292D-76A3-F934-38587328F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FE3BA1C-8427-6B2C-CDDE-FD19D3C00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DA29-ECEA-4B78-A67A-62535A97209F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F542D59-B11C-476E-4FDA-E2274C3BE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58FD92B-3D3B-F55C-38CA-D0FFA36C0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001E-9277-4C60-AF35-D49D859083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4358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5449BFE-D8A8-71BE-D2C0-B31027FC8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DA29-ECEA-4B78-A67A-62535A97209F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0B8344C-6AF7-FDD0-2D14-AD086DADC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5D145DB-8550-D302-553F-DA6950289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001E-9277-4C60-AF35-D49D859083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3991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471320-EB96-13B8-551B-0085A83A6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6F6AC4-2E78-0499-837F-8B7CE60EC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4AA492E-6A07-5498-B683-0C9B72B883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9EE5F05-E07A-04F4-832D-65A7ADBE0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DA29-ECEA-4B78-A67A-62535A97209F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0107BF8-1D5E-3C75-C1C5-93DD5C8A7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7D801F6-00BE-0973-4D34-A3B1E079A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001E-9277-4C60-AF35-D49D859083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4171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E88D75-4C90-529B-ACB1-F8F5FF9AF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FCCDD9C-2D11-6399-46D1-D876041CEA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634FE0B-D853-3382-869A-7C8497D943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EA55918-3BA5-C08C-6831-5817F3D20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DA29-ECEA-4B78-A67A-62535A97209F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FA18705-82B2-185B-847E-04EBC91DE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6A2D5F8-0D75-849C-1991-46950E907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001E-9277-4C60-AF35-D49D859083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1802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165861-EC32-D2F3-D0EE-BCB21B5F3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8539B9B-A4A4-2C2A-87B9-F599EB53D0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EF722B4-6C01-D1FE-744E-51E9D0534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DA29-ECEA-4B78-A67A-62535A97209F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262AE26-8C0B-15A5-19B7-04B35CAB1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4301ED9-EC6D-2327-FCD1-3E705029C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001E-9277-4C60-AF35-D49D859083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6624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6EE457EF-8336-E6C9-C6B8-660FD76418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AAB9B61-EE36-2383-7274-1A2034A32E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F492169-BE65-4C6A-626D-49A800AC2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DA29-ECEA-4B78-A67A-62535A97209F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5028884-44AB-7935-F645-1AA5C71AD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61F507-577B-B7E1-EA4E-1A98C8F85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001E-9277-4C60-AF35-D49D859083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5257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C69FC7A-BC77-232C-DA4C-E102AB0AA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47C03DC-9B54-4CD8-C188-AEBBBAA37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9840953-193B-D274-CC00-C34390E384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CDA29-ECEA-4B78-A67A-62535A97209F}" type="datetimeFigureOut">
              <a:rPr lang="da-DK" smtClean="0"/>
              <a:t>21-11-2024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4F946AA-6269-02EB-7477-C054E81BF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D45DA31-5E81-0857-13D9-DDEACC3B5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5001E-9277-4C60-AF35-D49D859083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87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030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Sådan taler elektroder hjernens sprog">
            <a:extLst>
              <a:ext uri="{FF2B5EF4-FFF2-40B4-BE49-F238E27FC236}">
                <a16:creationId xmlns:a16="http://schemas.microsoft.com/office/drawing/2014/main" id="{D56CC483-F274-E054-F21B-89BA88D1A7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65" r="-1" b="14615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5E317A1-6E89-FDBA-BCC2-BF4C6A24B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da-DK" sz="6600">
                <a:solidFill>
                  <a:schemeClr val="bg1"/>
                </a:solidFill>
              </a:rPr>
              <a:t>Nerver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6619586-67EE-0569-37B7-6126EAF600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 lnSpcReduction="10000"/>
          </a:bodyPr>
          <a:lstStyle/>
          <a:p>
            <a:r>
              <a:rPr lang="da-DK" dirty="0">
                <a:solidFill>
                  <a:schemeClr val="bg1"/>
                </a:solidFill>
              </a:rPr>
              <a:t>Hjernens opbygning i korte træk </a:t>
            </a:r>
          </a:p>
          <a:p>
            <a:r>
              <a:rPr lang="da-DK" dirty="0">
                <a:solidFill>
                  <a:schemeClr val="bg1"/>
                </a:solidFill>
              </a:rPr>
              <a:t>Nervesystemets opdeling: CNS og PNS</a:t>
            </a:r>
          </a:p>
          <a:p>
            <a:r>
              <a:rPr lang="da-DK" dirty="0">
                <a:solidFill>
                  <a:schemeClr val="bg1"/>
                </a:solidFill>
              </a:rPr>
              <a:t>Al materiale er taget fra ”Biologi i Fokus” s. 43 og frem + Biologi i Udvikling B-niveau</a:t>
            </a:r>
          </a:p>
        </p:txBody>
      </p:sp>
      <p:sp>
        <p:nvSpPr>
          <p:cNvPr id="1040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093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D2C67F-53EF-B349-C16E-EBBF10AA6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nervesystemet?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3879EEC-C067-18E3-08B2-96A289B6D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Nervesystemet er nødvendigt for alle dyr – alle dyr har nemlig et nervesystem.</a:t>
            </a:r>
          </a:p>
          <a:p>
            <a:r>
              <a:rPr lang="da-DK" dirty="0"/>
              <a:t>Det er nødvendigt, da der sendes elektriske signaler rundt i kroppen for at kunne reagere hurtigt. </a:t>
            </a:r>
          </a:p>
          <a:p>
            <a:r>
              <a:rPr lang="da-DK" dirty="0"/>
              <a:t>Selv de mest primitive dyr har et nervesystem, som er relativt velordnet og velstruktureret. </a:t>
            </a:r>
          </a:p>
          <a:p>
            <a:pPr lvl="1"/>
            <a:r>
              <a:rPr lang="da-DK" dirty="0"/>
              <a:t>Disse reaktioner er dog ofte få nerveceller, der går sammen og dermed kaldes det en refleks – det kender I muligvis selv.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74877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AC5A4F41-E6B6-046D-78F1-7CB2294C1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143" y="0"/>
            <a:ext cx="5126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874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B69585-B8BF-B1DD-FE81-4E09CAEED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20675"/>
          </a:xfrm>
        </p:spPr>
        <p:txBody>
          <a:bodyPr>
            <a:noAutofit/>
          </a:bodyPr>
          <a:lstStyle/>
          <a:p>
            <a:r>
              <a:rPr lang="da-DK" sz="2800" b="1" dirty="0"/>
              <a:t>Kort fortalt – forskellen på dyrehjerner og menneskehjernen </a:t>
            </a:r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5A832B24-0F5E-014B-AF3D-95D4273E7F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4971432"/>
              </p:ext>
            </p:extLst>
          </p:nvPr>
        </p:nvGraphicFramePr>
        <p:xfrm>
          <a:off x="102476" y="685800"/>
          <a:ext cx="7585257" cy="615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9508">
                  <a:extLst>
                    <a:ext uri="{9D8B030D-6E8A-4147-A177-3AD203B41FA5}">
                      <a16:colId xmlns:a16="http://schemas.microsoft.com/office/drawing/2014/main" val="3658246961"/>
                    </a:ext>
                  </a:extLst>
                </a:gridCol>
                <a:gridCol w="2533617">
                  <a:extLst>
                    <a:ext uri="{9D8B030D-6E8A-4147-A177-3AD203B41FA5}">
                      <a16:colId xmlns:a16="http://schemas.microsoft.com/office/drawing/2014/main" val="3970126286"/>
                    </a:ext>
                  </a:extLst>
                </a:gridCol>
                <a:gridCol w="2532132">
                  <a:extLst>
                    <a:ext uri="{9D8B030D-6E8A-4147-A177-3AD203B41FA5}">
                      <a16:colId xmlns:a16="http://schemas.microsoft.com/office/drawing/2014/main" val="1097275864"/>
                    </a:ext>
                  </a:extLst>
                </a:gridCol>
              </a:tblGrid>
              <a:tr h="298770">
                <a:tc>
                  <a:txBody>
                    <a:bodyPr/>
                    <a:lstStyle/>
                    <a:p>
                      <a:r>
                        <a:rPr lang="da-DK" dirty="0"/>
                        <a:t>Lavere dyr: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Hvirveldyr: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Mennesker: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276043"/>
                  </a:ext>
                </a:extLst>
              </a:tr>
              <a:tr h="11787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400" dirty="0"/>
                        <a:t>Fx polypdyr: Har ikke en hjerne, men den har en samling af nervesystem, der sidder meget tæt.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Her sidder hjernen som den forreste del af den rørformede rygmarv og er svulmet op.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Består af ca. 100 mia. nerveceller, som er forbundet i et netværk. 1 hjernecelle kan have forbindelse med ca. 10.000 andre nerveceller.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08996"/>
                  </a:ext>
                </a:extLst>
              </a:tr>
              <a:tr h="981642">
                <a:tc>
                  <a:txBody>
                    <a:bodyPr/>
                    <a:lstStyle/>
                    <a:p>
                      <a:r>
                        <a:rPr lang="da-DK" sz="1400" dirty="0"/>
                        <a:t>Fx ormelignende dyr: her ligger hjernen og de vigtigste sanseorganer nær forenden, og hjernen er udgangspunktet for flere bagudløbende nerver.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Hjernen er gerne forbundet med hjernenerver. Hjernen ligger i et kranie og er mere eller mindre indkapslet af kranieknogler.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Alle nerveceller er dannet ved fødslen, og med alderen sker der et tab.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029105"/>
                  </a:ext>
                </a:extLst>
              </a:tr>
              <a:tr h="1178710">
                <a:tc>
                  <a:txBody>
                    <a:bodyPr/>
                    <a:lstStyle/>
                    <a:p>
                      <a:r>
                        <a:rPr lang="da-DK" sz="1400" dirty="0"/>
                        <a:t>Leddyr og ledorme: en lille hjerne forrest i hovedet. Men hjernen smelter sammen med et nervecenter i bygmarven.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Hjernen er hos alle hvirveldyr opdelt i 5 afsnit: </a:t>
                      </a:r>
                      <a:r>
                        <a:rPr lang="da-DK" sz="1600" dirty="0" err="1"/>
                        <a:t>forhjernen</a:t>
                      </a:r>
                      <a:r>
                        <a:rPr lang="da-DK" sz="1600" dirty="0"/>
                        <a:t>, mellemhjernen, </a:t>
                      </a:r>
                      <a:r>
                        <a:rPr lang="da-DK" sz="1600" dirty="0" err="1"/>
                        <a:t>midthjernen</a:t>
                      </a:r>
                      <a:r>
                        <a:rPr lang="da-DK" sz="1600" dirty="0"/>
                        <a:t>, baghjernen og den forlængede marv.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Menneskets hjerne er i kraniet, som fungerer som en lukket kraniekasse. Rundt om er der en hjernehinde og hjernevæske.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858984"/>
                  </a:ext>
                </a:extLst>
              </a:tr>
              <a:tr h="1027300">
                <a:tc>
                  <a:txBody>
                    <a:bodyPr/>
                    <a:lstStyle/>
                    <a:p>
                      <a:r>
                        <a:rPr lang="da-DK" sz="1400" dirty="0"/>
                        <a:t>Bløddyr: Tydeligt opdelt hjerne, som ligger opdelt og forbundet med strengformede nerver. Hos blæksprutter sidder centrene tættere = øget koordination af hjerneaktivitet.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Der er tre hjernehinder, og det hulrum der skabes har hjernevæske i sig.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116632"/>
                  </a:ext>
                </a:extLst>
              </a:tr>
            </a:tbl>
          </a:graphicData>
        </a:graphic>
      </p:graphicFrame>
      <p:pic>
        <p:nvPicPr>
          <p:cNvPr id="3" name="Billede 2">
            <a:extLst>
              <a:ext uri="{FF2B5EF4-FFF2-40B4-BE49-F238E27FC236}">
                <a16:creationId xmlns:a16="http://schemas.microsoft.com/office/drawing/2014/main" id="{20F2B773-8C35-57B2-D88D-0BE0A71B9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475" y="2522483"/>
            <a:ext cx="4209598" cy="405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173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A965CB8-C821-35C9-EA90-523BD9060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/>
              <a:t>Hjernen 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605AC0-70B3-9CFE-0F33-EE01C0E7D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a-DK" sz="1800" dirty="0"/>
              <a:t>Hjernen er en del af det centralnervesystem (CNS), og er dermed hele nervesystemets overordnet center. </a:t>
            </a:r>
          </a:p>
          <a:p>
            <a:r>
              <a:rPr lang="da-DK" sz="1800" dirty="0"/>
              <a:t>Hjernen har igennem hele menneskeheden udviklet sig, og menneskehjernens størrelse har dermed ændret sig fra de første mennesker til det moderne menneske (Homo Sapiens)</a:t>
            </a:r>
          </a:p>
          <a:p>
            <a:r>
              <a:rPr lang="da-DK" sz="1800" dirty="0"/>
              <a:t>Hjernens opgaver er: </a:t>
            </a:r>
          </a:p>
          <a:p>
            <a:pPr lvl="1"/>
            <a:r>
              <a:rPr lang="da-DK" sz="1800" dirty="0"/>
              <a:t>Modtage nerveimpulser fra sanseorganerne. </a:t>
            </a:r>
          </a:p>
          <a:p>
            <a:pPr lvl="1"/>
            <a:r>
              <a:rPr lang="da-DK" sz="1800" dirty="0"/>
              <a:t>Bearbejde og omsætte disse nerveimpulser til udgående impulser, der kan aktivere muskler og kirtler.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1795E7A-6B8D-8BAE-F1B0-B152CE38A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4109466"/>
            <a:ext cx="9052560" cy="274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96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91DFCC-4FE8-1432-5BDD-007B05224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i="0" dirty="0">
                <a:solidFill>
                  <a:srgbClr val="333333"/>
                </a:solidFill>
                <a:effectLst/>
                <a:latin typeface="Volkhov"/>
              </a:rPr>
              <a:t>Centralnervesystemet og det perifere nervesystem</a:t>
            </a:r>
            <a:endParaRPr lang="da-DK" dirty="0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12F867B0-A7FE-0340-7BF8-3D2D0E6AB4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0320" y="1825625"/>
            <a:ext cx="797135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612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2655B731-51BD-B282-AAF8-004AAAE32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307" y="313786"/>
            <a:ext cx="8116252" cy="5672781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57BEA0F7-72A9-591F-FD91-F01A217C1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075" y="141133"/>
            <a:ext cx="2133765" cy="6018088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8B8E2708-44B2-D6E6-6DCC-E25266B147BA}"/>
              </a:ext>
            </a:extLst>
          </p:cNvPr>
          <p:cNvSpPr txBox="1"/>
          <p:nvPr/>
        </p:nvSpPr>
        <p:spPr>
          <a:xfrm>
            <a:off x="6096000" y="600407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/>
              <a:t>Nervesystemet inddeles i centralnervesystemet (rød) og det perifere nervesystem (blå).</a:t>
            </a:r>
          </a:p>
        </p:txBody>
      </p:sp>
    </p:spTree>
    <p:extLst>
      <p:ext uri="{BB962C8B-B14F-4D97-AF65-F5344CB8AC3E}">
        <p14:creationId xmlns:p14="http://schemas.microsoft.com/office/powerpoint/2010/main" val="4259027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1A2272B4-7680-D9E7-854C-526CD4B17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229" y="0"/>
            <a:ext cx="54155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28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23B202-D2DC-4C71-7F43-D609BD52F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5758"/>
          </a:xfrm>
        </p:spPr>
        <p:txBody>
          <a:bodyPr/>
          <a:lstStyle/>
          <a:p>
            <a:r>
              <a:rPr lang="da-DK" dirty="0"/>
              <a:t>Det autonome nervesystem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73B8763-54EC-A7DF-E9B7-E4FF81959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607" y="1332187"/>
            <a:ext cx="5604641" cy="1319574"/>
          </a:xfrm>
        </p:spPr>
        <p:txBody>
          <a:bodyPr>
            <a:normAutofit lnSpcReduction="10000"/>
          </a:bodyPr>
          <a:lstStyle/>
          <a:p>
            <a:r>
              <a:rPr lang="da-DK" sz="1600" dirty="0"/>
              <a:t>Det autonome nervesystem styrer en række processer i kroppen uden at vi ved det eller er bevidste om det. </a:t>
            </a:r>
          </a:p>
          <a:p>
            <a:pPr lvl="1"/>
            <a:r>
              <a:rPr lang="da-DK" sz="1600" dirty="0"/>
              <a:t>Fx hjertets rytme eller vores fordøjelse. </a:t>
            </a:r>
          </a:p>
          <a:p>
            <a:r>
              <a:rPr lang="da-DK" sz="1600" dirty="0"/>
              <a:t>Det autonome nervesystem kan opregulerer eller nedregulerer to forskellige processer i kroppen: </a:t>
            </a: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9E6720B5-E9D3-EFA8-B08D-18FB3FA588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358938"/>
              </p:ext>
            </p:extLst>
          </p:nvPr>
        </p:nvGraphicFramePr>
        <p:xfrm>
          <a:off x="633248" y="2651760"/>
          <a:ext cx="10720552" cy="36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0276">
                  <a:extLst>
                    <a:ext uri="{9D8B030D-6E8A-4147-A177-3AD203B41FA5}">
                      <a16:colId xmlns:a16="http://schemas.microsoft.com/office/drawing/2014/main" val="1692885068"/>
                    </a:ext>
                  </a:extLst>
                </a:gridCol>
                <a:gridCol w="5360276">
                  <a:extLst>
                    <a:ext uri="{9D8B030D-6E8A-4147-A177-3AD203B41FA5}">
                      <a16:colId xmlns:a16="http://schemas.microsoft.com/office/drawing/2014/main" val="2847401710"/>
                    </a:ext>
                  </a:extLst>
                </a:gridCol>
              </a:tblGrid>
              <a:tr h="580766">
                <a:tc>
                  <a:txBody>
                    <a:bodyPr/>
                    <a:lstStyle/>
                    <a:p>
                      <a:r>
                        <a:rPr lang="da-DK" dirty="0"/>
                        <a:t>Det sympatiske nervesystem: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Det parasympatiske nervesystem: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504034"/>
                  </a:ext>
                </a:extLst>
              </a:tr>
              <a:tr h="1327465">
                <a:tc>
                  <a:txBody>
                    <a:bodyPr/>
                    <a:lstStyle/>
                    <a:p>
                      <a:r>
                        <a:rPr lang="da-DK" dirty="0"/>
                        <a:t>Reagerer på faren og får pulsen til at stige. Giver besked til binyrerne om, at der skal produceres adrenalin.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Reagerer ved at nedregulerer kroppens forskellige systemer. </a:t>
                      </a:r>
                    </a:p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213588"/>
                  </a:ext>
                </a:extLst>
              </a:tr>
              <a:tr h="1327465">
                <a:tc>
                  <a:txBody>
                    <a:bodyPr/>
                    <a:lstStyle/>
                    <a:p>
                      <a:r>
                        <a:rPr lang="da-DK" dirty="0"/>
                        <a:t>Dette får kroppen til at mobilisere energi fra energidepoterne og blodet strømmer til musklerne.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Fremmer de reaktioner, som foregår i hvile og genopbygger kroppen.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741293"/>
                  </a:ext>
                </a:extLst>
              </a:tr>
              <a:tr h="331866">
                <a:tc>
                  <a:txBody>
                    <a:bodyPr/>
                    <a:lstStyle/>
                    <a:p>
                      <a:r>
                        <a:rPr lang="da-DK" dirty="0"/>
                        <a:t>Fight og Flight mode.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168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9504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EDADC2C-FD37-A7FC-CB6C-70F4814C1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5314" y="0"/>
            <a:ext cx="5884854" cy="685800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3CE9C55F-4C4E-6576-EA4D-8B1E5BF00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54" y="0"/>
            <a:ext cx="56616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978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CA50FA-F5AC-8212-670A-E7244EA11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a-DK" sz="5400"/>
              <a:t>Hjernens funktion: 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77D922-9451-18C5-2297-54E398C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a-DK" sz="1900"/>
              <a:t>Hjernens funktion afhænger af mange forbindelser, som man kalder for synapser (disse vender vi tilbage næste gang)</a:t>
            </a:r>
          </a:p>
          <a:p>
            <a:r>
              <a:rPr lang="da-DK" sz="1900"/>
              <a:t>Synapserne er forbindelsen mellem nervecellerne, og dermed virker hjernen dels gennem elektriske nerveimpulser i de enkelte celler, og dels via signalstoffer mellem cellerne og via hormoner. </a:t>
            </a:r>
          </a:p>
          <a:p>
            <a:endParaRPr lang="da-DK" sz="190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A98B7A55-6FAE-30CB-FA64-4D81EFAF7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684771"/>
            <a:ext cx="6903720" cy="5488457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BB606514-5701-5784-CDE0-197CFA31E5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8025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09A86C81-A5B9-79E6-2FFA-9385D9BEE1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640" y="1127435"/>
            <a:ext cx="8204517" cy="478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463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8A6D3B-09EA-8FE0-460F-4DDA1640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 fontScale="90000"/>
          </a:bodyPr>
          <a:lstStyle/>
          <a:p>
            <a:r>
              <a:rPr lang="da-DK" sz="5400" dirty="0"/>
              <a:t>Storhjernen</a:t>
            </a:r>
            <a:br>
              <a:rPr lang="da-DK" sz="5400" dirty="0"/>
            </a:br>
            <a:endParaRPr lang="da-DK" sz="5400" dirty="0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2BA1AE8-EDDB-67CA-BA9A-7BC2B2349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 lnSpcReduction="10000"/>
          </a:bodyPr>
          <a:lstStyle/>
          <a:p>
            <a:r>
              <a:rPr lang="da-DK" sz="2200" dirty="0"/>
              <a:t>Man inddeler storhjernen i 4 områder. </a:t>
            </a:r>
          </a:p>
          <a:p>
            <a:r>
              <a:rPr lang="da-DK" sz="2200" dirty="0"/>
              <a:t>Disse områder er opkaldt efter de kranieknogler, som de ligger under. </a:t>
            </a:r>
          </a:p>
          <a:p>
            <a:r>
              <a:rPr lang="da-DK" sz="2200" dirty="0"/>
              <a:t>Pandelappen, isselap, tindingelap og nakkelap. </a:t>
            </a:r>
          </a:p>
          <a:p>
            <a:r>
              <a:rPr lang="da-DK" sz="2200" dirty="0"/>
              <a:t>Disse områder kan man selv pege på uden på ens kranie. </a:t>
            </a:r>
          </a:p>
        </p:txBody>
      </p:sp>
      <p:pic>
        <p:nvPicPr>
          <p:cNvPr id="5" name="Pladsholder til indhold 4" descr="Et billede, der indeholder Hjerne, tegning&#10;&#10;Automatisk genereret beskrivelse">
            <a:extLst>
              <a:ext uri="{FF2B5EF4-FFF2-40B4-BE49-F238E27FC236}">
                <a16:creationId xmlns:a16="http://schemas.microsoft.com/office/drawing/2014/main" id="{2DB94DC9-E58F-E8DE-0E6B-6E38AC34E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371" y="640080"/>
            <a:ext cx="6781569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115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D324329-50B2-C799-E31F-B569C2A9D6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E02A63-BDF5-DC47-DD3C-32679EAC7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dirty="0"/>
              <a:t>Hjernens bestanddele: 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0A5C2035-B567-FB28-7EF9-A0DBEA8C56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528356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2772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9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1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B569B41-7BF0-784A-3E0F-4B10C2E756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008" y="643467"/>
            <a:ext cx="64779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669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29B621CE-BC8B-6C47-5A2B-0BFDFD003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350" y="0"/>
            <a:ext cx="7099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837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3DBAD9-C6EE-73D5-E60A-88CB416BF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på Lectio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A2AED1F-AD63-1715-0816-D7B44680A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Løs opgavearket på Lectio. </a:t>
            </a:r>
          </a:p>
        </p:txBody>
      </p:sp>
    </p:spTree>
    <p:extLst>
      <p:ext uri="{BB962C8B-B14F-4D97-AF65-F5344CB8AC3E}">
        <p14:creationId xmlns:p14="http://schemas.microsoft.com/office/powerpoint/2010/main" val="483390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1503</TotalTime>
  <Words>749</Words>
  <Application>Microsoft Office PowerPoint</Application>
  <PresentationFormat>Widescreen</PresentationFormat>
  <Paragraphs>66</Paragraphs>
  <Slides>17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Volkhov</vt:lpstr>
      <vt:lpstr>Office-tema</vt:lpstr>
      <vt:lpstr>Nerver</vt:lpstr>
      <vt:lpstr>Hvad er nervesystemet? </vt:lpstr>
      <vt:lpstr>PowerPoint-præsentation</vt:lpstr>
      <vt:lpstr>Kort fortalt – forskellen på dyrehjerner og menneskehjernen </vt:lpstr>
      <vt:lpstr>Hjernen </vt:lpstr>
      <vt:lpstr>Centralnervesystemet og det perifere nervesystem</vt:lpstr>
      <vt:lpstr>PowerPoint-præsentation</vt:lpstr>
      <vt:lpstr>PowerPoint-præsentation</vt:lpstr>
      <vt:lpstr>Det autonome nervesystem</vt:lpstr>
      <vt:lpstr>PowerPoint-præsentation</vt:lpstr>
      <vt:lpstr>Hjernens funktion: </vt:lpstr>
      <vt:lpstr>PowerPoint-præsentation</vt:lpstr>
      <vt:lpstr>Storhjernen </vt:lpstr>
      <vt:lpstr>Hjernens bestanddele: </vt:lpstr>
      <vt:lpstr>PowerPoint-præsentation</vt:lpstr>
      <vt:lpstr>PowerPoint-præsentation</vt:lpstr>
      <vt:lpstr>Opgave på Lectio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Nerver</dc:title>
  <dc:creator>Taia Varberg</dc:creator>
  <cp:lastModifiedBy>Taia Varberg</cp:lastModifiedBy>
  <cp:revision>12</cp:revision>
  <dcterms:created xsi:type="dcterms:W3CDTF">2023-11-07T14:25:38Z</dcterms:created>
  <dcterms:modified xsi:type="dcterms:W3CDTF">2024-11-21T11:38:34Z</dcterms:modified>
</cp:coreProperties>
</file>