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8"/>
  </p:notesMasterIdLst>
  <p:handoutMasterIdLst>
    <p:handoutMasterId r:id="rId9"/>
  </p:handoutMasterIdLst>
  <p:sldIdLst>
    <p:sldId id="258" r:id="rId3"/>
    <p:sldId id="261" r:id="rId4"/>
    <p:sldId id="272" r:id="rId5"/>
    <p:sldId id="273" r:id="rId6"/>
    <p:sldId id="274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3979" autoAdjust="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4" d="100"/>
          <a:sy n="64" d="100"/>
        </p:scale>
        <p:origin x="196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EA5F0D-C1DC-412F-A146-DDB3A74B588F}" type="datetimeFigureOut">
              <a:rPr lang="en-US"/>
              <a:t>12/18/2020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AE14B8-3CC9-472D-9BC5-A84D80684DE2}" type="slidenum">
              <a:r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778275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CDE508-72C8-4AB5-AA9C-1584D31690E0}" type="datetimeFigureOut">
              <a:rPr lang="en-US"/>
              <a:t>12/18/2020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B667E1-E601-4AAF-B95C-B25720D70A60}" type="slidenum">
              <a:r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11136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s">
    <p:bg>
      <p:bgPr>
        <a:gradFill>
          <a:gsLst>
            <a:gs pos="100000">
              <a:schemeClr val="accent1">
                <a:lumMod val="20000"/>
                <a:lumOff val="80000"/>
                <a:alpha val="86000"/>
              </a:schemeClr>
            </a:gs>
            <a:gs pos="42000">
              <a:schemeClr val="bg1">
                <a:alpha val="40000"/>
              </a:schemeClr>
            </a:gs>
            <a:gs pos="0">
              <a:schemeClr val="accent1">
                <a:lumMod val="20000"/>
                <a:lumOff val="80000"/>
                <a:alpha val="85000"/>
              </a:schemeClr>
            </a:gs>
            <a:gs pos="75000">
              <a:schemeClr val="bg1">
                <a:alpha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 bwMode="white"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196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 bwMode="white">
          <a:xfrm>
            <a:off x="0" y="0"/>
            <a:ext cx="12188952" cy="6858000"/>
          </a:xfrm>
          <a:prstGeom prst="rect">
            <a:avLst/>
          </a:prstGeom>
          <a:gradFill flip="none" rotWithShape="1">
            <a:gsLst>
              <a:gs pos="100000">
                <a:schemeClr val="accent1">
                  <a:lumMod val="40000"/>
                  <a:lumOff val="60000"/>
                  <a:alpha val="35000"/>
                </a:schemeClr>
              </a:gs>
              <a:gs pos="0">
                <a:schemeClr val="bg1">
                  <a:alpha val="4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6" name="Group 5"/>
          <p:cNvGrpSpPr/>
          <p:nvPr/>
        </p:nvGrpSpPr>
        <p:grpSpPr>
          <a:xfrm>
            <a:off x="0" y="0"/>
            <a:ext cx="12188825" cy="713232"/>
            <a:chOff x="0" y="0"/>
            <a:chExt cx="12188825" cy="713232"/>
          </a:xfrm>
        </p:grpSpPr>
        <p:sp>
          <p:nvSpPr>
            <p:cNvPr id="7" name="Rectangle 6"/>
            <p:cNvSpPr/>
            <p:nvPr/>
          </p:nvSpPr>
          <p:spPr>
            <a:xfrm flipV="1">
              <a:off x="0" y="73152"/>
              <a:ext cx="12188825" cy="640080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 flipV="1">
              <a:off x="0" y="0"/>
              <a:ext cx="12188825" cy="201168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0" y="0"/>
            <a:ext cx="713232" cy="6858000"/>
            <a:chOff x="0" y="0"/>
            <a:chExt cx="713232" cy="6858000"/>
          </a:xfrm>
        </p:grpSpPr>
        <p:sp>
          <p:nvSpPr>
            <p:cNvPr id="12" name="Rectangle 11"/>
            <p:cNvSpPr/>
            <p:nvPr/>
          </p:nvSpPr>
          <p:spPr>
            <a:xfrm flipH="1">
              <a:off x="73152" y="0"/>
              <a:ext cx="640080" cy="6858000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Rectangle 12"/>
            <p:cNvSpPr/>
            <p:nvPr/>
          </p:nvSpPr>
          <p:spPr>
            <a:xfrm flipH="1">
              <a:off x="0" y="0"/>
              <a:ext cx="202718" cy="6858000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22" name="Group 21"/>
          <p:cNvGrpSpPr/>
          <p:nvPr/>
        </p:nvGrpSpPr>
        <p:grpSpPr>
          <a:xfrm rot="10800000">
            <a:off x="11478768" y="0"/>
            <a:ext cx="713232" cy="6858000"/>
            <a:chOff x="0" y="0"/>
            <a:chExt cx="713232" cy="6858000"/>
          </a:xfrm>
        </p:grpSpPr>
        <p:sp>
          <p:nvSpPr>
            <p:cNvPr id="23" name="Rectangle 22"/>
            <p:cNvSpPr/>
            <p:nvPr/>
          </p:nvSpPr>
          <p:spPr>
            <a:xfrm flipH="1">
              <a:off x="73152" y="0"/>
              <a:ext cx="640080" cy="6858000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4" name="Rectangle 23"/>
            <p:cNvSpPr/>
            <p:nvPr/>
          </p:nvSpPr>
          <p:spPr>
            <a:xfrm flipH="1">
              <a:off x="0" y="0"/>
              <a:ext cx="202718" cy="6858000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7" name="Group 16"/>
          <p:cNvGrpSpPr/>
          <p:nvPr/>
        </p:nvGrpSpPr>
        <p:grpSpPr>
          <a:xfrm flipV="1">
            <a:off x="0" y="6144768"/>
            <a:ext cx="12188825" cy="713232"/>
            <a:chOff x="0" y="0"/>
            <a:chExt cx="12188825" cy="713232"/>
          </a:xfrm>
        </p:grpSpPr>
        <p:sp>
          <p:nvSpPr>
            <p:cNvPr id="18" name="Rectangle 17"/>
            <p:cNvSpPr/>
            <p:nvPr/>
          </p:nvSpPr>
          <p:spPr>
            <a:xfrm flipV="1">
              <a:off x="0" y="73152"/>
              <a:ext cx="12188825" cy="640080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9" name="Rectangle 18"/>
            <p:cNvSpPr/>
            <p:nvPr/>
          </p:nvSpPr>
          <p:spPr>
            <a:xfrm flipV="1">
              <a:off x="0" y="0"/>
              <a:ext cx="12188825" cy="201168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12520" y="1188720"/>
            <a:ext cx="9966960" cy="2514600"/>
          </a:xfrm>
        </p:spPr>
        <p:txBody>
          <a:bodyPr anchor="b">
            <a:noAutofit/>
          </a:bodyPr>
          <a:lstStyle>
            <a:lvl1pPr algn="ctr">
              <a:defRPr sz="6000"/>
            </a:lvl1pPr>
          </a:lstStyle>
          <a:p>
            <a:r>
              <a:rPr lang="da-DK" smtClean="0"/>
              <a:t>Klik for at redigere i master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12520" y="3749040"/>
            <a:ext cx="996696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400" cap="all" baseline="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da-DK" smtClean="0"/>
              <a:t>Klik for at redigere i master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82882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da-DK"/>
              <a:t>18-12-2020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5934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 bwMode="white"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196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 bwMode="white">
          <a:xfrm>
            <a:off x="0" y="0"/>
            <a:ext cx="12188952" cy="6858000"/>
          </a:xfrm>
          <a:prstGeom prst="rect">
            <a:avLst/>
          </a:prstGeom>
          <a:gradFill flip="none" rotWithShape="1">
            <a:gsLst>
              <a:gs pos="100000">
                <a:schemeClr val="accent1">
                  <a:lumMod val="40000"/>
                  <a:lumOff val="60000"/>
                  <a:alpha val="35000"/>
                </a:schemeClr>
              </a:gs>
              <a:gs pos="0">
                <a:schemeClr val="bg1">
                  <a:alpha val="4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8" name="Group 7"/>
          <p:cNvGrpSpPr/>
          <p:nvPr/>
        </p:nvGrpSpPr>
        <p:grpSpPr>
          <a:xfrm flipV="1">
            <a:off x="0" y="6309360"/>
            <a:ext cx="12188825" cy="548640"/>
            <a:chOff x="0" y="0"/>
            <a:chExt cx="12188825" cy="713232"/>
          </a:xfrm>
        </p:grpSpPr>
        <p:sp>
          <p:nvSpPr>
            <p:cNvPr id="9" name="Rectangle 8"/>
            <p:cNvSpPr/>
            <p:nvPr/>
          </p:nvSpPr>
          <p:spPr>
            <a:xfrm flipV="1">
              <a:off x="0" y="59436"/>
              <a:ext cx="12188825" cy="653796"/>
            </a:xfrm>
            <a:prstGeom prst="rect">
              <a:avLst/>
            </a:prstGeom>
            <a:solidFill>
              <a:schemeClr val="accent1">
                <a:alpha val="1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 flipV="1">
              <a:off x="0" y="0"/>
              <a:ext cx="12188825" cy="201168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6736" y="0"/>
            <a:ext cx="12188825" cy="548640"/>
            <a:chOff x="0" y="0"/>
            <a:chExt cx="12188825" cy="713232"/>
          </a:xfrm>
        </p:grpSpPr>
        <p:sp>
          <p:nvSpPr>
            <p:cNvPr id="12" name="Rectangle 11"/>
            <p:cNvSpPr/>
            <p:nvPr/>
          </p:nvSpPr>
          <p:spPr>
            <a:xfrm flipV="1">
              <a:off x="0" y="59436"/>
              <a:ext cx="12188825" cy="653796"/>
            </a:xfrm>
            <a:prstGeom prst="rect">
              <a:avLst/>
            </a:prstGeom>
            <a:solidFill>
              <a:schemeClr val="accent1">
                <a:alpha val="1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Rectangle 12"/>
            <p:cNvSpPr/>
            <p:nvPr/>
          </p:nvSpPr>
          <p:spPr>
            <a:xfrm flipV="1">
              <a:off x="0" y="0"/>
              <a:ext cx="12188825" cy="201168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da-DK"/>
              <a:t>18-12-2020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‹nr.›</a:t>
            </a:fld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520" y="1188720"/>
            <a:ext cx="9966960" cy="2514600"/>
          </a:xfrm>
        </p:spPr>
        <p:txBody>
          <a:bodyPr anchor="b">
            <a:normAutofit/>
          </a:bodyPr>
          <a:lstStyle>
            <a:lvl1pPr algn="ctr">
              <a:defRPr sz="5400" b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2520" y="3749040"/>
            <a:ext cx="9966960" cy="914400"/>
          </a:xfrm>
        </p:spPr>
        <p:txBody>
          <a:bodyPr anchor="t"/>
          <a:lstStyle>
            <a:lvl1pPr marL="0" indent="0" algn="ctr">
              <a:spcBef>
                <a:spcPts val="0"/>
              </a:spcBef>
              <a:buNone/>
              <a:defRPr sz="2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</p:spTree>
    <p:extLst>
      <p:ext uri="{BB962C8B-B14F-4D97-AF65-F5344CB8AC3E}">
        <p14:creationId xmlns:p14="http://schemas.microsoft.com/office/powerpoint/2010/main" val="2715843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41120" y="1673352"/>
            <a:ext cx="4572000" cy="4343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78880" y="1673352"/>
            <a:ext cx="4572000" cy="4343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79FD0-C37A-4F50-8F3B-5FA0D9D0B42F}" type="datetimeFigureOut">
              <a:rPr lang="da-DK"/>
              <a:t>18-12-2020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6EF73-9DB8-4763-865F-2F88181A4732}" type="slidenum">
              <a:r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23056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1600200"/>
            <a:ext cx="4572000" cy="758952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1120" y="2441448"/>
            <a:ext cx="4572000" cy="358444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78880" y="1600200"/>
            <a:ext cx="4572000" cy="758952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78880" y="2441448"/>
            <a:ext cx="4572000" cy="358444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da-DK"/>
              <a:t>18-12-2020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57080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da-DK"/>
              <a:t>18-12-2020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2011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white"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196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 bwMode="white">
          <a:xfrm>
            <a:off x="0" y="0"/>
            <a:ext cx="12188952" cy="6858000"/>
          </a:xfrm>
          <a:prstGeom prst="rect">
            <a:avLst/>
          </a:prstGeom>
          <a:gradFill flip="none" rotWithShape="1">
            <a:gsLst>
              <a:gs pos="100000">
                <a:schemeClr val="accent1">
                  <a:lumMod val="40000"/>
                  <a:lumOff val="60000"/>
                  <a:alpha val="35000"/>
                </a:schemeClr>
              </a:gs>
              <a:gs pos="0">
                <a:schemeClr val="bg1">
                  <a:alpha val="4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da-DK"/>
              <a:t>18-12-2020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59003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 bwMode="white"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196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 bwMode="white">
          <a:xfrm>
            <a:off x="0" y="0"/>
            <a:ext cx="12188952" cy="6858000"/>
          </a:xfrm>
          <a:prstGeom prst="rect">
            <a:avLst/>
          </a:prstGeom>
          <a:gradFill flip="none" rotWithShape="1">
            <a:gsLst>
              <a:gs pos="100000">
                <a:schemeClr val="accent1">
                  <a:lumMod val="40000"/>
                  <a:lumOff val="60000"/>
                  <a:alpha val="35000"/>
                </a:schemeClr>
              </a:gs>
              <a:gs pos="0">
                <a:schemeClr val="bg1">
                  <a:alpha val="4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8" name="Group 7"/>
          <p:cNvGrpSpPr/>
          <p:nvPr/>
        </p:nvGrpSpPr>
        <p:grpSpPr>
          <a:xfrm>
            <a:off x="0" y="0"/>
            <a:ext cx="12188825" cy="548640"/>
            <a:chOff x="0" y="0"/>
            <a:chExt cx="12188825" cy="713232"/>
          </a:xfrm>
        </p:grpSpPr>
        <p:sp>
          <p:nvSpPr>
            <p:cNvPr id="9" name="Rectangle 8"/>
            <p:cNvSpPr/>
            <p:nvPr/>
          </p:nvSpPr>
          <p:spPr>
            <a:xfrm flipV="1">
              <a:off x="0" y="59436"/>
              <a:ext cx="12188825" cy="653796"/>
            </a:xfrm>
            <a:prstGeom prst="rect">
              <a:avLst/>
            </a:prstGeom>
            <a:solidFill>
              <a:schemeClr val="accent1">
                <a:alpha val="1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 flipV="1">
              <a:off x="0" y="0"/>
              <a:ext cx="12188825" cy="201168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38160" y="1828800"/>
            <a:ext cx="3657600" cy="2286000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da-DK" smtClean="0"/>
              <a:t>Klik for at redigere i master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005840"/>
            <a:ext cx="72237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38160" y="4206240"/>
            <a:ext cx="3657600" cy="164592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da-DK"/>
              <a:t>18-12-2020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3594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 bwMode="white"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196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 bwMode="white">
          <a:xfrm>
            <a:off x="0" y="0"/>
            <a:ext cx="12188952" cy="6858000"/>
          </a:xfrm>
          <a:prstGeom prst="rect">
            <a:avLst/>
          </a:prstGeom>
          <a:gradFill flip="none" rotWithShape="1">
            <a:gsLst>
              <a:gs pos="100000">
                <a:schemeClr val="accent1">
                  <a:lumMod val="40000"/>
                  <a:lumOff val="60000"/>
                  <a:alpha val="35000"/>
                </a:schemeClr>
              </a:gs>
              <a:gs pos="0">
                <a:schemeClr val="bg1">
                  <a:alpha val="4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38160" y="1828800"/>
            <a:ext cx="3657600" cy="2286000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da-DK" smtClean="0"/>
              <a:t>Klik for at redigere i master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48640" y="548640"/>
            <a:ext cx="6675120" cy="576072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 smtClean="0"/>
              <a:t>Klik på ikonet for at tilføje et billede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38160" y="4206240"/>
            <a:ext cx="3657600" cy="164592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da-DK"/>
              <a:t>18-12-2020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‹nr.›</a:t>
            </a:fld>
            <a:endParaRPr/>
          </a:p>
        </p:txBody>
      </p:sp>
      <p:grpSp>
        <p:nvGrpSpPr>
          <p:cNvPr id="8" name="Group 7"/>
          <p:cNvGrpSpPr/>
          <p:nvPr/>
        </p:nvGrpSpPr>
        <p:grpSpPr>
          <a:xfrm>
            <a:off x="0" y="0"/>
            <a:ext cx="7772400" cy="548640"/>
            <a:chOff x="0" y="0"/>
            <a:chExt cx="12188825" cy="713232"/>
          </a:xfrm>
        </p:grpSpPr>
        <p:sp>
          <p:nvSpPr>
            <p:cNvPr id="9" name="Rectangle 8"/>
            <p:cNvSpPr/>
            <p:nvPr/>
          </p:nvSpPr>
          <p:spPr>
            <a:xfrm flipV="1">
              <a:off x="0" y="59436"/>
              <a:ext cx="12188825" cy="653796"/>
            </a:xfrm>
            <a:prstGeom prst="rect">
              <a:avLst/>
            </a:prstGeom>
            <a:solidFill>
              <a:schemeClr val="accent1">
                <a:alpha val="1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 flipV="1">
              <a:off x="0" y="0"/>
              <a:ext cx="12188825" cy="201168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1" name="Group 10"/>
          <p:cNvGrpSpPr/>
          <p:nvPr/>
        </p:nvGrpSpPr>
        <p:grpSpPr>
          <a:xfrm flipV="1">
            <a:off x="0" y="6309360"/>
            <a:ext cx="7772400" cy="548640"/>
            <a:chOff x="0" y="0"/>
            <a:chExt cx="12188825" cy="713232"/>
          </a:xfrm>
        </p:grpSpPr>
        <p:sp>
          <p:nvSpPr>
            <p:cNvPr id="12" name="Rectangle 11"/>
            <p:cNvSpPr/>
            <p:nvPr/>
          </p:nvSpPr>
          <p:spPr>
            <a:xfrm flipV="1">
              <a:off x="0" y="59436"/>
              <a:ext cx="12188825" cy="653796"/>
            </a:xfrm>
            <a:prstGeom prst="rect">
              <a:avLst/>
            </a:prstGeom>
            <a:solidFill>
              <a:schemeClr val="accent1">
                <a:alpha val="1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Rectangle 12"/>
            <p:cNvSpPr/>
            <p:nvPr/>
          </p:nvSpPr>
          <p:spPr>
            <a:xfrm flipV="1">
              <a:off x="0" y="0"/>
              <a:ext cx="12188825" cy="201168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4" name="Group 13"/>
          <p:cNvGrpSpPr/>
          <p:nvPr/>
        </p:nvGrpSpPr>
        <p:grpSpPr>
          <a:xfrm rot="5400000" flipV="1">
            <a:off x="-3154680" y="3154680"/>
            <a:ext cx="6858000" cy="548640"/>
            <a:chOff x="0" y="0"/>
            <a:chExt cx="12188825" cy="713232"/>
          </a:xfrm>
        </p:grpSpPr>
        <p:sp>
          <p:nvSpPr>
            <p:cNvPr id="15" name="Rectangle 14"/>
            <p:cNvSpPr/>
            <p:nvPr/>
          </p:nvSpPr>
          <p:spPr>
            <a:xfrm flipV="1">
              <a:off x="0" y="59436"/>
              <a:ext cx="12188825" cy="653796"/>
            </a:xfrm>
            <a:prstGeom prst="rect">
              <a:avLst/>
            </a:prstGeom>
            <a:solidFill>
              <a:schemeClr val="accent1">
                <a:alpha val="1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/>
          </p:nvSpPr>
          <p:spPr>
            <a:xfrm flipV="1">
              <a:off x="0" y="0"/>
              <a:ext cx="12188825" cy="201168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7" name="Group 16"/>
          <p:cNvGrpSpPr/>
          <p:nvPr/>
        </p:nvGrpSpPr>
        <p:grpSpPr>
          <a:xfrm rot="16200000" flipH="1" flipV="1">
            <a:off x="4069079" y="3154681"/>
            <a:ext cx="6858000" cy="548640"/>
            <a:chOff x="0" y="0"/>
            <a:chExt cx="12188825" cy="713232"/>
          </a:xfrm>
        </p:grpSpPr>
        <p:sp>
          <p:nvSpPr>
            <p:cNvPr id="18" name="Rectangle 17"/>
            <p:cNvSpPr/>
            <p:nvPr/>
          </p:nvSpPr>
          <p:spPr>
            <a:xfrm flipV="1">
              <a:off x="0" y="59436"/>
              <a:ext cx="12188825" cy="653796"/>
            </a:xfrm>
            <a:prstGeom prst="rect">
              <a:avLst/>
            </a:prstGeom>
            <a:solidFill>
              <a:schemeClr val="accent1">
                <a:alpha val="1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9" name="Rectangle 18"/>
            <p:cNvSpPr/>
            <p:nvPr/>
          </p:nvSpPr>
          <p:spPr>
            <a:xfrm flipV="1">
              <a:off x="0" y="0"/>
              <a:ext cx="12188825" cy="201168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371734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da-DK"/>
              <a:t>18-12-2020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38572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274638"/>
            <a:ext cx="2628900" cy="5897562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274638"/>
            <a:ext cx="7734300" cy="5897562"/>
          </a:xfrm>
        </p:spPr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da-DK"/>
              <a:t>18-12-2020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51558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20000"/>
                <a:lumOff val="80000"/>
                <a:alpha val="56000"/>
              </a:schemeClr>
            </a:gs>
            <a:gs pos="79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 bwMode="white">
          <a:xfrm>
            <a:off x="0" y="0"/>
            <a:ext cx="12188952" cy="6858000"/>
          </a:xfrm>
          <a:prstGeom prst="rect">
            <a:avLst/>
          </a:prstGeom>
          <a:gradFill flip="none" rotWithShape="1">
            <a:gsLst>
              <a:gs pos="100000">
                <a:schemeClr val="accent1">
                  <a:lumMod val="40000"/>
                  <a:lumOff val="60000"/>
                  <a:alpha val="35000"/>
                </a:schemeClr>
              </a:gs>
              <a:gs pos="0">
                <a:schemeClr val="bg1">
                  <a:alpha val="4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 bwMode="auto">
          <a:xfrm>
            <a:off x="0" y="6309360"/>
            <a:ext cx="12188825" cy="502920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 bwMode="auto">
          <a:xfrm>
            <a:off x="0" y="6703255"/>
            <a:ext cx="12188825" cy="154745"/>
          </a:xfrm>
          <a:prstGeom prst="rect">
            <a:avLst/>
          </a:prstGeom>
          <a:solidFill>
            <a:schemeClr val="accent1">
              <a:alpha val="2784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41120" y="438912"/>
            <a:ext cx="9509760" cy="10881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da-DK" smtClean="0"/>
              <a:t>Klik for at redigere i master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1673352"/>
            <a:ext cx="950976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75776" y="6391656"/>
            <a:ext cx="96012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9E583DDF-CA54-461A-A486-592D2374C532}" type="datetimeFigureOut">
              <a:rPr lang="da-DK"/>
              <a:pPr/>
              <a:t>18-12-2020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41120" y="6391656"/>
            <a:ext cx="7159752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10800" y="6391656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CA8D9AD5-F248-4919-864A-CFD76CC027D6}" type="slidenum">
              <a:rPr/>
              <a:p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63760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0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marL="0" indent="0" algn="l" defTabSz="914400" rtl="0" eaLnBrk="1" latinLnBrk="0" hangingPunct="1">
        <a:lnSpc>
          <a:spcPct val="90000"/>
        </a:lnSpc>
        <a:spcBef>
          <a:spcPct val="0"/>
        </a:spcBef>
        <a:buFont typeface="Arial" pitchFamily="34" charset="0"/>
        <a:buNone/>
        <a:defRPr sz="3400" kern="120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80000"/>
        <a:buFont typeface="Arial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80000"/>
        <a:buFont typeface="Arial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8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pos="3840">
          <p15:clr>
            <a:srgbClr val="F26B43"/>
          </p15:clr>
        </p15:guide>
        <p15:guide id="5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Matematik</a:t>
            </a:r>
            <a:r>
              <a:rPr lang="en-US" dirty="0" smtClean="0"/>
              <a:t> A</a:t>
            </a:r>
            <a:endParaRPr lang="en-US" dirty="0"/>
          </a:p>
        </p:txBody>
      </p:sp>
      <p:sp>
        <p:nvSpPr>
          <p:cNvPr id="5" name="Tekstplads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Valgfag</a:t>
            </a:r>
            <a:r>
              <a:rPr lang="en-US" dirty="0" smtClean="0"/>
              <a:t> I 3.g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137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Formelle</a:t>
            </a:r>
            <a:r>
              <a:rPr lang="en-US" dirty="0" smtClean="0"/>
              <a:t> rammer</a:t>
            </a:r>
            <a:endParaRPr lang="en-US" dirty="0"/>
          </a:p>
        </p:txBody>
      </p:sp>
      <p:sp>
        <p:nvSpPr>
          <p:cNvPr id="2" name="Tekstfelt 1"/>
          <p:cNvSpPr txBox="1"/>
          <p:nvPr/>
        </p:nvSpPr>
        <p:spPr>
          <a:xfrm>
            <a:off x="1341120" y="1785931"/>
            <a:ext cx="9509760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600" dirty="0" smtClean="0"/>
              <a:t>125 undervisningstimer (svarer til 2,5 lektioner à 90 min pr. uge)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a-DK" sz="26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600" dirty="0" smtClean="0"/>
              <a:t>Ca. 55 timers fordybelsestid, heraf 5 timers terminsprøve (på B-niveau: 49 timer)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a-DK" sz="26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600" dirty="0" smtClean="0"/>
              <a:t>Evaluering: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da-DK" sz="2000" dirty="0" smtClean="0"/>
              <a:t>Skriftligt: En 5-timers todelt prøve, hvor første del er med formelsamling og anden del med computer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da-DK" sz="2000" dirty="0" smtClean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da-DK" sz="2000" dirty="0" smtClean="0"/>
              <a:t>Mundtligt: Individuel eksamen på baggrund af kendte spørgsmål men med ukendt bilag. Fokus på matematisk ræsonnement og beviser</a:t>
            </a:r>
          </a:p>
          <a:p>
            <a:r>
              <a:rPr lang="da-DK" sz="2600" dirty="0" smtClean="0"/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a-DK" sz="2600" dirty="0" smtClean="0"/>
          </a:p>
        </p:txBody>
      </p:sp>
    </p:spTree>
    <p:extLst>
      <p:ext uri="{BB962C8B-B14F-4D97-AF65-F5344CB8AC3E}">
        <p14:creationId xmlns:p14="http://schemas.microsoft.com/office/powerpoint/2010/main" val="4064813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Indhold</a:t>
            </a:r>
            <a:endParaRPr lang="en-US" dirty="0"/>
          </a:p>
        </p:txBody>
      </p:sp>
      <p:sp>
        <p:nvSpPr>
          <p:cNvPr id="2" name="Tekstfelt 1"/>
          <p:cNvSpPr txBox="1"/>
          <p:nvPr/>
        </p:nvSpPr>
        <p:spPr>
          <a:xfrm>
            <a:off x="1341120" y="1527048"/>
            <a:ext cx="950976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600" dirty="0" smtClean="0"/>
              <a:t>Mere om funktioner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a-DK" sz="26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600" dirty="0" smtClean="0"/>
              <a:t>Videreudvikling </a:t>
            </a:r>
            <a:r>
              <a:rPr lang="da-DK" sz="2600" dirty="0"/>
              <a:t>af </a:t>
            </a:r>
            <a:r>
              <a:rPr lang="da-DK" sz="2600" dirty="0" smtClean="0"/>
              <a:t>differentialregningen, herunder </a:t>
            </a:r>
            <a:r>
              <a:rPr lang="da-DK" sz="2600" dirty="0" err="1" smtClean="0"/>
              <a:t>differentialligninger</a:t>
            </a:r>
            <a:endParaRPr lang="da-DK" sz="26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da-DK" sz="26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600" dirty="0" smtClean="0"/>
              <a:t>Integralregning (kan tænkes som det omvendte af at differentiere)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a-DK" sz="26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600" dirty="0" smtClean="0"/>
              <a:t>Mere om sandsynlighedsfordelinger (normalfordelingen)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a-DK" sz="26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600" dirty="0" smtClean="0"/>
              <a:t>Lidt matematikhistorie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600" dirty="0" smtClean="0"/>
              <a:t>Valgfrie </a:t>
            </a:r>
            <a:r>
              <a:rPr lang="da-DK" sz="2600" dirty="0"/>
              <a:t>områder</a:t>
            </a:r>
          </a:p>
          <a:p>
            <a:r>
              <a:rPr lang="da-DK" sz="2600" dirty="0" smtClean="0"/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a-DK" sz="2600" dirty="0" smtClean="0"/>
          </a:p>
        </p:txBody>
      </p:sp>
    </p:spTree>
    <p:extLst>
      <p:ext uri="{BB962C8B-B14F-4D97-AF65-F5344CB8AC3E}">
        <p14:creationId xmlns:p14="http://schemas.microsoft.com/office/powerpoint/2010/main" val="2436995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Niveau</a:t>
            </a:r>
            <a:endParaRPr lang="en-US" dirty="0"/>
          </a:p>
        </p:txBody>
      </p:sp>
      <p:sp>
        <p:nvSpPr>
          <p:cNvPr id="2" name="Tekstfelt 1"/>
          <p:cNvSpPr txBox="1"/>
          <p:nvPr/>
        </p:nvSpPr>
        <p:spPr>
          <a:xfrm>
            <a:off x="1341120" y="2086376"/>
            <a:ext cx="950976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600" dirty="0" smtClean="0"/>
              <a:t>Er en naturlig fortsættelse af stoffet fra Mat B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a-DK" sz="26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600" dirty="0" smtClean="0"/>
              <a:t>Springet </a:t>
            </a:r>
            <a:r>
              <a:rPr lang="da-DK" sz="2600" dirty="0"/>
              <a:t>fra 1.g til 2.g er det </a:t>
            </a:r>
            <a:r>
              <a:rPr lang="da-DK" sz="2600" dirty="0" smtClean="0"/>
              <a:t>samme som </a:t>
            </a:r>
            <a:r>
              <a:rPr lang="da-DK" sz="2600" dirty="0"/>
              <a:t>fra 2.g til 3.g</a:t>
            </a:r>
            <a:br>
              <a:rPr lang="da-DK" sz="2600" dirty="0"/>
            </a:br>
            <a:r>
              <a:rPr lang="da-DK" sz="2600" dirty="0"/>
              <a:t>Det største </a:t>
            </a:r>
            <a:r>
              <a:rPr lang="da-DK" sz="2600" dirty="0" smtClean="0"/>
              <a:t>spring, </a:t>
            </a:r>
            <a:r>
              <a:rPr lang="da-DK" sz="2600" dirty="0"/>
              <a:t>du har oplevet, er springet fra grundskolen til gymnasiets matematik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a-DK" sz="26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600" dirty="0" smtClean="0"/>
              <a:t>Større fokus på teoretisk matematik, lidt mindre på modelaspektet og anvendelse </a:t>
            </a:r>
            <a:endParaRPr lang="da-DK" sz="2600" dirty="0"/>
          </a:p>
          <a:p>
            <a:r>
              <a:rPr lang="da-DK" sz="2600" dirty="0" smtClean="0"/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a-DK" sz="2600" dirty="0" smtClean="0"/>
          </a:p>
        </p:txBody>
      </p:sp>
    </p:spTree>
    <p:extLst>
      <p:ext uri="{BB962C8B-B14F-4D97-AF65-F5344CB8AC3E}">
        <p14:creationId xmlns:p14="http://schemas.microsoft.com/office/powerpoint/2010/main" val="3776622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Hvorfor</a:t>
            </a:r>
            <a:r>
              <a:rPr lang="en-US" dirty="0" smtClean="0"/>
              <a:t> </a:t>
            </a:r>
            <a:r>
              <a:rPr lang="en-US" dirty="0" err="1" smtClean="0"/>
              <a:t>vælge</a:t>
            </a:r>
            <a:r>
              <a:rPr lang="en-US" dirty="0" smtClean="0"/>
              <a:t> </a:t>
            </a:r>
            <a:r>
              <a:rPr lang="en-US" dirty="0" err="1" smtClean="0"/>
              <a:t>Matematik</a:t>
            </a:r>
            <a:r>
              <a:rPr lang="en-US" dirty="0" smtClean="0"/>
              <a:t> </a:t>
            </a:r>
            <a:r>
              <a:rPr lang="en-US" dirty="0" err="1" smtClean="0"/>
              <a:t>på</a:t>
            </a:r>
            <a:r>
              <a:rPr lang="en-US" dirty="0" smtClean="0"/>
              <a:t> A-</a:t>
            </a:r>
            <a:r>
              <a:rPr lang="en-US" dirty="0" err="1" smtClean="0"/>
              <a:t>niveau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2" name="Tekstfelt 1"/>
          <p:cNvSpPr txBox="1"/>
          <p:nvPr/>
        </p:nvSpPr>
        <p:spPr>
          <a:xfrm>
            <a:off x="1341120" y="2086376"/>
            <a:ext cx="950976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600" dirty="0" smtClean="0"/>
              <a:t>Du synes, at matematik er sjovt </a:t>
            </a:r>
            <a:r>
              <a:rPr lang="da-DK" sz="2600" dirty="0" smtClean="0">
                <a:sym typeface="Wingdings" panose="05000000000000000000" pitchFamily="2" charset="2"/>
              </a:rPr>
              <a:t>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a-DK" sz="26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600" dirty="0" smtClean="0"/>
              <a:t>Du har været glad for </a:t>
            </a:r>
            <a:r>
              <a:rPr lang="da-DK" sz="2600" dirty="0"/>
              <a:t>M</a:t>
            </a:r>
            <a:r>
              <a:rPr lang="da-DK" sz="2600" dirty="0" smtClean="0"/>
              <a:t>atematik B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a-DK" sz="26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600" dirty="0" smtClean="0"/>
              <a:t>Du får mindst middelkarakterer i Matematik B (hvis du er i tvivl i forhold til niveau, så tag en snak med </a:t>
            </a:r>
            <a:r>
              <a:rPr lang="da-DK" sz="2600" smtClean="0"/>
              <a:t>din matematiklærer</a:t>
            </a:r>
            <a:r>
              <a:rPr lang="da-DK" sz="2600" dirty="0" smtClean="0"/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a-DK" sz="26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600" dirty="0" smtClean="0"/>
              <a:t>Du skal bruge Matematik A til en videregående uddannelse</a:t>
            </a:r>
          </a:p>
          <a:p>
            <a:endParaRPr lang="da-DK" sz="2600" dirty="0" smtClean="0"/>
          </a:p>
          <a:p>
            <a:r>
              <a:rPr lang="da-DK" sz="2600" dirty="0" smtClean="0"/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a-DK" sz="2600" dirty="0" smtClean="0"/>
          </a:p>
        </p:txBody>
      </p:sp>
    </p:spTree>
    <p:extLst>
      <p:ext uri="{BB962C8B-B14F-4D97-AF65-F5344CB8AC3E}">
        <p14:creationId xmlns:p14="http://schemas.microsoft.com/office/powerpoint/2010/main" val="3860193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heer Blue 16x9">
  <a:themeElements>
    <a:clrScheme name="AcademicScience">
      <a:dk1>
        <a:srgbClr val="000000"/>
      </a:dk1>
      <a:lt1>
        <a:sysClr val="window" lastClr="FFFFFF"/>
      </a:lt1>
      <a:dk2>
        <a:srgbClr val="1B1B1B"/>
      </a:dk2>
      <a:lt2>
        <a:srgbClr val="E5E8E8"/>
      </a:lt2>
      <a:accent1>
        <a:srgbClr val="00B0EA"/>
      </a:accent1>
      <a:accent2>
        <a:srgbClr val="45AE22"/>
      </a:accent2>
      <a:accent3>
        <a:srgbClr val="FFFF00"/>
      </a:accent3>
      <a:accent4>
        <a:srgbClr val="F2760D"/>
      </a:accent4>
      <a:accent5>
        <a:srgbClr val="BB2B35"/>
      </a:accent5>
      <a:accent6>
        <a:srgbClr val="6C3CA2"/>
      </a:accent6>
      <a:hlink>
        <a:srgbClr val="00B0EA"/>
      </a:hlink>
      <a:folHlink>
        <a:srgbClr val="969696"/>
      </a:folHlink>
    </a:clrScheme>
    <a:fontScheme name="Constantia">
      <a:majorFont>
        <a:latin typeface="Constantia" panose="020306020503060303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 panose="020306020503060303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heerBlue_16x9_TP103213468" id="{001408AA-6CA8-4494-A6AA-7D0E1BEB332C}" vid="{98B5F8ED-96C1-404D-B3E2-11FD24291AE6}"/>
    </a:ext>
  </a:extLst>
</a:theme>
</file>

<file path=ppt/theme/theme2.xml><?xml version="1.0" encoding="utf-8"?>
<a:theme xmlns:a="http://schemas.openxmlformats.org/drawingml/2006/main" name="Office Theme">
  <a:themeElements>
    <a:clrScheme name="Sheer Blue">
      <a:dk1>
        <a:srgbClr val="000000"/>
      </a:dk1>
      <a:lt1>
        <a:sysClr val="window" lastClr="FFFFFF"/>
      </a:lt1>
      <a:dk2>
        <a:srgbClr val="323232"/>
      </a:dk2>
      <a:lt2>
        <a:srgbClr val="E5E8E8"/>
      </a:lt2>
      <a:accent1>
        <a:srgbClr val="14B4CA"/>
      </a:accent1>
      <a:accent2>
        <a:srgbClr val="F98A37"/>
      </a:accent2>
      <a:accent3>
        <a:srgbClr val="83C546"/>
      </a:accent3>
      <a:accent4>
        <a:srgbClr val="FFD937"/>
      </a:accent4>
      <a:accent5>
        <a:srgbClr val="6D79D1"/>
      </a:accent5>
      <a:accent6>
        <a:srgbClr val="E4607C"/>
      </a:accent6>
      <a:hlink>
        <a:srgbClr val="88CACA"/>
      </a:hlink>
      <a:folHlink>
        <a:srgbClr val="91A7CA"/>
      </a:folHlink>
    </a:clrScheme>
    <a:fontScheme name="Constantia">
      <a:majorFont>
        <a:latin typeface="Constantia" panose="020306020503060303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 panose="020306020503060303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Sheer Blue">
      <a:dk1>
        <a:srgbClr val="000000"/>
      </a:dk1>
      <a:lt1>
        <a:sysClr val="window" lastClr="FFFFFF"/>
      </a:lt1>
      <a:dk2>
        <a:srgbClr val="323232"/>
      </a:dk2>
      <a:lt2>
        <a:srgbClr val="E5E8E8"/>
      </a:lt2>
      <a:accent1>
        <a:srgbClr val="14B4CA"/>
      </a:accent1>
      <a:accent2>
        <a:srgbClr val="F98A37"/>
      </a:accent2>
      <a:accent3>
        <a:srgbClr val="83C546"/>
      </a:accent3>
      <a:accent4>
        <a:srgbClr val="FFD937"/>
      </a:accent4>
      <a:accent5>
        <a:srgbClr val="6D79D1"/>
      </a:accent5>
      <a:accent6>
        <a:srgbClr val="E4607C"/>
      </a:accent6>
      <a:hlink>
        <a:srgbClr val="88CACA"/>
      </a:hlink>
      <a:folHlink>
        <a:srgbClr val="91A7CA"/>
      </a:folHlink>
    </a:clrScheme>
    <a:fontScheme name="Constantia">
      <a:majorFont>
        <a:latin typeface="Constantia" panose="020306020503060303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 panose="020306020503060303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EBAE80E2-BC63-4DD4-B0C8-1971B89A2F9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Præsentation med blå kanter (widescreen)</Template>
  <TotalTime>0</TotalTime>
  <Words>220</Words>
  <Application>Microsoft Office PowerPoint</Application>
  <PresentationFormat>Widescreen</PresentationFormat>
  <Paragraphs>41</Paragraphs>
  <Slides>5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5</vt:i4>
      </vt:variant>
    </vt:vector>
  </HeadingPairs>
  <TitlesOfParts>
    <vt:vector size="9" baseType="lpstr">
      <vt:lpstr>Arial</vt:lpstr>
      <vt:lpstr>Constantia</vt:lpstr>
      <vt:lpstr>Wingdings</vt:lpstr>
      <vt:lpstr>Sheer Blue 16x9</vt:lpstr>
      <vt:lpstr>Matematik A</vt:lpstr>
      <vt:lpstr>Formelle rammer</vt:lpstr>
      <vt:lpstr>Indhold</vt:lpstr>
      <vt:lpstr>Niveau</vt:lpstr>
      <vt:lpstr>Hvorfor vælge Matematik på A-niveau?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2016-01-02T19:29:48Z</dcterms:created>
  <dcterms:modified xsi:type="dcterms:W3CDTF">2020-12-18T11:09:40Z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TC032134699991</vt:lpwstr>
  </property>
</Properties>
</file>