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3" r:id="rId9"/>
    <p:sldId id="262" r:id="rId10"/>
    <p:sldId id="264" r:id="rId11"/>
    <p:sldId id="261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BC65D-D070-FB40-5495-7F4AC593E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3E30740-884F-A261-6303-13B8962FE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D3AED4-B710-F818-D2E4-7172E9413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8FB58F-0933-3A60-2EC8-B784E32B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B54270-9895-5678-CB55-F3B659BA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897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E3712-758B-CDEF-8FEC-6CFC91B0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BEFB53-AA40-2094-2974-28D7BF4A2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7145C4-50B7-302D-A2F5-508DAA89B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DE2896-06A1-A27F-EEC8-ECF3CD014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9DAB71-7B5E-703E-13C3-8E7AF3B5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81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74BD66-0580-57C4-F5B2-08CDAD58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5614AAC-0A9B-059D-47EC-18DE32F5A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BDE72F-773B-BBA5-7DF3-D34F8FCC8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FB0A5CE-C0DB-7435-B83B-2972D4C9C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ECAAB5-4BDF-C669-A398-4889AFDB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776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3BFA6-1F02-C35F-27C3-327B17521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22B7CC-3AE5-58A1-5CDF-7A7D1157D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409359B-A16E-C6B4-1FC9-672A43ED2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BD42E55-037E-5917-E3DF-94B99E19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AB3561C-AB55-3FD8-9BD2-EAA78744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7E9F7B6-1FD2-22C3-0571-8C98982F1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76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7D306-A945-46CB-1048-FD14CCB0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0756163-3FC5-7DAC-F215-E98F2FB0F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84A66A8-1FA0-CFDD-B546-D63E03DE3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D5B4011-6B82-2D59-7750-9695C38758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586D37C-13C2-6B3D-2023-AA1F79C63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BD9AC7-25A3-EECA-CB11-6A6D5BD8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9B0898D-24E2-977D-C692-334DE71FA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AEED231-ADFD-AED8-1F88-32FE488FF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749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E11B89-2A43-DD0B-DD20-C6DF9CDA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7300F19-A949-E790-0873-40830B5E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C2526E3-1261-A845-DA90-B0A59345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2D31876-AF27-6070-8F84-8F1BB31D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275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246184B-33D0-A8A1-A6F0-996E7BCD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D1CD1AE-988C-177C-4B33-83E6BA46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51AE22C-E138-2B12-8600-F2BCB168D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859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8460ED-5EEB-DDAB-D452-4F253F45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203DDD-AA00-A7EE-CC16-DD0C53792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EC34DE0-7005-7589-CDE3-216FCCA07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7C84D8A-E299-DC33-4109-DC00C884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C0A774E-1FF1-2AD8-3DFD-4C61F9438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60EBDFD-BB5B-9EE4-6816-BEFA4E9D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9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56159-B645-246F-98E9-CEEFB8EFE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5E2A2D6-E791-60C7-134C-5EA163F922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F1AA44B-9E35-7817-5308-1F6480A97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F047E8-98CF-DDC0-2983-631517EE0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5D75FE4-17D9-FE1B-3374-4DD7F2D1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2DE5304-E1EC-24A3-F66F-7A87037E2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99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CD77EA-8415-AF7F-D23F-D9797E382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AF07D84-10B2-BEC9-66D7-1C73B5DA7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D0C82B-BAC6-8332-F5B2-6257390F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FC8785-EF54-B3BE-F53B-0C202373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6166DDB-EAF9-2D3D-D156-D2C0D9E3A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9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286BD18-5D79-2843-FAA2-DEBBABF56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0A865E4-613E-A325-4E5E-E2C9F0BE6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BB6A37-6A7F-DA75-42E6-E11FF2004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E77EEF-9B49-35EC-3DBB-F156EF55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2BEE1E-AB86-9E24-644A-026AFC5F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513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8D1C5A9-9E0E-D2C4-6814-E34E6B2A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8D1CC01-3604-2A1D-B10D-02582C5A7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518D90-5562-043C-22C0-ABE32E90E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E83F-A53B-48DF-815E-3D932554C0ED}" type="datetimeFigureOut">
              <a:rPr lang="da-DK" smtClean="0"/>
              <a:t>03-11-2024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46C7DB-A9C1-3F74-250D-4C5DFDC27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76C223-6367-7F30-7B16-CF7132203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7A0E7-CE2F-4BFD-807B-A82C7F4C68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994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CF139-B822-D8CC-4A34-7482C95333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Sexologi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4CCA75E-55E3-EFE1-4AC3-27444AB3B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Manden og kvindens kønsorganer </a:t>
            </a:r>
          </a:p>
          <a:p>
            <a:r>
              <a:rPr lang="da-DK" dirty="0"/>
              <a:t>Sædcelle og æg</a:t>
            </a:r>
          </a:p>
          <a:p>
            <a:r>
              <a:rPr lang="da-DK" dirty="0"/>
              <a:t>Hormoner og feedback-mekanismer</a:t>
            </a:r>
          </a:p>
        </p:txBody>
      </p:sp>
    </p:spTree>
    <p:extLst>
      <p:ext uri="{BB962C8B-B14F-4D97-AF65-F5344CB8AC3E}">
        <p14:creationId xmlns:p14="http://schemas.microsoft.com/office/powerpoint/2010/main" val="427223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21D9B2-2C25-C045-A0DF-EDE2EF80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Mandens kønsorganer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6C8612-553C-DA20-F03B-8C666D10F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200"/>
              <a:t>Mandens ydre kønsorganer er penis og pungen. </a:t>
            </a:r>
          </a:p>
          <a:p>
            <a:r>
              <a:rPr lang="da-DK" sz="2200"/>
              <a:t>Pungen indeholder testiklerne, som er der hvor sædcellerne produceres og lagres. </a:t>
            </a:r>
          </a:p>
          <a:p>
            <a:r>
              <a:rPr lang="da-DK" sz="2200"/>
              <a:t>For at sædcellerne kan komme fra testiklerne frem til et evt. æg, så skal de ud på en længere rejse. </a:t>
            </a:r>
          </a:p>
          <a:p>
            <a:pPr lvl="1"/>
            <a:r>
              <a:rPr lang="da-DK" sz="2200"/>
              <a:t>De starter i testiklerne </a:t>
            </a:r>
            <a:r>
              <a:rPr lang="da-DK" sz="2200">
                <a:sym typeface="Wingdings" panose="05000000000000000000" pitchFamily="2" charset="2"/>
              </a:rPr>
              <a:t> via sædlederen  urinrørets åbning</a:t>
            </a:r>
          </a:p>
          <a:p>
            <a:pPr lvl="1"/>
            <a:r>
              <a:rPr lang="da-DK" sz="2200">
                <a:sym typeface="Wingdings" panose="05000000000000000000" pitchFamily="2" charset="2"/>
              </a:rPr>
              <a:t>Undervejs tilsættes der en væske med forskellige stoffer, som giver sædcellerne ekstra energi og passende miljø (pH mm.) </a:t>
            </a:r>
          </a:p>
          <a:p>
            <a:pPr lvl="1"/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423953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51DD1-A129-7C5B-4528-35F0C032D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76030D-A4A0-ABFD-5D0C-280E8457D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72E959B8-8FA4-DFAE-A171-094C09935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50" y="848360"/>
            <a:ext cx="5062116" cy="516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A9EE0233-7DDC-A52A-0260-3B9CC703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018" y="584200"/>
            <a:ext cx="5925350" cy="56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62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60B02F-8F57-4596-92ED-B8C64C3C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Kvindens kønsorganer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3CF8F7-231A-9413-160E-88D7FEDDE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92500" lnSpcReduction="10000"/>
          </a:bodyPr>
          <a:lstStyle/>
          <a:p>
            <a:r>
              <a:rPr lang="da-DK" sz="2400" dirty="0"/>
              <a:t>Kvindens kønsorganer består af flere forskellige elementer/separate dele. </a:t>
            </a:r>
          </a:p>
          <a:p>
            <a:pPr lvl="1"/>
            <a:r>
              <a:rPr lang="da-DK" dirty="0"/>
              <a:t>Klitoris er det mest følsomme område for seksuel stimulering hos en kvinde. Det er et organ, hvor størstedelen er skjult inde i kroppen. G-punktet mener man kan være en forlængelse af klitoris inde i skeden og dette er også meget følsomt. </a:t>
            </a:r>
          </a:p>
          <a:p>
            <a:pPr lvl="2"/>
            <a:r>
              <a:rPr lang="da-DK" sz="2400" dirty="0"/>
              <a:t>Klitoris har ca. 8000 nervebaner, hvilket er dobbelt så mange som penis, hvilket også gør at stimulering kan føles ubehagelig. </a:t>
            </a:r>
          </a:p>
          <a:p>
            <a:pPr lvl="1"/>
            <a:r>
              <a:rPr lang="da-DK" dirty="0"/>
              <a:t>Kønslæberne – indre og ydre – beskytter indgangen til skeden mod fremmede stoffer og bakterier. </a:t>
            </a:r>
          </a:p>
          <a:p>
            <a:pPr lvl="1"/>
            <a:r>
              <a:rPr lang="da-DK" dirty="0"/>
              <a:t>Skedens vægge består af foldede slimhinder, som kan udvide sig. Ved samleje er det kirtler i skedens væg, som udskiller den væske, der er kroppens naturlige smøremiddel. </a:t>
            </a:r>
          </a:p>
          <a:p>
            <a:r>
              <a:rPr lang="da-DK" sz="2400" dirty="0"/>
              <a:t>Skeden har en lav pH-værdi, da dette fungerer som en beskyttende barriere i forhold til bakterier. </a:t>
            </a:r>
          </a:p>
        </p:txBody>
      </p:sp>
    </p:spTree>
    <p:extLst>
      <p:ext uri="{BB962C8B-B14F-4D97-AF65-F5344CB8AC3E}">
        <p14:creationId xmlns:p14="http://schemas.microsoft.com/office/powerpoint/2010/main" val="28423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ABB08CC8-2559-B291-2A3A-D7D8D10665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778" y="643467"/>
            <a:ext cx="480504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47137699-0729-958A-AD3F-2FD6E31F4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0008" y="643467"/>
            <a:ext cx="512538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49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EAEFEB-E87A-A794-E3F6-A53C070C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Forklar et kønsorgan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2B327F-CE30-3E51-3920-93090697F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 får nu 1 minut til at skrive lidt hjælpeord ned på en post it, som kan hjælpe jer til at beskrive det valgte kønsorgan eller en del af et kønsorgan. </a:t>
            </a:r>
          </a:p>
          <a:p>
            <a:r>
              <a:rPr lang="da-DK" dirty="0"/>
              <a:t>Når tiden er gået skal alle rejse sig op og finde en makker. </a:t>
            </a:r>
          </a:p>
          <a:p>
            <a:r>
              <a:rPr lang="da-DK" dirty="0"/>
              <a:t>Den første begynder at forklare det valgte kønsorgan/del af kønsorgan ud fra hjælpeordene uden at nævne det valgte kønsorgan. </a:t>
            </a:r>
          </a:p>
          <a:p>
            <a:r>
              <a:rPr lang="da-DK" dirty="0"/>
              <a:t>Den anden skal nu forsøge at gætte, hvad der er tale om. </a:t>
            </a:r>
          </a:p>
          <a:p>
            <a:r>
              <a:rPr lang="da-DK" dirty="0"/>
              <a:t>Derefter bytter I, så den der gættede nu forklarer og den der forklarede gætter. </a:t>
            </a:r>
          </a:p>
          <a:p>
            <a:r>
              <a:rPr lang="da-DK" dirty="0"/>
              <a:t>Du skal snakke med 3 forskellige mennesker. </a:t>
            </a:r>
          </a:p>
        </p:txBody>
      </p:sp>
    </p:spTree>
    <p:extLst>
      <p:ext uri="{BB962C8B-B14F-4D97-AF65-F5344CB8AC3E}">
        <p14:creationId xmlns:p14="http://schemas.microsoft.com/office/powerpoint/2010/main" val="250630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95E152-0580-9869-40E2-8CE3632E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Produktion af sædceller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7E511B-7F27-DFC3-5CD5-24C56D8A3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400" dirty="0"/>
              <a:t>Dannelsen af sædceller sker i testiklerne. Stamcellerne modnes til sædceller ved bl.a. at gennemgå meiosen. Denne produktion sker hele tiden. </a:t>
            </a:r>
          </a:p>
          <a:p>
            <a:r>
              <a:rPr lang="da-DK" sz="2400" dirty="0"/>
              <a:t>Produktionen af sædceller sker ved en temperatur, som er lidt lavere end kroppens 37 grader. Derfor er testiklerne i pungen allerede inden drengen fødes. </a:t>
            </a:r>
          </a:p>
          <a:p>
            <a:pPr lvl="1"/>
            <a:r>
              <a:rPr lang="da-DK" dirty="0"/>
              <a:t>For høj temperatur kan give dårlig sædkvalitet. </a:t>
            </a:r>
          </a:p>
          <a:p>
            <a:r>
              <a:rPr lang="da-DK" sz="2400" dirty="0"/>
              <a:t>Hver testikel indeholder </a:t>
            </a:r>
            <a:r>
              <a:rPr lang="da-DK" sz="2400" dirty="0" err="1"/>
              <a:t>ca</a:t>
            </a:r>
            <a:r>
              <a:rPr lang="da-DK" sz="2400" dirty="0"/>
              <a:t> 500 meter lange sædkanaler, hvor produktionen sker – det tager </a:t>
            </a:r>
            <a:r>
              <a:rPr lang="da-DK" sz="2400" dirty="0" err="1"/>
              <a:t>ca</a:t>
            </a:r>
            <a:r>
              <a:rPr lang="da-DK" sz="2400" dirty="0"/>
              <a:t> 10 uger fra stamcelle til sædcelle. 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2477366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1B3DEACA-1E85-D3DF-352A-F3CAC87D8A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5968" y="643466"/>
            <a:ext cx="500003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F04EA0C-CB02-F063-DE4F-D5F319A4A9AE}"/>
              </a:ext>
            </a:extLst>
          </p:cNvPr>
          <p:cNvSpPr txBox="1"/>
          <p:nvPr/>
        </p:nvSpPr>
        <p:spPr>
          <a:xfrm>
            <a:off x="7057505" y="781396"/>
            <a:ext cx="35329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En sædcelle består af: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Et hoved som indeholder 23 kromosomer.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Et mellemstykke, der indeholder mange mitokondrier – producerer energi via ATP.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En hale, som kan slå 30-40 gange til hver side på 1 sekund. </a:t>
            </a:r>
          </a:p>
        </p:txBody>
      </p:sp>
    </p:spTree>
    <p:extLst>
      <p:ext uri="{BB962C8B-B14F-4D97-AF65-F5344CB8AC3E}">
        <p14:creationId xmlns:p14="http://schemas.microsoft.com/office/powerpoint/2010/main" val="3419475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1FB581-9092-52D0-9E71-4166A7875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Produktion og modning af  nye æg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8D52B0-40EE-F4CE-FB53-648306F8B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000"/>
              <a:t>I æggestokkene sker produktionen og modningen af nye æg. Æggene opbevares i små væskefyldte hulrum, som kaldes for follikler. </a:t>
            </a:r>
          </a:p>
          <a:p>
            <a:r>
              <a:rPr lang="da-DK" sz="2000"/>
              <a:t>Der sker normalt ægløsning fra én æggestok ad gangen (kvinden har 2 – det er symmetrisk). </a:t>
            </a:r>
          </a:p>
          <a:p>
            <a:r>
              <a:rPr lang="da-DK" sz="2000"/>
              <a:t>Hvis der frigives 2 æg fra en eller begge æggestokke, så er der mulighed for at få tveæggede tvillinger. </a:t>
            </a:r>
          </a:p>
          <a:p>
            <a:r>
              <a:rPr lang="da-DK" sz="2000"/>
              <a:t>Hvis det er enæggede tvillinger, så er det fordi 1 befrugtet æg har delt sig til to. </a:t>
            </a:r>
          </a:p>
          <a:p>
            <a:r>
              <a:rPr lang="da-DK" sz="2000"/>
              <a:t>Der er kun ca. 10 sædceller som i sidste ende kommer frem til ægget ud af ca. 40 millioner, der findes i en udløsning. </a:t>
            </a:r>
          </a:p>
          <a:p>
            <a:r>
              <a:rPr lang="da-DK" sz="2000"/>
              <a:t>Ved ægløsning sker der det, at ægget bevæger sig igennem æggelederen og mod livmoderen – befrugtningen vil kunne ske undervejs i æggelederen. </a:t>
            </a:r>
          </a:p>
          <a:p>
            <a:r>
              <a:rPr lang="da-DK" sz="2000"/>
              <a:t>Flere ting kan bremse eller udsætte menstruationen – det skal vi snakke om senere!</a:t>
            </a:r>
          </a:p>
        </p:txBody>
      </p:sp>
    </p:spTree>
    <p:extLst>
      <p:ext uri="{BB962C8B-B14F-4D97-AF65-F5344CB8AC3E}">
        <p14:creationId xmlns:p14="http://schemas.microsoft.com/office/powerpoint/2010/main" val="1669468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vad sker der ved befrugtningen? - Patienthåndbogen på sundhed.dk">
            <a:extLst>
              <a:ext uri="{FF2B5EF4-FFF2-40B4-BE49-F238E27FC236}">
                <a16:creationId xmlns:a16="http://schemas.microsoft.com/office/drawing/2014/main" id="{77353AB5-97B5-8AF4-23DE-4C544B399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461" y="521605"/>
            <a:ext cx="9383078" cy="581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331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56058-6F3F-52D2-FAD4-CDA74AAEF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Sædceller og æg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260FC6-A2F4-C821-7B38-1E92A396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11" y="1775749"/>
            <a:ext cx="10515600" cy="4351338"/>
          </a:xfrm>
        </p:spPr>
        <p:txBody>
          <a:bodyPr/>
          <a:lstStyle/>
          <a:p>
            <a:r>
              <a:rPr lang="da-DK" dirty="0"/>
              <a:t>I skal i mindre grupper arbejde ud fra følgende spørgsmål: </a:t>
            </a:r>
          </a:p>
          <a:p>
            <a:pPr marL="914400" lvl="1" indent="-457200">
              <a:buAutoNum type="arabicPeriod"/>
            </a:pPr>
            <a:r>
              <a:rPr lang="da-DK" dirty="0"/>
              <a:t>Hvad er en sædcelle og hvordan er den opbygget? </a:t>
            </a:r>
          </a:p>
          <a:p>
            <a:pPr marL="914400" lvl="1" indent="-457200">
              <a:buAutoNum type="arabicPeriod"/>
            </a:pPr>
            <a:r>
              <a:rPr lang="da-DK" dirty="0"/>
              <a:t>Hvordan er produktionen og modningen af et æg hos en kvinde? </a:t>
            </a:r>
          </a:p>
          <a:p>
            <a:pPr marL="914400" lvl="1" indent="-457200">
              <a:buAutoNum type="arabicPeriod"/>
            </a:pPr>
            <a:r>
              <a:rPr lang="da-DK" dirty="0"/>
              <a:t>Undersøg på nettet, hvilke forskellige ting, som kan påvirke henholdsvis en sædcelle og modningen/produktionen af æg hos en kvinde? Er det hormoner, temperaturer eller noget tredje? </a:t>
            </a:r>
          </a:p>
          <a:p>
            <a:r>
              <a:rPr lang="da-DK" dirty="0"/>
              <a:t>Når tiden er ved at være gået finder man en anden gruppe, hvor hver gruppen præsenterer sine svar. </a:t>
            </a:r>
          </a:p>
          <a:p>
            <a:r>
              <a:rPr lang="da-DK" dirty="0"/>
              <a:t>Vi slutter af med en fælles opsamling og diskussion af de ting, som kan påvirke mandens sædkvalitet og kvindens fertilitet. </a:t>
            </a:r>
          </a:p>
        </p:txBody>
      </p:sp>
    </p:spTree>
    <p:extLst>
      <p:ext uri="{BB962C8B-B14F-4D97-AF65-F5344CB8AC3E}">
        <p14:creationId xmlns:p14="http://schemas.microsoft.com/office/powerpoint/2010/main" val="559616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7F361D1909544BB4E79034297F66EC" ma:contentTypeVersion="3" ma:contentTypeDescription="Create a new document." ma:contentTypeScope="" ma:versionID="9f53b4baf7fa4f4ed60d6daae93826d8">
  <xsd:schema xmlns:xsd="http://www.w3.org/2001/XMLSchema" xmlns:xs="http://www.w3.org/2001/XMLSchema" xmlns:p="http://schemas.microsoft.com/office/2006/metadata/properties" xmlns:ns3="ee676979-3ddd-4d62-a83f-ad8cc22a4787" targetNamespace="http://schemas.microsoft.com/office/2006/metadata/properties" ma:root="true" ma:fieldsID="35a50b175465f69a610bdf01f8905182" ns3:_="">
    <xsd:import namespace="ee676979-3ddd-4d62-a83f-ad8cc22a47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76979-3ddd-4d62-a83f-ad8cc22a4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9F6159-D0CC-490F-8550-4BBDB3DA7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676979-3ddd-4d62-a83f-ad8cc22a47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1C61BE-A99C-44FA-986D-B5FE0D99D66C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ee676979-3ddd-4d62-a83f-ad8cc22a478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67538AD-5399-4378-8A4A-96AC573B8B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741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Sexologi</vt:lpstr>
      <vt:lpstr>Mandens kønsorganer</vt:lpstr>
      <vt:lpstr>PowerPoint-præsentation</vt:lpstr>
      <vt:lpstr>Kvindens kønsorganer</vt:lpstr>
      <vt:lpstr>PowerPoint-præsentation</vt:lpstr>
      <vt:lpstr>Øvelse: Forklar et kønsorgan</vt:lpstr>
      <vt:lpstr>Produktion af sædceller</vt:lpstr>
      <vt:lpstr>PowerPoint-præsentation</vt:lpstr>
      <vt:lpstr>Produktion og modning af  nye æg</vt:lpstr>
      <vt:lpstr>PowerPoint-præsentation</vt:lpstr>
      <vt:lpstr>Øvelse: Sædceller og æg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Sexologi</dc:title>
  <dc:creator>Taia Varberg</dc:creator>
  <cp:lastModifiedBy>Taia Varberg</cp:lastModifiedBy>
  <cp:revision>3</cp:revision>
  <dcterms:created xsi:type="dcterms:W3CDTF">2024-01-10T09:11:17Z</dcterms:created>
  <dcterms:modified xsi:type="dcterms:W3CDTF">2024-11-03T17:01:25Z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0x010100987F361D1909544BB4E79034297F66EC</vt:lpwstr>
  </property>
</Properties>
</file>