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18"/>
  </p:notesMasterIdLst>
  <p:sldIdLst>
    <p:sldId id="256" r:id="rId3"/>
    <p:sldId id="274" r:id="rId4"/>
    <p:sldId id="275" r:id="rId5"/>
    <p:sldId id="276" r:id="rId6"/>
    <p:sldId id="277" r:id="rId7"/>
    <p:sldId id="278" r:id="rId8"/>
    <p:sldId id="260" r:id="rId9"/>
    <p:sldId id="264" r:id="rId10"/>
    <p:sldId id="265" r:id="rId11"/>
    <p:sldId id="270" r:id="rId12"/>
    <p:sldId id="263" r:id="rId13"/>
    <p:sldId id="266" r:id="rId14"/>
    <p:sldId id="267" r:id="rId15"/>
    <p:sldId id="272" r:id="rId16"/>
    <p:sldId id="271" r:id="rId1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9547" autoAdjust="0"/>
  </p:normalViewPr>
  <p:slideViewPr>
    <p:cSldViewPr snapToGrid="0">
      <p:cViewPr varScale="1">
        <p:scale>
          <a:sx n="67" d="100"/>
          <a:sy n="67" d="100"/>
        </p:scale>
        <p:origin x="6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8B237-497A-4A76-9A78-AF2F306231E1}" type="datetimeFigureOut">
              <a:rPr lang="da-DK" smtClean="0"/>
              <a:t>20-03-2025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974A93-32B3-45E6-B072-409CA31164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0810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74A93-32B3-45E6-B072-409CA31164A1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3962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 = deletion</a:t>
            </a:r>
          </a:p>
          <a:p>
            <a:endParaRPr lang="da-DK" dirty="0"/>
          </a:p>
          <a:p>
            <a:r>
              <a:rPr lang="da-DK" dirty="0"/>
              <a:t>B = Duplikation </a:t>
            </a:r>
          </a:p>
          <a:p>
            <a:endParaRPr lang="da-DK" dirty="0"/>
          </a:p>
          <a:p>
            <a:r>
              <a:rPr lang="da-DK" dirty="0"/>
              <a:t>C = Inversion</a:t>
            </a:r>
          </a:p>
          <a:p>
            <a:endParaRPr lang="da-DK" dirty="0"/>
          </a:p>
          <a:p>
            <a:r>
              <a:rPr lang="da-DK" dirty="0"/>
              <a:t>D = Ensidig translokation </a:t>
            </a:r>
          </a:p>
          <a:p>
            <a:endParaRPr lang="da-DK" dirty="0"/>
          </a:p>
          <a:p>
            <a:r>
              <a:rPr lang="da-DK" dirty="0"/>
              <a:t>E = Gensidig translokation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74A93-32B3-45E6-B072-409CA31164A1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1360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EA7A71-7C7D-6779-4CCC-6914296E5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164CC88-7C1E-F67A-83B3-35C9774506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8AE2511-5665-704B-DB3B-BD702227D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E9F26-19BB-460B-8FEC-F27D7B529A72}" type="datetimeFigureOut">
              <a:rPr lang="da-DK" smtClean="0"/>
              <a:t>20-03-2025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F7011AB-2C4B-6363-D936-352993B9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142650B-991B-CB41-ED6D-EDA24DF45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9107E-F80C-48BD-9F2E-1E1FC5DB84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0957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ED3BB8-95BE-B2DB-1C6E-233430DAD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98B7CBE-442F-028A-8DE6-D8EE5A5F0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5654663-2B01-818F-1B99-3B9D8E28A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E9F26-19BB-460B-8FEC-F27D7B529A72}" type="datetimeFigureOut">
              <a:rPr lang="da-DK" smtClean="0"/>
              <a:t>20-03-2025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130C145-CEA7-FE59-AAF1-B616374F2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5F087A8-CC51-FB50-CCD4-9338D84AB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9107E-F80C-48BD-9F2E-1E1FC5DB84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823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8DE312-95EE-11CA-1C4F-EC5FFD72A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3CE11A5-A6CB-DAC6-2FF3-7F296E0F18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736087C-2848-867E-F135-2E60EBD0B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E9F26-19BB-460B-8FEC-F27D7B529A72}" type="datetimeFigureOut">
              <a:rPr lang="da-DK" smtClean="0"/>
              <a:t>20-03-2025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F66993B-012D-1E92-B417-979A62C7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A4B2A5F-270C-90A8-24F1-8D3A70106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9107E-F80C-48BD-9F2E-1E1FC5DB84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9090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AD9D58-EF94-A664-BE2C-321986E8A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B81E4EF-86FA-7DD9-EF57-9A3AA31E0C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64CDF2C-69AB-344A-4EA5-4EEFB01E07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C299969-6E6D-7441-F1F0-1178C734B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E9F26-19BB-460B-8FEC-F27D7B529A72}" type="datetimeFigureOut">
              <a:rPr lang="da-DK" smtClean="0"/>
              <a:t>20-03-2025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411A9D2-CD1C-ED6A-1C67-4F3427A0B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40ADE6B-E6A3-F109-4E19-4C1139D4B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9107E-F80C-48BD-9F2E-1E1FC5DB84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5705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B49C24-053A-046C-63B3-D738DC2BD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7E7E140-3945-84CE-253B-71DA311C5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EA0157C-2414-B132-135A-AC78AFA87A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95EBC49-3BD2-60E8-E3D5-FB955C2A1E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CDDD6CE-8B25-4A24-745A-27823DC1E3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B276585-D872-8458-3D9B-D5C7F98A1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E9F26-19BB-460B-8FEC-F27D7B529A72}" type="datetimeFigureOut">
              <a:rPr lang="da-DK" smtClean="0"/>
              <a:t>20-03-2025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901B325B-E1AD-D813-407B-70C22C5CA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82B43ED3-9245-ADFA-C79F-405B737B7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9107E-F80C-48BD-9F2E-1E1FC5DB84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0187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8FCB6B-DAD8-5AF5-8D9C-64E5CAB63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A1696659-0655-51FC-78FE-FA5188DCB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E9F26-19BB-460B-8FEC-F27D7B529A72}" type="datetimeFigureOut">
              <a:rPr lang="da-DK" smtClean="0"/>
              <a:t>20-03-2025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1915DEB-E6F6-EEEF-2051-B644489D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E711519-0F5F-FACD-31F3-34A79B89D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9107E-F80C-48BD-9F2E-1E1FC5DB84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32986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1672508-2291-7C0C-2F6F-06DDB9006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E9F26-19BB-460B-8FEC-F27D7B529A72}" type="datetimeFigureOut">
              <a:rPr lang="da-DK" smtClean="0"/>
              <a:t>20-03-2025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B167BBE-829A-2A6A-DDD4-6E7D39B58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E4BF37D-8EC0-D396-0D88-928D9C3DD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9107E-F80C-48BD-9F2E-1E1FC5DB84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8560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715B69-68CA-A424-B4F8-7C2552EAA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3CB965E-4E66-17E4-7BB7-C94E4E3CF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2320282-D179-0B98-AEB3-DFA8F5E3E6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87F2FE2-13C5-C3A2-167B-5BD4E386B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E9F26-19BB-460B-8FEC-F27D7B529A72}" type="datetimeFigureOut">
              <a:rPr lang="da-DK" smtClean="0"/>
              <a:t>20-03-2025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447A0C1-C17E-E3EF-0EC1-B46495BD2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1DE107B-8C96-9219-A2D1-934842AA4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9107E-F80C-48BD-9F2E-1E1FC5DB84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340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7FA492-6EB1-9741-0CF3-ACB4C5B86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8B55EF9-B98D-28F9-8011-0357B02B43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15D0F68-8906-E1E5-1ED8-2EA0F06E7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EDE1154-3883-E417-205C-18BD207E7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E9F26-19BB-460B-8FEC-F27D7B529A72}" type="datetimeFigureOut">
              <a:rPr lang="da-DK" smtClean="0"/>
              <a:t>20-03-2025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CFAF531-BC57-4E11-0DD4-EACC743F7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1ED9E18-2739-3534-E58E-C4DAB25B0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9107E-F80C-48BD-9F2E-1E1FC5DB84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1234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DBCBCB-62C9-1829-C5B1-EE25B31DD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D19D333-1FDE-BF6C-6BEA-21AE8D0D0C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0FF6219-A792-1FB7-3DB1-F1EA61B50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E9F26-19BB-460B-8FEC-F27D7B529A72}" type="datetimeFigureOut">
              <a:rPr lang="da-DK" smtClean="0"/>
              <a:t>20-03-2025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FDEA02-43C3-C02B-95F4-CD7918779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05269F6-18DB-BA58-7881-D4DCCBD1F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9107E-F80C-48BD-9F2E-1E1FC5DB84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5247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968A5D2-82DA-2462-CA14-72803D664C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102E945-2580-310F-1166-0112F273D7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41AAF2E-D430-8A1B-78A3-8EB85F491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E9F26-19BB-460B-8FEC-F27D7B529A72}" type="datetimeFigureOut">
              <a:rPr lang="da-DK" smtClean="0"/>
              <a:t>20-03-2025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A8AABB9-F580-C1C9-6E82-6BB291F4B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BA81674-B370-1505-503E-C7A6CBB7B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9107E-F80C-48BD-9F2E-1E1FC5DB84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37741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0AD8EF9-9BEF-882C-F2C5-72B301936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33550-8DE9-437C-BDDB-002A5349B7E1}" type="datetimeFigureOut">
              <a:rPr lang="da-DK" smtClean="0"/>
              <a:t>20-03-2025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357F9F5-A988-0C03-BCCB-B4F19FB09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946D6FD-001B-A6E9-0CB3-35A4D8952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E2E5-5E11-40DB-89B2-826ED299BD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61699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4444C8-457F-04C1-82D9-E0DD0783B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66A2C12-2DAF-7FD6-AB1E-3BF05C571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0624D14-90EE-5713-7862-DDFF8F574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33550-8DE9-437C-BDDB-002A5349B7E1}" type="datetimeFigureOut">
              <a:rPr lang="da-DK" smtClean="0"/>
              <a:t>20-03-2025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F593B97-047E-4043-A723-C8CEDCECD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BEFC3FA-E9A4-8606-D58C-1DE6C9298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E2E5-5E11-40DB-89B2-826ED299BD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3559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980C42B-BBD4-869A-0A93-613D42BCD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643AA41-6825-C482-6473-E00B5754E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1AC4AB5-02DB-0712-5C2B-6748CDB73B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E9F26-19BB-460B-8FEC-F27D7B529A72}" type="datetimeFigureOut">
              <a:rPr lang="da-DK" smtClean="0"/>
              <a:t>20-03-2025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AAEAE56-C0D9-3D46-A296-43477A5B88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653F844-6E65-60CE-8723-F78B34094A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9107E-F80C-48BD-9F2E-1E1FC5DB84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6212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1" r:id="rId3"/>
    <p:sldLayoutId id="2147483652" r:id="rId4"/>
    <p:sldLayoutId id="2147483653" r:id="rId5"/>
    <p:sldLayoutId id="2147483654" r:id="rId6"/>
    <p:sldLayoutId id="2147483662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B615726-896D-6603-4807-31C8EA501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1216621-5172-18E4-F2D2-E4CDEB20A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F100AB6-7EA5-691E-AD99-21ACA325B9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B33550-8DE9-437C-BDDB-002A5349B7E1}" type="datetimeFigureOut">
              <a:rPr lang="da-DK" smtClean="0"/>
              <a:t>20-03-2025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92B5051-0819-C34D-EB3F-625733752D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B760EE3-4BE7-58CB-CCD6-C2D102A798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31E2E5-5E11-40DB-89B2-826ED299BD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8455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4C21BE-3808-3623-9091-7C9A437877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777852"/>
          </a:xfrm>
        </p:spPr>
        <p:txBody>
          <a:bodyPr>
            <a:normAutofit/>
          </a:bodyPr>
          <a:lstStyle/>
          <a:p>
            <a:r>
              <a:rPr lang="da-DK" b="1" dirty="0"/>
              <a:t>Nedarvningsprincipper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45F65FD-455E-F852-739C-8FBA067CDA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36740"/>
            <a:ext cx="9144000" cy="1221059"/>
          </a:xfrm>
        </p:spPr>
        <p:txBody>
          <a:bodyPr>
            <a:normAutofit/>
          </a:bodyPr>
          <a:lstStyle/>
          <a:p>
            <a:r>
              <a:rPr lang="da-DK" b="1"/>
              <a:t>Hvad er nedarvning? Hvordan nedarver vi gener fra mor og far? Og hvordan påvirker det kroppen</a:t>
            </a:r>
          </a:p>
        </p:txBody>
      </p:sp>
    </p:spTree>
    <p:extLst>
      <p:ext uri="{BB962C8B-B14F-4D97-AF65-F5344CB8AC3E}">
        <p14:creationId xmlns:p14="http://schemas.microsoft.com/office/powerpoint/2010/main" val="11600234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19494E-0643-0114-A13E-D6B674925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Lektien: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5E71599-8165-3B8E-3B25-B4D1C4EFFC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da-DK" dirty="0"/>
              <a:t>1) Hvordan kan man i dag finde ud af om et barn har en eller flere kromosomfejl? </a:t>
            </a:r>
          </a:p>
          <a:p>
            <a:pPr>
              <a:buNone/>
            </a:pPr>
            <a:r>
              <a:rPr lang="da-DK" dirty="0"/>
              <a:t>2) Hvad er DNA-diagnostik og hvornår anvender man det? </a:t>
            </a:r>
          </a:p>
          <a:p>
            <a:pPr>
              <a:buNone/>
            </a:pPr>
            <a:r>
              <a:rPr lang="da-DK" dirty="0"/>
              <a:t>3) Hvor mange kromosomer har mennesket? Og hvad er </a:t>
            </a:r>
            <a:r>
              <a:rPr lang="da-DK" dirty="0" err="1"/>
              <a:t>autosomer</a:t>
            </a:r>
            <a:r>
              <a:rPr lang="da-DK" dirty="0"/>
              <a:t> og kønskromosomer? </a:t>
            </a:r>
          </a:p>
          <a:p>
            <a:pPr>
              <a:buNone/>
            </a:pPr>
            <a:r>
              <a:rPr lang="da-DK" dirty="0"/>
              <a:t>4) Forklar begreberne alleler, heterozygot og homozygot. </a:t>
            </a:r>
          </a:p>
          <a:p>
            <a:pPr>
              <a:buNone/>
            </a:pPr>
            <a:r>
              <a:rPr lang="da-DK" dirty="0"/>
              <a:t>5) Forklar forskellen på gener som er recessive vs. dominante? </a:t>
            </a:r>
          </a:p>
          <a:p>
            <a:r>
              <a:rPr lang="da-DK" dirty="0"/>
              <a:t>6) Hvad er en genotype og hvad er en fænotype?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62401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4D76DB-5601-4DE0-0E67-11382626B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Nedarvning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D087110-CDFD-41D7-5257-95E9790D7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Vores egenskaber nedarves enten ved </a:t>
            </a:r>
            <a:r>
              <a:rPr lang="da-DK" dirty="0" err="1"/>
              <a:t>autosomal</a:t>
            </a:r>
            <a:r>
              <a:rPr lang="da-DK" dirty="0"/>
              <a:t> nedarvning (foregår via kromosom 1-22) eller ved kønsbunden nedarvning (via X- eller Y-kromosomerne). </a:t>
            </a:r>
          </a:p>
          <a:p>
            <a:r>
              <a:rPr lang="da-DK" dirty="0"/>
              <a:t>Hvis nedarvningen af en egenskab eller en genetisk sygdom kun sker ved ét enkelt gen, så kaldes det for en monogen sygdom/egenskab.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77567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C32683-8BB4-3F41-36B4-3E5E6398F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Krydsningsskema 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4720536-9B20-3AAD-0237-36B5B9727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09160" cy="4351338"/>
          </a:xfrm>
        </p:spPr>
        <p:txBody>
          <a:bodyPr>
            <a:normAutofit lnSpcReduction="10000"/>
          </a:bodyPr>
          <a:lstStyle/>
          <a:p>
            <a:r>
              <a:rPr lang="da-DK" dirty="0"/>
              <a:t>Er en af de mest anvendte metoder til at forudsige nedarvning af bestemte typer af egenskaber. Det er hvad man forventer af en krydsning mellem to individer. </a:t>
            </a:r>
          </a:p>
          <a:p>
            <a:r>
              <a:rPr lang="da-DK" dirty="0"/>
              <a:t>Man finder dermed sandsynligheden for, hvilken genotype det kommende barn kan få. </a:t>
            </a:r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49E594AE-3A94-EF4F-4995-55C01808B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917" y="1825625"/>
            <a:ext cx="6135837" cy="383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25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23304-214E-374C-268D-39DB615A7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Stamtavler - nedarvning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44FCFA9-617B-F232-FE38-0AAF2023C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Stamtavler, er ligesom krydsningsskemaer, en vigtig måde at undersøge, hvordan genetiske egenskaber nedarves. </a:t>
            </a:r>
          </a:p>
          <a:p>
            <a:r>
              <a:rPr lang="da-DK" dirty="0"/>
              <a:t>En stamtavle viser de enkelte individers fænotyper i en familie. </a:t>
            </a:r>
          </a:p>
          <a:p>
            <a:r>
              <a:rPr lang="da-DK" dirty="0"/>
              <a:t>Der er en standard måde at tegne en stamtavle på: </a:t>
            </a:r>
          </a:p>
          <a:p>
            <a:pPr lvl="1"/>
            <a:r>
              <a:rPr lang="da-DK" dirty="0"/>
              <a:t>Mænd = firkanter. </a:t>
            </a:r>
          </a:p>
          <a:p>
            <a:pPr lvl="1"/>
            <a:r>
              <a:rPr lang="da-DK" dirty="0"/>
              <a:t>Kvinder = cirkler. </a:t>
            </a:r>
          </a:p>
          <a:p>
            <a:pPr lvl="1"/>
            <a:r>
              <a:rPr lang="da-DK" dirty="0"/>
              <a:t>Farverne viser individernes fænotype for en bestemt egenskab. </a:t>
            </a:r>
          </a:p>
          <a:p>
            <a:pPr lvl="1"/>
            <a:r>
              <a:rPr lang="da-DK" dirty="0"/>
              <a:t>Vandrette streger mellem to personer = har fået børn sammen. </a:t>
            </a:r>
          </a:p>
          <a:p>
            <a:pPr lvl="1"/>
            <a:r>
              <a:rPr lang="da-DK" dirty="0"/>
              <a:t>Streger der udgår fra de vandrette streger mellem to = børn de har fået sammen. </a:t>
            </a:r>
          </a:p>
          <a:p>
            <a:pPr lvl="1"/>
            <a:r>
              <a:rPr lang="da-DK" dirty="0"/>
              <a:t>Rækkerne = generationer, man starter med den ældste og bevæger sig ned. </a:t>
            </a:r>
          </a:p>
        </p:txBody>
      </p:sp>
    </p:spTree>
    <p:extLst>
      <p:ext uri="{BB962C8B-B14F-4D97-AF65-F5344CB8AC3E}">
        <p14:creationId xmlns:p14="http://schemas.microsoft.com/office/powerpoint/2010/main" val="3721201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ED8BA31B-BA24-52FE-DA79-AD3F5F88B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" y="523875"/>
            <a:ext cx="9155326" cy="4363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4F3CFC5F-C885-204F-0796-26FEFE47EB94}"/>
              </a:ext>
            </a:extLst>
          </p:cNvPr>
          <p:cNvSpPr txBox="1"/>
          <p:nvPr/>
        </p:nvSpPr>
        <p:spPr>
          <a:xfrm>
            <a:off x="375920" y="5720080"/>
            <a:ext cx="11409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Øjenfarve i en familie. Brune/orange = personer med brune øjne. Blå = personer med blå øjne. </a:t>
            </a:r>
          </a:p>
          <a:p>
            <a:r>
              <a:rPr lang="da-DK" dirty="0"/>
              <a:t>Den blå egenskab er recessiv, derfor må alle de blå individer have fænotypen </a:t>
            </a:r>
            <a:r>
              <a:rPr lang="da-DK" dirty="0" err="1"/>
              <a:t>bb</a:t>
            </a:r>
            <a:r>
              <a:rPr lang="da-DK" dirty="0"/>
              <a:t>, dem med brune øjne må mindst have et B i deres fænotype. Da alle de brunøjede får mindst ét barn med blå øjne, må de have fænotypen </a:t>
            </a:r>
            <a:r>
              <a:rPr lang="da-DK" dirty="0" err="1"/>
              <a:t>Bb</a:t>
            </a:r>
            <a:r>
              <a:rPr lang="da-DK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99904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50B72D-0E06-4A94-3618-00531ECC2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Nedarvning - stamtavler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62476C3-5C57-1868-BA0D-011F5CBAE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6720" y="39655"/>
            <a:ext cx="4979035" cy="6453220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AE2447F7-6486-97AF-85F5-A17148BCB91E}"/>
              </a:ext>
            </a:extLst>
          </p:cNvPr>
          <p:cNvSpPr txBox="1"/>
          <p:nvPr/>
        </p:nvSpPr>
        <p:spPr>
          <a:xfrm>
            <a:off x="583565" y="1690687"/>
            <a:ext cx="5791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A</a:t>
            </a:r>
            <a:r>
              <a:rPr lang="da-DK" b="1" dirty="0"/>
              <a:t>: </a:t>
            </a:r>
            <a:r>
              <a:rPr lang="da-DK" b="1" dirty="0" err="1"/>
              <a:t>Autosomal</a:t>
            </a:r>
            <a:r>
              <a:rPr lang="da-DK" b="1" dirty="0"/>
              <a:t> dominant nedarvning.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 err="1"/>
              <a:t>Autosomal</a:t>
            </a:r>
            <a:r>
              <a:rPr lang="da-DK" dirty="0"/>
              <a:t> sidder på et af de 22 kromosompar.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Dominant - kun én forældre skal have det. </a:t>
            </a:r>
          </a:p>
          <a:p>
            <a:endParaRPr lang="da-DK" dirty="0"/>
          </a:p>
          <a:p>
            <a:r>
              <a:rPr lang="da-DK" dirty="0"/>
              <a:t>B: </a:t>
            </a:r>
            <a:r>
              <a:rPr lang="da-DK" b="1" dirty="0" err="1"/>
              <a:t>Autosomal</a:t>
            </a:r>
            <a:r>
              <a:rPr lang="da-DK" b="1" dirty="0"/>
              <a:t> recessiv nedarvning.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 err="1"/>
              <a:t>Autosomal</a:t>
            </a:r>
            <a:r>
              <a:rPr lang="da-DK" dirty="0"/>
              <a:t> sidder på et af de 22 kromosompar.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Recessiv – begge forældre skal være bærer for at afkommet får sygdommen. </a:t>
            </a:r>
          </a:p>
          <a:p>
            <a:endParaRPr lang="da-DK" dirty="0"/>
          </a:p>
          <a:p>
            <a:r>
              <a:rPr lang="da-DK" dirty="0"/>
              <a:t>C</a:t>
            </a:r>
            <a:r>
              <a:rPr lang="da-DK" b="1" dirty="0"/>
              <a:t>: Kønsbunden (X-bunden) recessiv nedarvning.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Kønsbunden betyder det sidder på X eller Y-kromosomet.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Recessiv betyder i dette tilfælde, at mor skal være bærer, og derfor kommer det til udtryk hos søn, da der kun er 1 X-kromosom, som kan være syg. </a:t>
            </a:r>
          </a:p>
        </p:txBody>
      </p:sp>
    </p:spTree>
    <p:extLst>
      <p:ext uri="{BB962C8B-B14F-4D97-AF65-F5344CB8AC3E}">
        <p14:creationId xmlns:p14="http://schemas.microsoft.com/office/powerpoint/2010/main" val="3088242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AC97DC07-8BAD-DD63-6B25-99DC390E2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2656" y="0"/>
            <a:ext cx="86266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933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EC997F82-10FE-7F7A-63EB-09FD5B295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785" y="466379"/>
            <a:ext cx="9353550" cy="436245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3CEA236A-403B-8827-7161-B2694206F5A4}"/>
              </a:ext>
            </a:extLst>
          </p:cNvPr>
          <p:cNvSpPr txBox="1"/>
          <p:nvPr/>
        </p:nvSpPr>
        <p:spPr>
          <a:xfrm>
            <a:off x="1496291" y="5203767"/>
            <a:ext cx="8986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>
                <a:highlight>
                  <a:srgbClr val="FFFF00"/>
                </a:highlight>
              </a:rPr>
              <a:t>Kort øvelse: </a:t>
            </a:r>
            <a:r>
              <a:rPr lang="da-DK" dirty="0"/>
              <a:t>Snak sammen om listen på s. 126. Er der nogle af sygdommene, som I har hørt om før? Og er der nogle af sygdommene, som man ”nemt” kan leve med i modsætning til andre? </a:t>
            </a:r>
          </a:p>
        </p:txBody>
      </p:sp>
    </p:spTree>
    <p:extLst>
      <p:ext uri="{BB962C8B-B14F-4D97-AF65-F5344CB8AC3E}">
        <p14:creationId xmlns:p14="http://schemas.microsoft.com/office/powerpoint/2010/main" val="3326606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9E31C1-5258-9E94-5590-C9B8BBD91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Kromosomer</a:t>
            </a:r>
            <a:endParaRPr lang="da-DK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43C303F-AFC0-965D-19F5-7FED773139A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2450"/>
            <a:ext cx="6994929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08CC40BC-7B15-E407-EC7C-E87786B0D1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9485" y="1934210"/>
            <a:ext cx="470535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380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6571C4-319C-F1F6-FF26-9601E2692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Mutationer - kromosomer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E5F1BC8-47FE-019D-B627-B90E10337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85000" lnSpcReduction="10000"/>
          </a:bodyPr>
          <a:lstStyle/>
          <a:p>
            <a:r>
              <a:rPr lang="da-DK" dirty="0"/>
              <a:t>Kromosomtalsmutationer sker gerne fordi, der er sket en fejl under meiosen. </a:t>
            </a:r>
          </a:p>
          <a:p>
            <a:pPr lvl="1"/>
            <a:r>
              <a:rPr lang="da-DK" dirty="0"/>
              <a:t>Fejlen sker i forbindelse med fordelingen af kromosomer i dattercellerne. Denne fejl kaldes også for </a:t>
            </a:r>
            <a:r>
              <a:rPr lang="da-DK" b="1" dirty="0"/>
              <a:t>non-disjunktion</a:t>
            </a:r>
            <a:r>
              <a:rPr lang="da-DK" dirty="0"/>
              <a:t>. </a:t>
            </a:r>
          </a:p>
          <a:p>
            <a:pPr lvl="1"/>
            <a:r>
              <a:rPr lang="da-DK" dirty="0"/>
              <a:t>Fejlen sker enten under den første eller anden </a:t>
            </a:r>
            <a:r>
              <a:rPr lang="da-DK" dirty="0" err="1"/>
              <a:t>meiotiske</a:t>
            </a:r>
            <a:r>
              <a:rPr lang="da-DK" dirty="0"/>
              <a:t> deling, og resulterer i kromosomtalsmutationer – kønsceller der enten har 1 kromosom for meget eller 1 kromosom for lidt. </a:t>
            </a:r>
          </a:p>
          <a:p>
            <a:r>
              <a:rPr lang="da-DK" b="1" dirty="0" err="1"/>
              <a:t>Trisomi</a:t>
            </a:r>
            <a:r>
              <a:rPr lang="da-DK" b="1" dirty="0"/>
              <a:t>: </a:t>
            </a:r>
            <a:r>
              <a:rPr lang="da-DK" dirty="0"/>
              <a:t>Når et individ har 3 udgaver af et kromosom. De fleste </a:t>
            </a:r>
            <a:r>
              <a:rPr lang="da-DK" dirty="0" err="1"/>
              <a:t>trisomier</a:t>
            </a:r>
            <a:r>
              <a:rPr lang="da-DK" dirty="0"/>
              <a:t> er svært invaliderende og resulterer i spontan abort eller tidlig spædbarnsdød. </a:t>
            </a:r>
          </a:p>
          <a:p>
            <a:r>
              <a:rPr lang="da-DK" b="1" dirty="0" err="1"/>
              <a:t>Trisomi</a:t>
            </a:r>
            <a:r>
              <a:rPr lang="da-DK" b="1" dirty="0"/>
              <a:t> 21: </a:t>
            </a:r>
            <a:r>
              <a:rPr lang="da-DK" dirty="0"/>
              <a:t>Den mutation, som giver Downs Syndrom. Her har man 3 udgaver af kromosom 21. Man kan sagtens leve med Downs, men med større eller mindre handicaps. </a:t>
            </a:r>
          </a:p>
          <a:p>
            <a:r>
              <a:rPr lang="da-DK" b="1" dirty="0"/>
              <a:t>3 Kønskromosomer: </a:t>
            </a:r>
            <a:r>
              <a:rPr lang="da-DK" dirty="0"/>
              <a:t>XXX, XXY, XYY. Dette kan man også leve med. Fx Turner-piger, som mangler 1 kønskromosom kan overleve, men drenge Y0 kan ikke overleve. X har nemlig flere livsnødvendige gener på sig end Y. </a:t>
            </a:r>
          </a:p>
        </p:txBody>
      </p:sp>
    </p:spTree>
    <p:extLst>
      <p:ext uri="{BB962C8B-B14F-4D97-AF65-F5344CB8AC3E}">
        <p14:creationId xmlns:p14="http://schemas.microsoft.com/office/powerpoint/2010/main" val="1300550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832DC227-E295-F038-CCCC-22803D12A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199" y="200025"/>
            <a:ext cx="4238625" cy="645795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FDEF0E37-CDA8-DB19-4E5F-54C10594D480}"/>
              </a:ext>
            </a:extLst>
          </p:cNvPr>
          <p:cNvSpPr txBox="1"/>
          <p:nvPr/>
        </p:nvSpPr>
        <p:spPr>
          <a:xfrm>
            <a:off x="6733309" y="307571"/>
            <a:ext cx="44057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A: Fejlen opstår i den første </a:t>
            </a:r>
            <a:r>
              <a:rPr lang="da-DK" dirty="0" err="1"/>
              <a:t>meiotiske</a:t>
            </a:r>
            <a:r>
              <a:rPr lang="da-DK" dirty="0"/>
              <a:t> deling. </a:t>
            </a:r>
          </a:p>
          <a:p>
            <a:endParaRPr lang="da-DK" dirty="0"/>
          </a:p>
          <a:p>
            <a:r>
              <a:rPr lang="da-DK" dirty="0"/>
              <a:t>B: Fejlen opstår i den anden </a:t>
            </a:r>
            <a:r>
              <a:rPr lang="da-DK" dirty="0" err="1"/>
              <a:t>meiotiske</a:t>
            </a:r>
            <a:r>
              <a:rPr lang="da-DK" dirty="0"/>
              <a:t> deling. </a:t>
            </a:r>
          </a:p>
        </p:txBody>
      </p:sp>
    </p:spTree>
    <p:extLst>
      <p:ext uri="{BB962C8B-B14F-4D97-AF65-F5344CB8AC3E}">
        <p14:creationId xmlns:p14="http://schemas.microsoft.com/office/powerpoint/2010/main" val="854292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C5ABC6-242A-1B14-11CB-FF2AFD866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Kromosommutationer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E22CD83-8DAA-05A0-061A-A8966F1C9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Kromosommutationer: Under celledeling kan der ske fejl i en større del af kromosomet. </a:t>
            </a:r>
          </a:p>
          <a:p>
            <a:r>
              <a:rPr lang="da-DK" dirty="0"/>
              <a:t>Der er 4 typer af kromosommutationer: </a:t>
            </a:r>
          </a:p>
          <a:p>
            <a:pPr lvl="1"/>
            <a:r>
              <a:rPr lang="da-DK" dirty="0"/>
              <a:t>Deletion: Der tabes et kromosomstykke. </a:t>
            </a:r>
          </a:p>
          <a:p>
            <a:pPr lvl="1"/>
            <a:r>
              <a:rPr lang="da-DK" dirty="0"/>
              <a:t>Duplikation: Der opnås en ekstra kopi af et kromosomstykke. </a:t>
            </a:r>
          </a:p>
          <a:p>
            <a:pPr lvl="1"/>
            <a:r>
              <a:rPr lang="da-DK" dirty="0"/>
              <a:t>Translokation: Der overføres et stykke af et kromosom til et andet kromosom. </a:t>
            </a:r>
          </a:p>
          <a:p>
            <a:pPr lvl="1"/>
            <a:r>
              <a:rPr lang="da-DK" dirty="0"/>
              <a:t>Inversion: Der sker en 180 graders rotation af et kromosomstykke under meiosen. </a:t>
            </a:r>
          </a:p>
        </p:txBody>
      </p:sp>
    </p:spTree>
    <p:extLst>
      <p:ext uri="{BB962C8B-B14F-4D97-AF65-F5344CB8AC3E}">
        <p14:creationId xmlns:p14="http://schemas.microsoft.com/office/powerpoint/2010/main" val="3911801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C1FB6E4A-2F8E-026E-E491-44C5C15BF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318" y="0"/>
            <a:ext cx="3829683" cy="6858000"/>
          </a:xfrm>
          <a:prstGeom prst="rect">
            <a:avLst/>
          </a:prstGeom>
        </p:spPr>
      </p:pic>
      <p:pic>
        <p:nvPicPr>
          <p:cNvPr id="4" name="Picture 2" descr="undefined">
            <a:extLst>
              <a:ext uri="{FF2B5EF4-FFF2-40B4-BE49-F238E27FC236}">
                <a16:creationId xmlns:a16="http://schemas.microsoft.com/office/drawing/2014/main" id="{1508D05A-D22E-C30D-E166-7CC195160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58080" y="485309"/>
            <a:ext cx="6633669" cy="588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54682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BB5D0A-DE2D-E4C1-801F-6E3C3C520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Årsager til mutationer og påvirkninger af disse.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01C96B-B727-E195-7D65-04D3FB009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49742"/>
          </a:xfrm>
        </p:spPr>
        <p:txBody>
          <a:bodyPr>
            <a:normAutofit lnSpcReduction="10000"/>
          </a:bodyPr>
          <a:lstStyle/>
          <a:p>
            <a:r>
              <a:rPr lang="da-DK" dirty="0"/>
              <a:t>Mutationer kan ske spontant eller som følge af påvirkning af mutagener. </a:t>
            </a:r>
          </a:p>
          <a:p>
            <a:r>
              <a:rPr lang="da-DK" dirty="0"/>
              <a:t>Mange kemikalier i omgivelserne omkring os har en mutagen effekt, det samme har stråling og UV-stråler. </a:t>
            </a:r>
          </a:p>
          <a:p>
            <a:r>
              <a:rPr lang="da-DK" dirty="0"/>
              <a:t>Mange mutationer er skadelige, da de rammer generne, som koder for proteinerne. Det betyder at de ødelægger proteinet. </a:t>
            </a:r>
          </a:p>
          <a:p>
            <a:r>
              <a:rPr lang="da-DK" dirty="0"/>
              <a:t>Nogle mutationer rammer DNA-områder, som ikke koder for protein, og derfor er de uskadelige. </a:t>
            </a:r>
          </a:p>
          <a:p>
            <a:r>
              <a:rPr lang="da-DK" dirty="0"/>
              <a:t>Gavnlige mutationer er forandringer, som gør, at organismen bliver bedre til at overleve. Dermed er mutationer en stor drivkræft i evolutionen. </a:t>
            </a:r>
          </a:p>
        </p:txBody>
      </p:sp>
    </p:spTree>
    <p:extLst>
      <p:ext uri="{BB962C8B-B14F-4D97-AF65-F5344CB8AC3E}">
        <p14:creationId xmlns:p14="http://schemas.microsoft.com/office/powerpoint/2010/main" val="2050561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1110</TotalTime>
  <Words>894</Words>
  <Application>Microsoft Office PowerPoint</Application>
  <PresentationFormat>Widescreen</PresentationFormat>
  <Paragraphs>75</Paragraphs>
  <Slides>15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15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Calibri Light</vt:lpstr>
      <vt:lpstr>Office-tema</vt:lpstr>
      <vt:lpstr>Office-tema</vt:lpstr>
      <vt:lpstr>Nedarvningsprincipper </vt:lpstr>
      <vt:lpstr>Lektien: </vt:lpstr>
      <vt:lpstr>Nedarvning </vt:lpstr>
      <vt:lpstr>Krydsningsskema </vt:lpstr>
      <vt:lpstr>Stamtavler - nedarvning</vt:lpstr>
      <vt:lpstr>PowerPoint-præsentation</vt:lpstr>
      <vt:lpstr>Nedarvning - stamtavler</vt:lpstr>
      <vt:lpstr>PowerPoint-præsentation</vt:lpstr>
      <vt:lpstr>PowerPoint-præsentation</vt:lpstr>
      <vt:lpstr>Kromosomer</vt:lpstr>
      <vt:lpstr>Mutationer - kromosomer</vt:lpstr>
      <vt:lpstr>PowerPoint-præsentation</vt:lpstr>
      <vt:lpstr>Kromosommutationer</vt:lpstr>
      <vt:lpstr>PowerPoint-præsentation</vt:lpstr>
      <vt:lpstr>Årsager til mutationer og påvirkninger af disse.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Nedarvningsprincipper </dc:title>
  <dc:creator>Taia Varberg</dc:creator>
  <cp:lastModifiedBy>Taia Varberg</cp:lastModifiedBy>
  <cp:revision>3</cp:revision>
  <dcterms:created xsi:type="dcterms:W3CDTF">2024-03-02T15:23:36Z</dcterms:created>
  <dcterms:modified xsi:type="dcterms:W3CDTF">2025-03-20T12:38:24Z</dcterms:modified>
</cp:coreProperties>
</file>