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48" r:id="rId3"/>
  </p:sldMasterIdLst>
  <p:sldIdLst>
    <p:sldId id="256" r:id="rId4"/>
    <p:sldId id="288" r:id="rId5"/>
    <p:sldId id="290" r:id="rId6"/>
    <p:sldId id="269" r:id="rId7"/>
    <p:sldId id="289" r:id="rId8"/>
    <p:sldId id="270" r:id="rId9"/>
    <p:sldId id="273" r:id="rId10"/>
    <p:sldId id="271" r:id="rId11"/>
    <p:sldId id="291" r:id="rId12"/>
    <p:sldId id="258" r:id="rId13"/>
    <p:sldId id="276" r:id="rId14"/>
    <p:sldId id="283" r:id="rId15"/>
    <p:sldId id="284" r:id="rId16"/>
    <p:sldId id="285" r:id="rId17"/>
    <p:sldId id="279" r:id="rId18"/>
    <p:sldId id="278" r:id="rId19"/>
    <p:sldId id="286" r:id="rId20"/>
    <p:sldId id="287" r:id="rId21"/>
    <p:sldId id="280" r:id="rId22"/>
    <p:sldId id="281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FCCFE4-6A39-A0D3-E2B7-BF4B4AC6D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7A866ED-9013-4AAE-E426-DA7999195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A34CA9A-80EB-60D5-AA74-1866151D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C01C23-9EAF-4F19-5043-A711D0960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8C47C3-83BB-5CC3-866B-699C9A770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7186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466FC9-2F07-4D75-8C15-9A20B4206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4493EA-A17C-10D1-64DE-CC79A6364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8D92605-21CF-8BBA-4396-CF874DF25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376CB7-BAB7-B7C0-BCC6-67AA17D4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3E7311-925C-79DD-D182-9DA507DC9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402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656320-9894-59B8-62DD-60B675253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7B0948B-03FC-8504-1870-D0C02AE4D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7377E6-24EE-8453-3CE4-4519F34B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BB8E79-4286-0013-4407-81728BF54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355007-6AF4-C70D-944B-432E0FED6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981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9FCA8B-0ECE-09F2-9A68-35A19A856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0A5A1A-4601-3907-100F-4B9F65106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2BD8BAE-520F-4C32-8CBE-F45FF1DE5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DAF45D5-AD18-1F08-CCBB-F0C4843BA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452A90A-3A7C-4CB3-1B7E-C92FA906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CF5A28-7B7B-667E-F493-03CE4010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7312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DF2E0-6CB0-19F3-5079-F7245A435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40A6029-F91A-3BF6-CCAB-5136A0D36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46723A8-B114-43AC-B65A-DBDE3C9A51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0DF47CB-498A-03D0-E22F-14BE385CDC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BD612EF-DBB1-EA34-B21A-D5828F61F4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BC4E990-E974-9943-FCC7-44944C3A3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14B2AD4-86B2-3217-02B9-DBA39195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48DE12C-3FCA-0A5D-4703-C5277718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7659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CD7AC6-6C4F-19B5-76C5-DABFB7A03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72BD79-F065-61DC-7DB5-F89AAF983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E22680D-11BA-E960-264F-FCF18D278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37FD363-BDBA-7F94-6304-26516958D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584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7067AE5-585B-3800-501C-8D13CAAE6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79474DC-27C2-C21C-8692-9374A0A5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196702E-D898-7D57-B2CF-61956A79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227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65055-80CB-126C-DD4C-55710116E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12B01B-83D3-4344-ECC0-F937D2038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D82DD52-E908-8AC1-32D5-09FF5C486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31037C7-E44B-F835-5C8A-27B6AE9F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B2022F8-2994-854D-5A59-8BA9134AB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BADE105-81A5-FB56-8C13-782E0E903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6330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81FE1-3E71-91FF-1581-DA8DF28A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7BB46B6-B2BF-C633-7484-6831A39DD4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5E149FA-D729-4D89-D4A6-EB5E6D973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9D41943-C200-0038-2764-16FECB36F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1E505C0-4E46-B693-965E-41A2B906F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08C8C71-687D-E7B9-F537-87948192E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0051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CF922-DE8B-08A7-6A1B-56445746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198B142-8220-2596-5AD1-0609633E3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7191AB3-33EE-06A6-2B86-060C64393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C46F8E-A70B-8385-03FC-3A858B89F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9A6183-8A2F-C88F-76F1-F1FA5026E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0153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1EB74CB-F614-04D4-4369-4AAC583F68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BC82F0B-4813-1B84-8DE1-02CF8F561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8281E42-C95C-C99A-DDDD-481B99AB0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6B491A-FA2F-5D93-6A89-55ED6D7C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423ED92-21F0-C7C2-DCFD-62B3BD18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758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8D8A6D-B0F0-4499-E870-2FAA8324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4AF498-FC6A-5170-7C56-FBB395C67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55D25D-898D-FF4E-2C1D-5AE27F26C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B867F-D9AE-4824-9561-1DB7E2CC8ED7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E2981E-D743-1CA6-09EB-5B4AFDB26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46AFB2-BF74-6572-FC97-BCBF630B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77B7-6629-4589-A78C-3A080A47C6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2095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E3712-758B-CDEF-8FEC-6CFC91B0E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BEFB53-AA40-2094-2974-28D7BF4A2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7145C4-50B7-302D-A2F5-508DAA89B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DE2896-06A1-A27F-EEC8-ECF3CD014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9DAB71-7B5E-703E-13C3-8E7AF3B5C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5812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2D0206A-A6C3-1DB5-5610-9D36E694D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92CE82C-28B1-DB77-2336-3C5EA7F3F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09B3BC-80A3-0A47-FE60-ACB103395A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DF3C-E3C3-4F68-B175-25D93ECAF535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5815DA-75D5-56BB-90F6-D27460F076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FB1A11E-DBD6-3D39-6FD3-E151D6124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5CFE2-9301-4BAC-9C18-17C5E80C7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250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94D582E-7823-67CF-4936-D199DABD8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052FEFE-1821-20AB-FA54-993460AFA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E7A0ED-6633-BF37-D9DB-6A21815206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B867F-D9AE-4824-9561-1DB7E2CC8ED7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D0E77E-BF54-4FB0-2C35-71F35E1B8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D44573E-5B6A-358B-F0CF-AC2962881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377B7-6629-4589-A78C-3A080A47C6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6099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8D1C5A9-9E0E-D2C4-6814-E34E6B2A2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8D1CC01-3604-2A1D-B10D-02582C5A7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518D90-5562-043C-22C0-ABE32E90E1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9E83F-A53B-48DF-815E-3D932554C0ED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46C7DB-A9C1-3F74-250D-4C5DFDC27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76C223-6367-7F30-7B16-CF7132203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994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otechacademy.dk/undervisning/gymnasiale-projekter/naturvidenskabelig-seksualundervisning/menstruationscyklus-saedproduktio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bscience.dk/fag/aktivitetsrum/sexologi-a1a/cG9zdDoxMDQy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25877A-95CF-CB34-3790-C72AF0FE2A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Menstruationscyklus </a:t>
            </a:r>
            <a:br>
              <a:rPr lang="da-DK" dirty="0"/>
            </a:br>
            <a:r>
              <a:rPr lang="da-DK" dirty="0"/>
              <a:t>og </a:t>
            </a:r>
            <a:br>
              <a:rPr lang="da-DK" dirty="0"/>
            </a:br>
            <a:r>
              <a:rPr lang="da-DK" dirty="0"/>
              <a:t>sædproduktion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D953FFA-CD1A-03AC-79CF-196DF106EC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1600" dirty="0">
                <a:hlinkClick r:id="rId2"/>
              </a:rPr>
              <a:t>https://www.biotechacademy.dk/undervisning/gymnasiale-projekter/naturvidenskabelig-seksualundervisning/menstruationscyklus-saedproduktion/</a:t>
            </a:r>
            <a:r>
              <a:rPr lang="da-DK" sz="1600" dirty="0"/>
              <a:t> og </a:t>
            </a:r>
          </a:p>
          <a:p>
            <a:r>
              <a:rPr lang="da-DK" sz="1600" dirty="0"/>
              <a:t>”Biologi til Tiden”</a:t>
            </a:r>
          </a:p>
          <a:p>
            <a:r>
              <a:rPr lang="da-DK" sz="1600" dirty="0"/>
              <a:t>3.g</a:t>
            </a:r>
          </a:p>
        </p:txBody>
      </p:sp>
    </p:spTree>
    <p:extLst>
      <p:ext uri="{BB962C8B-B14F-4D97-AF65-F5344CB8AC3E}">
        <p14:creationId xmlns:p14="http://schemas.microsoft.com/office/powerpoint/2010/main" val="3728835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BCEE34-838A-1B2A-6010-09C60EC41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Hormoner - opsummering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4E0DCB-C8E3-F6FE-13B4-47C30D7F9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Hormoner er budbringere, som kan leverer beskeder fra et sted i kroppen til et andet. </a:t>
            </a:r>
          </a:p>
          <a:p>
            <a:r>
              <a:rPr lang="da-DK" dirty="0"/>
              <a:t>Det er molekyler, som transporteres rundt i blodet og de sender signaler til cellerne i kroppen. </a:t>
            </a:r>
          </a:p>
          <a:p>
            <a:r>
              <a:rPr lang="da-DK" dirty="0"/>
              <a:t>Hormonsystemet regulerer kroppens funktioner og sikre at cellerne i kroppen kan samarbejde. Her er det vigtigt at kroppen er i balance. </a:t>
            </a:r>
          </a:p>
          <a:p>
            <a:r>
              <a:rPr lang="da-DK" dirty="0"/>
              <a:t>Hormoner produceres i det vi kalder for endokrine kirtler. </a:t>
            </a:r>
          </a:p>
          <a:p>
            <a:pPr lvl="1"/>
            <a:r>
              <a:rPr lang="da-DK" dirty="0"/>
              <a:t>Disse kan være et organ eller en samling af celler, der producerer hormoner og udskiller dem til blodet.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23271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1AE123D-E6DB-7730-6FBE-2D2E7565A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0"/>
            <a:ext cx="7837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94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DD57E-A407-1CEE-10BB-F99C0CD54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Hormoners virkning på målceller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1A7DE6-2313-2AC6-AB48-71624BB54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39696"/>
            <a:ext cx="8883836" cy="4230624"/>
          </a:xfrm>
        </p:spPr>
        <p:txBody>
          <a:bodyPr>
            <a:normAutofit fontScale="77500" lnSpcReduction="20000"/>
          </a:bodyPr>
          <a:lstStyle/>
          <a:p>
            <a:r>
              <a:rPr lang="da-DK" dirty="0"/>
              <a:t>Alle hormoner påvirker deres målceller (receptorer) ved at binde sig til bestemte receptorer – enten på cellens overflade eller til en receptor inde i cellen (intracellulær receptor) </a:t>
            </a:r>
          </a:p>
          <a:p>
            <a:r>
              <a:rPr lang="da-DK" dirty="0"/>
              <a:t>For at et hormon kan påvirke en celle, så skal der altså være en receptor, som kan binde sig til det pågældende hormon. </a:t>
            </a:r>
          </a:p>
          <a:p>
            <a:r>
              <a:rPr lang="da-DK" b="1" dirty="0"/>
              <a:t>Der kan ske 4 former for respons mellem et hormon og en målcelle: </a:t>
            </a:r>
          </a:p>
          <a:p>
            <a:pPr lvl="1"/>
            <a:r>
              <a:rPr lang="da-DK" dirty="0"/>
              <a:t>Cellens proteinsyntese kan påvirkes. </a:t>
            </a:r>
          </a:p>
          <a:p>
            <a:pPr lvl="1"/>
            <a:r>
              <a:rPr lang="da-DK" dirty="0"/>
              <a:t>Cellens enzymaktivitet kan øges. </a:t>
            </a:r>
          </a:p>
          <a:p>
            <a:pPr lvl="1"/>
            <a:r>
              <a:rPr lang="da-DK" dirty="0"/>
              <a:t>Cellen kan øge udskillelsen af forskellige stoffer. </a:t>
            </a:r>
          </a:p>
          <a:p>
            <a:pPr lvl="1"/>
            <a:r>
              <a:rPr lang="da-DK" dirty="0"/>
              <a:t>Der kan ske en øget stoftransport gennem cellemembranen. </a:t>
            </a:r>
          </a:p>
          <a:p>
            <a:r>
              <a:rPr lang="da-DK" b="1" dirty="0"/>
              <a:t>Hvor lang tid tager det for et hormon at påvirke en målcelle? </a:t>
            </a:r>
          </a:p>
          <a:p>
            <a:pPr lvl="1"/>
            <a:r>
              <a:rPr lang="da-DK" dirty="0"/>
              <a:t>Man taler om hormoners halveringstid – den tid det tager for en given koncentration for at blive halveret – adrenalin er fx 3 min., og 3,5 time for testosteron. </a:t>
            </a:r>
          </a:p>
        </p:txBody>
      </p:sp>
    </p:spTree>
    <p:extLst>
      <p:ext uri="{BB962C8B-B14F-4D97-AF65-F5344CB8AC3E}">
        <p14:creationId xmlns:p14="http://schemas.microsoft.com/office/powerpoint/2010/main" val="126924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C653621-E69E-96B6-5E5C-B59144526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0"/>
            <a:ext cx="9312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3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9BC2F-21A4-1A06-8E4F-C5C8AC85E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Fedtopløselige hormoner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F8E516-5080-7FD5-3F32-1433CE6CB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39696"/>
            <a:ext cx="10136632" cy="4027424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Kan diffundere gennem cellemembranen og binde sig til en intracellulær receptor i cellens cytoplasma eller cellekernen. </a:t>
            </a:r>
          </a:p>
          <a:p>
            <a:r>
              <a:rPr lang="da-DK" b="1" dirty="0"/>
              <a:t>Under fedtopløselige hormoner har vi følgende hormoner: </a:t>
            </a:r>
          </a:p>
          <a:p>
            <a:pPr lvl="1"/>
            <a:r>
              <a:rPr lang="da-DK" dirty="0"/>
              <a:t>Kønshormonerne – østrogen, progesteron og testosteron. </a:t>
            </a:r>
          </a:p>
          <a:p>
            <a:pPr lvl="1"/>
            <a:r>
              <a:rPr lang="da-DK" dirty="0"/>
              <a:t>Binyrebarkhormonerne kortisol og </a:t>
            </a:r>
            <a:r>
              <a:rPr lang="da-DK" dirty="0" err="1"/>
              <a:t>aldosteron</a:t>
            </a:r>
            <a:r>
              <a:rPr lang="da-DK" dirty="0"/>
              <a:t>. </a:t>
            </a:r>
          </a:p>
          <a:p>
            <a:pPr lvl="1"/>
            <a:r>
              <a:rPr lang="da-DK" dirty="0"/>
              <a:t>Skjoldbruskkirtelhormonerne </a:t>
            </a:r>
            <a:r>
              <a:rPr lang="da-DK" dirty="0" err="1"/>
              <a:t>thyroxin</a:t>
            </a:r>
            <a:r>
              <a:rPr lang="da-DK" dirty="0"/>
              <a:t> og </a:t>
            </a:r>
            <a:r>
              <a:rPr lang="da-DK" dirty="0" err="1"/>
              <a:t>triiodthyronin</a:t>
            </a:r>
            <a:r>
              <a:rPr lang="da-DK" dirty="0"/>
              <a:t>. </a:t>
            </a:r>
          </a:p>
          <a:p>
            <a:r>
              <a:rPr lang="da-DK" dirty="0"/>
              <a:t>Når hormonerne er fedtopløselige, så betyder det, at de transporteres i blodet via transportproteiner. </a:t>
            </a:r>
          </a:p>
          <a:p>
            <a:r>
              <a:rPr lang="da-DK" dirty="0"/>
              <a:t>Herefter diffunderer de passivt gennem cellemembranen til en intracellulær receptor. </a:t>
            </a:r>
          </a:p>
          <a:p>
            <a:r>
              <a:rPr lang="da-DK" dirty="0"/>
              <a:t>Når bindingen er sket, så transporteres komplekset ind i cellekernen, hvor det sætter sig på et stykke DNA, som er tæt på genet, der skal aktiveres.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67502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C2372EF1-C544-988E-4E6B-E068A3A47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617" y="302403"/>
            <a:ext cx="8914765" cy="595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9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E6CD3-A228-09BF-3A08-257B50DDB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Vandopløselige hormoner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79F3AB-EBEA-C99C-7965-150E80D23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De vandopløselige hormoner kan sætte sig på receptorer på målcellens overflade. </a:t>
            </a:r>
          </a:p>
          <a:p>
            <a:r>
              <a:rPr lang="da-DK" dirty="0"/>
              <a:t>Vandopløselige hormoner er dannet ud fra aminosyrer (korte kæder) (adrenalin og noradrenalin) eller være polypeptider (længere kæder af aminosyrer) (insulin og glukagon). </a:t>
            </a:r>
          </a:p>
          <a:p>
            <a:r>
              <a:rPr lang="da-DK" dirty="0"/>
              <a:t>De transporteres i blodet opfanges af receptorer, som sidder på alle sider af målcellernes cellemembran. </a:t>
            </a:r>
          </a:p>
          <a:p>
            <a:r>
              <a:rPr lang="da-DK" dirty="0"/>
              <a:t>De fleste vandopløselige hormoner virker ved at sætte sig på en receptor, som er koblet til et stort proteinkompleks i cellemembranen, kaldet G-protein. </a:t>
            </a:r>
          </a:p>
          <a:p>
            <a:r>
              <a:rPr lang="da-DK" dirty="0"/>
              <a:t>G-proteinet kan enten stimulere eller hæmme cellens dannelse af intracellulært signalstof – </a:t>
            </a:r>
            <a:r>
              <a:rPr lang="da-DK" dirty="0" err="1"/>
              <a:t>second-messenger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18590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C16CB6D-1503-C5B3-BD69-501ACE9A2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0"/>
            <a:ext cx="8816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640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741EE-A8D2-F631-F610-F592B23B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Menstruationscyklussen - film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78B597-01EB-1E0A-46B1-5EC9BF9EB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https://mbscience.dk/fag/aktivitetsrum/sexologi-a1a/cG9zdDoxMDQy</a:t>
            </a:r>
            <a:r>
              <a:rPr lang="da-DK" dirty="0"/>
              <a:t> </a:t>
            </a:r>
          </a:p>
          <a:p>
            <a:r>
              <a:rPr lang="da-DK" dirty="0"/>
              <a:t>I skal sidde og notere på papir, hvad der forklares i filmen. </a:t>
            </a:r>
          </a:p>
          <a:p>
            <a:r>
              <a:rPr lang="da-DK" dirty="0"/>
              <a:t>Den handler om menstruationscyklussen og positiv feedback. </a:t>
            </a:r>
          </a:p>
          <a:p>
            <a:r>
              <a:rPr lang="da-DK" dirty="0"/>
              <a:t>I skal derefter sidde og snakke sammen om, hvad der sker, når menstruationscyklussen foregår. </a:t>
            </a:r>
          </a:p>
        </p:txBody>
      </p:sp>
    </p:spTree>
    <p:extLst>
      <p:ext uri="{BB962C8B-B14F-4D97-AF65-F5344CB8AC3E}">
        <p14:creationId xmlns:p14="http://schemas.microsoft.com/office/powerpoint/2010/main" val="871798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73509-033E-10BA-BA40-2AB4DA975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Menstruationscyklussen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F6C4B7-7A1A-7AFA-F4E8-15A82BBBA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 får udleveret et fysisk papir, hvor I sammen skal arbejde om at få sat samtlige af de begreber på, som I har fået via videoen. </a:t>
            </a:r>
          </a:p>
          <a:p>
            <a:r>
              <a:rPr lang="da-DK" dirty="0"/>
              <a:t>I skal gøre dette uden noter eller lignende. </a:t>
            </a:r>
          </a:p>
          <a:p>
            <a:r>
              <a:rPr lang="da-DK" dirty="0"/>
              <a:t>Når I er færdige, så samler vi op fælles, hvor jeg gennemgår menstruationscyklussen og I får derefter tid til at tilrette jeres opgave. </a:t>
            </a:r>
          </a:p>
          <a:p>
            <a:r>
              <a:rPr lang="da-DK" dirty="0"/>
              <a:t>Jeg tager dem med hjem efterfølgende og kigger på dem. I får dem tilbage onsdag. </a:t>
            </a:r>
          </a:p>
        </p:txBody>
      </p:sp>
    </p:spTree>
    <p:extLst>
      <p:ext uri="{BB962C8B-B14F-4D97-AF65-F5344CB8AC3E}">
        <p14:creationId xmlns:p14="http://schemas.microsoft.com/office/powerpoint/2010/main" val="72974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21CFD2BC-6CF5-A15E-3D62-5CFC03C3F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01" y="157942"/>
            <a:ext cx="3141068" cy="679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C3F2DBA-431C-DE8B-E5A3-26A05523C0F4}"/>
              </a:ext>
            </a:extLst>
          </p:cNvPr>
          <p:cNvSpPr txBox="1"/>
          <p:nvPr/>
        </p:nvSpPr>
        <p:spPr>
          <a:xfrm>
            <a:off x="4214553" y="507076"/>
            <a:ext cx="743157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Figuren: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Læs figuren ved at kigge på de forskellige hormoner og hvordan de stiger/falder alt efter hvor vi er i cyklus. </a:t>
            </a:r>
            <a:br>
              <a:rPr lang="da-DK" dirty="0"/>
            </a:b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Cyklussen starter ved menstruationen på dag 1 </a:t>
            </a:r>
            <a:r>
              <a:rPr lang="da-DK" dirty="0">
                <a:sym typeface="Wingdings" panose="05000000000000000000" pitchFamily="2" charset="2"/>
              </a:rPr>
              <a:t> blødning ca. 5-7 dage.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ym typeface="Wingdings" panose="05000000000000000000" pitchFamily="2" charset="2"/>
              </a:rPr>
              <a:t>Under blødningen falder niveauerne af LH, Østrogen og Progesteron. </a:t>
            </a:r>
            <a:br>
              <a:rPr lang="da-DK" dirty="0">
                <a:sym typeface="Wingdings" panose="05000000000000000000" pitchFamily="2" charset="2"/>
              </a:rPr>
            </a:br>
            <a:endParaRPr lang="da-DK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ym typeface="Wingdings" panose="05000000000000000000" pitchFamily="2" charset="2"/>
              </a:rPr>
              <a:t>Ved dag 14 har kvinden ægløsning, hvilket betyder at følgende er sket: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ym typeface="Wingdings" panose="05000000000000000000" pitchFamily="2" charset="2"/>
              </a:rPr>
              <a:t>Folliklen er vokset sig stor og springer ved dag 14, hvilket gør at ægget slipper ud i æggelederen.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ym typeface="Wingdings" panose="05000000000000000000" pitchFamily="2" charset="2"/>
              </a:rPr>
              <a:t>Resten af folliklen bliver til det gule legeme.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ym typeface="Wingdings" panose="05000000000000000000" pitchFamily="2" charset="2"/>
              </a:rPr>
              <a:t>Ved ægløsning sker der positiv feedback, hvor østrogen niveauet stiger, hvilket fører til en stigning i FSH, men særligt LH.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ym typeface="Wingdings" panose="05000000000000000000" pitchFamily="2" charset="2"/>
              </a:rPr>
              <a:t>Livmoderslimhinden bliver tykkere og mere slimet.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Dag 14-28 sker følgende: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Det gule legeme producerer østrogen og progesteron, som sørger for at livmoderslimhinden vokser, får tilført mere blod og bliver mere tyk med tyktflydende slim.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Det ubefrugtede æg kan ikke sætte sig fast, og mod dag 28 trækker livmoderen sig sammen, udskiller livmoderslimhinden + det ubefrugtede æg i menstruation.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Dag 1 igen – menstruationscyklussen starter ved første blødningsdag. </a:t>
            </a:r>
          </a:p>
        </p:txBody>
      </p:sp>
    </p:spTree>
    <p:extLst>
      <p:ext uri="{BB962C8B-B14F-4D97-AF65-F5344CB8AC3E}">
        <p14:creationId xmlns:p14="http://schemas.microsoft.com/office/powerpoint/2010/main" val="4228804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BE8DF549-3824-2183-2A4D-265433F0B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66503"/>
            <a:ext cx="5751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2365A40-3369-E2D1-BDA9-4D7A30039ADD}"/>
              </a:ext>
            </a:extLst>
          </p:cNvPr>
          <p:cNvSpPr txBox="1"/>
          <p:nvPr/>
        </p:nvSpPr>
        <p:spPr>
          <a:xfrm>
            <a:off x="6392487" y="191193"/>
            <a:ext cx="562771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/>
              <a:t>Figuren læses som følgende: </a:t>
            </a:r>
          </a:p>
          <a:p>
            <a:endParaRPr lang="da-DK" sz="1400" dirty="0"/>
          </a:p>
          <a:p>
            <a:pPr marL="342900" indent="-342900">
              <a:buAutoNum type="arabicPeriod"/>
            </a:pPr>
            <a:r>
              <a:rPr lang="da-DK" sz="1400" b="1" dirty="0"/>
              <a:t>Vækstfasen: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400" dirty="0"/>
              <a:t>Primær follikel er den follikel, som danner ægget ved ægløsning.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400" dirty="0"/>
              <a:t>Østrogen begynder at blive dannet, og slimhinden vokser en smule (ikke meget)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400" dirty="0"/>
              <a:t>Der er tale om negativ feedback på dette tidspunkt. </a:t>
            </a:r>
            <a:br>
              <a:rPr lang="da-DK" sz="1400" dirty="0"/>
            </a:br>
            <a:endParaRPr lang="da-DK" sz="1400" dirty="0"/>
          </a:p>
          <a:p>
            <a:pPr marL="342900" indent="-342900">
              <a:buFont typeface="+mj-lt"/>
              <a:buAutoNum type="arabicPeriod"/>
            </a:pPr>
            <a:r>
              <a:rPr lang="da-DK" sz="1400" b="1" dirty="0"/>
              <a:t>Ægløsning: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Østrogen forsætter med at dannes, og der sker ægløsning – folliklen springer og ægget fanges i æggelederen.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Slimhinden vokser og slimen er tynd i livmoderkanalen.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Der er stadig tale om negativ feedback. </a:t>
            </a:r>
            <a:br>
              <a:rPr lang="da-DK" sz="1400" dirty="0"/>
            </a:br>
            <a:endParaRPr lang="da-DK" sz="1400" dirty="0"/>
          </a:p>
          <a:p>
            <a:pPr marL="342900" indent="-342900">
              <a:buFont typeface="+mj-lt"/>
              <a:buAutoNum type="arabicPeriod"/>
            </a:pPr>
            <a:r>
              <a:rPr lang="da-DK" sz="1400" b="1" dirty="0"/>
              <a:t>Sekretionsfasen: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Det gule legeme dannes af resterne af folliklen, og producerer østrogen og progesteron.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Ægget er i æggelederen og kan befrugtes.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Slimen bliver sej i livmoderkanalen.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Slimhinden er vokset, har flere blodkar og er blevet tykkere.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Her er der tale om positiv feedback. </a:t>
            </a:r>
            <a:br>
              <a:rPr lang="da-DK" sz="1400" dirty="0"/>
            </a:br>
            <a:endParaRPr lang="da-DK" sz="1400" dirty="0"/>
          </a:p>
          <a:p>
            <a:pPr marL="342900" indent="-342900">
              <a:buFont typeface="+mj-lt"/>
              <a:buAutoNum type="arabicPeriod"/>
            </a:pPr>
            <a:r>
              <a:rPr lang="da-DK" sz="1400" b="1" dirty="0"/>
              <a:t>Menstruation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Hvis ægget ikke befrugtes, så skal det ud af livmoderen.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Slimhinden er vokser meget, ægget binder sig ikke og blodkarrene er vokset med meget blodstilførelse.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1400" dirty="0"/>
              <a:t>Ægget, slimhinden, slimprop og blod udskilles af livmoderen og cyklussens starter forfra. </a:t>
            </a:r>
          </a:p>
        </p:txBody>
      </p:sp>
    </p:spTree>
    <p:extLst>
      <p:ext uri="{BB962C8B-B14F-4D97-AF65-F5344CB8AC3E}">
        <p14:creationId xmlns:p14="http://schemas.microsoft.com/office/powerpoint/2010/main" val="3432858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92E03F6F-2F00-93E3-C184-4B88C1079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7" y="116378"/>
            <a:ext cx="4735871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B715D800-0499-4184-F80F-6A65079E522B}"/>
              </a:ext>
            </a:extLst>
          </p:cNvPr>
          <p:cNvSpPr txBox="1"/>
          <p:nvPr/>
        </p:nvSpPr>
        <p:spPr>
          <a:xfrm>
            <a:off x="4906088" y="216131"/>
            <a:ext cx="691461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/>
              <a:t>Figuren kan læses på følgende måde: </a:t>
            </a:r>
            <a:br>
              <a:rPr lang="da-DK" sz="1200" dirty="0"/>
            </a:br>
            <a:endParaRPr lang="da-DK" sz="1200" dirty="0"/>
          </a:p>
          <a:p>
            <a:r>
              <a:rPr lang="da-DK" sz="1200" dirty="0"/>
              <a:t>Der er 3 dele af figuren, som hænger sammen, men som også kan beskrives/forklares hver for sig. </a:t>
            </a:r>
          </a:p>
          <a:p>
            <a:endParaRPr lang="da-DK" sz="1200" dirty="0"/>
          </a:p>
          <a:p>
            <a:r>
              <a:rPr lang="da-DK" sz="1200" b="1" dirty="0"/>
              <a:t>Del 1: Cirklen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1: Blødning, som illustreres ved den røde farve. Follikelfasen er i gang (modning af folliklen)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7: Blødning stopper, modning af follikel fortsætter i æggestokken.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14: Ægløsning ved folliklen springer. Ægget begynder rejsen gennem æggelederen.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14-21: Det gule legeme producerer østrogen og progesteron – vi er i </a:t>
            </a:r>
            <a:r>
              <a:rPr lang="da-DK" sz="1200" dirty="0" err="1"/>
              <a:t>lutealfasen</a:t>
            </a:r>
            <a:r>
              <a:rPr lang="da-DK" sz="1200" dirty="0"/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28: Det ubefrugtede æg udskilles sammen med slimhinden. </a:t>
            </a:r>
          </a:p>
          <a:p>
            <a:endParaRPr lang="da-DK" sz="1200" dirty="0"/>
          </a:p>
          <a:p>
            <a:r>
              <a:rPr lang="da-DK" sz="1200" b="1" dirty="0"/>
              <a:t>Del 2: Figuren med grafer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1: Blødning, som illustreres med den store røde farvning hele vejen op.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1-7: Fald i hormonet FSH, stigning i Østrogen og ingen udsving hos progesteron og LH (der er tale om negativ feedback).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7-14: Stadig stigning i Østrogen, betydelig stigning i LH og FSH, når vi nærmer os ægløsning som er ved dag 14. Stadig negativ feedback.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14-21: Positiv feedback, hvor stigning i østrogen giver stigning i FSH og LH. Ægløsning, og dernæst stor produktion af østrogen og progesteron.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200" dirty="0"/>
              <a:t>Dag 21-28: Fald i LH oh FSH som følge af stigning i østrogen og progesteron, dette falder i takt med at det gule legeme svinder ind. Negativ feedback. </a:t>
            </a:r>
          </a:p>
          <a:p>
            <a:endParaRPr lang="da-DK" sz="1200" dirty="0"/>
          </a:p>
          <a:p>
            <a:r>
              <a:rPr lang="da-DK" sz="1200" b="1" dirty="0"/>
              <a:t>Del 3: De tre illustration af negativ, positiv og negativ feedback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200" dirty="0"/>
              <a:t>Negativ feedback i follikelfasen: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a-DK" sz="1200" dirty="0"/>
              <a:t>Øgning af østrogen gør, at </a:t>
            </a:r>
            <a:r>
              <a:rPr lang="da-DK" sz="1200" dirty="0" err="1"/>
              <a:t>hypothalamus</a:t>
            </a:r>
            <a:r>
              <a:rPr lang="da-DK" sz="1200" dirty="0"/>
              <a:t> og hypofysen mindsker produktionen af særligt FSH (follikel stimulerende hormon).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200" dirty="0"/>
              <a:t>Positiv feedback før ægløsningen: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a-DK" sz="1200" dirty="0"/>
              <a:t>Den høje koncentration af østrogen gør, at der stimuleres til stadig større produktion af særligt LH (også FSH), som bevirker, at der kan ske ægløsning.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200" dirty="0"/>
              <a:t>Negativ feedback i </a:t>
            </a:r>
            <a:r>
              <a:rPr lang="da-DK" sz="1200" dirty="0" err="1"/>
              <a:t>lutealfase</a:t>
            </a:r>
            <a:r>
              <a:rPr lang="da-DK" sz="1200" dirty="0"/>
              <a:t>: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a-DK" sz="1200" dirty="0"/>
              <a:t>Fra det gule legeme produceres der mængder af progesteron og østrogen. Dette bevirker til, at </a:t>
            </a:r>
            <a:r>
              <a:rPr lang="da-DK" sz="1200" dirty="0" err="1"/>
              <a:t>hypothalamus</a:t>
            </a:r>
            <a:r>
              <a:rPr lang="da-DK" sz="1200" dirty="0"/>
              <a:t> og hypofysen sætter farten ned på produktionen af FSH oh LH, hvilket giver negativ feedback.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243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10B79D1-5669-B7B9-A1A3-F943FD35E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20" y="681037"/>
            <a:ext cx="8812530" cy="541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79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ACA54D5-BE71-E69D-1A01-C81F207CF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0"/>
            <a:ext cx="5078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369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23E9266E-6F08-B1B8-E0AC-68B6F3431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88" y="0"/>
            <a:ext cx="8417127" cy="659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990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95E152-0580-9869-40E2-8CE3632EE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Produktion af sædceller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7E511B-7F27-DFC3-5CD5-24C56D8A3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a-DK" sz="2400" dirty="0"/>
              <a:t>Dannelsen af sædceller sker i testiklerne. Stamcellerne modnes til sædceller ved bl.a. at gennemgå meiosen. Denne produktion sker hele tiden. </a:t>
            </a:r>
          </a:p>
          <a:p>
            <a:r>
              <a:rPr lang="da-DK" sz="2400" dirty="0"/>
              <a:t>Produktionen af sædceller sker ved en temperatur, som er lidt lavere end kroppens 37 grader. Derfor er testiklerne i pungen allerede inden drengen fødes. </a:t>
            </a:r>
          </a:p>
          <a:p>
            <a:pPr lvl="1"/>
            <a:r>
              <a:rPr lang="da-DK" dirty="0"/>
              <a:t>For høj temperatur kan give dårlig sædkvalitet. </a:t>
            </a:r>
          </a:p>
          <a:p>
            <a:r>
              <a:rPr lang="da-DK" sz="2400" dirty="0"/>
              <a:t>Hver testikel indeholder </a:t>
            </a:r>
            <a:r>
              <a:rPr lang="da-DK" sz="2400" dirty="0" err="1"/>
              <a:t>ca</a:t>
            </a:r>
            <a:r>
              <a:rPr lang="da-DK" sz="2400" dirty="0"/>
              <a:t> 500 meter lange sædkanaler, hvor produktionen sker – det tager </a:t>
            </a:r>
            <a:r>
              <a:rPr lang="da-DK" sz="2400" dirty="0" err="1"/>
              <a:t>ca</a:t>
            </a:r>
            <a:r>
              <a:rPr lang="da-DK" sz="2400" dirty="0"/>
              <a:t> 10 uger fra stamcelle til sædcelle. 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2477366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1C4D5E-FDED-5386-2104-C0A7D3499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Sædcelleproduktion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B9459C-0AD7-7D98-205B-D33040E66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629" y="1690688"/>
            <a:ext cx="4897582" cy="4351338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Produktionen af sædceller sker i nogle snoede sædkanaler, som findes i testiklerne. </a:t>
            </a:r>
          </a:p>
          <a:p>
            <a:r>
              <a:rPr lang="da-DK" dirty="0"/>
              <a:t>Sædceller dannes ud fra stamceller – og det er disse der har 46 kromosomer, som danner sædceller med 23 kromosomer. </a:t>
            </a:r>
          </a:p>
          <a:p>
            <a:r>
              <a:rPr lang="da-DK" dirty="0"/>
              <a:t>LH oh FSH er nødvendige for produktionen af sædceller, da de hver især producerer testosteron, som direkte og indirekte påvirker til sædcelleproduktionen. </a:t>
            </a:r>
          </a:p>
          <a:p>
            <a:r>
              <a:rPr lang="da-DK" dirty="0"/>
              <a:t>Sædceller modnes i bitestiklerne, hvor de venter på, at de kan komme frem mod et æg. 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45EEFFA6-F3A0-C2F1-6308-D9C6D3627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59168"/>
            <a:ext cx="4637423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771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BA890250-0C0D-3DF3-E2FE-ECD59F362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0"/>
            <a:ext cx="6019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521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</TotalTime>
  <Words>1514</Words>
  <Application>Microsoft Office PowerPoint</Application>
  <PresentationFormat>Widescreen</PresentationFormat>
  <Paragraphs>112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3</vt:i4>
      </vt:variant>
      <vt:variant>
        <vt:lpstr>Slidetitler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Office-tema</vt:lpstr>
      <vt:lpstr>Office-tema</vt:lpstr>
      <vt:lpstr>Office-tema</vt:lpstr>
      <vt:lpstr>Menstruationscyklus  og  sædproduktion </vt:lpstr>
      <vt:lpstr>Hormoner - opsummering</vt:lpstr>
      <vt:lpstr>PowerPoint-præsentation</vt:lpstr>
      <vt:lpstr>Hormoners virkning på målceller</vt:lpstr>
      <vt:lpstr>PowerPoint-præsentation</vt:lpstr>
      <vt:lpstr>Fedtopløselige hormoner</vt:lpstr>
      <vt:lpstr>PowerPoint-præsentation</vt:lpstr>
      <vt:lpstr>Vandopløselige hormoner</vt:lpstr>
      <vt:lpstr>PowerPoint-præsentation</vt:lpstr>
      <vt:lpstr>Menstruationscyklussen - film</vt:lpstr>
      <vt:lpstr>Opgave: Menstruationscyklussen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Produktion af sædceller</vt:lpstr>
      <vt:lpstr>Sædcelleproduktion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Menstruationscyklus  og  sædproduktion </dc:title>
  <dc:creator>Taia Varberg</dc:creator>
  <cp:lastModifiedBy>Taia Varberg</cp:lastModifiedBy>
  <cp:revision>14</cp:revision>
  <dcterms:created xsi:type="dcterms:W3CDTF">2024-01-15T09:04:17Z</dcterms:created>
  <dcterms:modified xsi:type="dcterms:W3CDTF">2025-02-03T18:57:53Z</dcterms:modified>
</cp:coreProperties>
</file>