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5" r:id="rId7"/>
    <p:sldId id="263" r:id="rId8"/>
    <p:sldId id="264"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2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F0D850C1-0E3C-4F6F-ADE9-73BFEACD1A5E}" type="datetimeFigureOut">
              <a:rPr lang="da-DK" smtClean="0"/>
              <a:t>02-02-2023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3459192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0D850C1-0E3C-4F6F-ADE9-73BFEACD1A5E}" type="datetimeFigureOut">
              <a:rPr lang="da-DK" smtClean="0"/>
              <a:t>02-02-2023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71536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F0D850C1-0E3C-4F6F-ADE9-73BFEACD1A5E}" type="datetimeFigureOut">
              <a:rPr lang="da-DK" smtClean="0"/>
              <a:t>02-02-2023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810098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F0D850C1-0E3C-4F6F-ADE9-73BFEACD1A5E}" type="datetimeFigureOut">
              <a:rPr lang="da-DK" smtClean="0"/>
              <a:t>02-02-2023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881910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F0D850C1-0E3C-4F6F-ADE9-73BFEACD1A5E}" type="datetimeFigureOut">
              <a:rPr lang="da-DK" smtClean="0"/>
              <a:t>02-02-2023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723011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F0D850C1-0E3C-4F6F-ADE9-73BFEACD1A5E}" type="datetimeFigureOut">
              <a:rPr lang="da-DK" smtClean="0"/>
              <a:t>02-02-2023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85224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F0D850C1-0E3C-4F6F-ADE9-73BFEACD1A5E}" type="datetimeFigureOut">
              <a:rPr lang="da-DK" smtClean="0"/>
              <a:t>02-02-2023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641838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F0D850C1-0E3C-4F6F-ADE9-73BFEACD1A5E}" type="datetimeFigureOut">
              <a:rPr lang="da-DK" smtClean="0"/>
              <a:t>02-02-2023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968671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F0D850C1-0E3C-4F6F-ADE9-73BFEACD1A5E}" type="datetimeFigureOut">
              <a:rPr lang="da-DK" smtClean="0"/>
              <a:t>02-02-2023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1081847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0D850C1-0E3C-4F6F-ADE9-73BFEACD1A5E}" type="datetimeFigureOut">
              <a:rPr lang="da-DK" smtClean="0"/>
              <a:t>02-02-2023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385580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0D850C1-0E3C-4F6F-ADE9-73BFEACD1A5E}" type="datetimeFigureOut">
              <a:rPr lang="da-DK" smtClean="0"/>
              <a:t>02-02-2023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9B7B95D7-B18B-48F8-8FDD-D457001A3312}" type="slidenum">
              <a:rPr lang="da-DK" smtClean="0"/>
              <a:t>‹nr.›</a:t>
            </a:fld>
            <a:endParaRPr lang="da-DK"/>
          </a:p>
        </p:txBody>
      </p:sp>
    </p:spTree>
    <p:extLst>
      <p:ext uri="{BB962C8B-B14F-4D97-AF65-F5344CB8AC3E}">
        <p14:creationId xmlns:p14="http://schemas.microsoft.com/office/powerpoint/2010/main" val="3585073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850C1-0E3C-4F6F-ADE9-73BFEACD1A5E}" type="datetimeFigureOut">
              <a:rPr lang="da-DK" smtClean="0"/>
              <a:t>02-02-2023</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7B95D7-B18B-48F8-8FDD-D457001A3312}" type="slidenum">
              <a:rPr lang="da-DK" smtClean="0"/>
              <a:t>‹nr.›</a:t>
            </a:fld>
            <a:endParaRPr lang="da-DK"/>
          </a:p>
        </p:txBody>
      </p:sp>
    </p:spTree>
    <p:extLst>
      <p:ext uri="{BB962C8B-B14F-4D97-AF65-F5344CB8AC3E}">
        <p14:creationId xmlns:p14="http://schemas.microsoft.com/office/powerpoint/2010/main" val="4062425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webmatematik.dk/lektioner/matematik-b/differentialregning/hvad-er-differentialregning" TargetMode="External"/><Relationship Id="rId2" Type="http://schemas.openxmlformats.org/officeDocument/2006/relationships/hyperlink" Target="https://www.webmatematik.dk/lektioner/matematik-b/differentialregning" TargetMode="External"/><Relationship Id="rId1" Type="http://schemas.openxmlformats.org/officeDocument/2006/relationships/slideLayout" Target="../slideLayouts/slideLayout2.xml"/><Relationship Id="rId5" Type="http://schemas.openxmlformats.org/officeDocument/2006/relationships/hyperlink" Target="https://www.youtube.com/watch?v=5QjQMli-cAg&amp;t=15s" TargetMode="External"/><Relationship Id="rId4" Type="http://schemas.openxmlformats.org/officeDocument/2006/relationships/hyperlink" Target="https://www.webmatematik.dk/lektioner/matematik-b/differentialregning/sekant-og-tangen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geogebra.org/m/zxwzaXa9"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838200" y="365125"/>
            <a:ext cx="10515600" cy="1149639"/>
          </a:xfrm>
        </p:spPr>
        <p:txBody>
          <a:bodyPr>
            <a:normAutofit fontScale="90000"/>
          </a:bodyPr>
          <a:lstStyle/>
          <a:p>
            <a:r>
              <a:rPr lang="da-DK" sz="4000" dirty="0">
                <a:solidFill>
                  <a:schemeClr val="accent5"/>
                </a:solidFill>
              </a:rPr>
              <a:t>Intro: Eksempler fra </a:t>
            </a:r>
            <a:r>
              <a:rPr lang="da-DK" sz="4000" dirty="0" err="1">
                <a:solidFill>
                  <a:schemeClr val="accent5"/>
                </a:solidFill>
              </a:rPr>
              <a:t>Mathemathicus</a:t>
            </a:r>
            <a:r>
              <a:rPr lang="da-DK" sz="4000" dirty="0">
                <a:solidFill>
                  <a:schemeClr val="accent5"/>
                </a:solidFill>
              </a:rPr>
              <a:t> – Grænseværdi </a:t>
            </a:r>
            <a:br>
              <a:rPr lang="da-DK" sz="4000" dirty="0">
                <a:solidFill>
                  <a:schemeClr val="accent5"/>
                </a:solidFill>
              </a:rPr>
            </a:br>
            <a:r>
              <a:rPr lang="da-DK" sz="4000" dirty="0">
                <a:solidFill>
                  <a:schemeClr val="accent5"/>
                </a:solidFill>
              </a:rPr>
              <a:t>(</a:t>
            </a:r>
            <a:r>
              <a:rPr lang="da-DK" sz="1800" dirty="0">
                <a:solidFill>
                  <a:schemeClr val="accent5"/>
                </a:solidFill>
              </a:rPr>
              <a:t>et begreb der er godt at kende før differentialregning</a:t>
            </a:r>
            <a:r>
              <a:rPr lang="da-DK" sz="2200" dirty="0">
                <a:solidFill>
                  <a:schemeClr val="accent5"/>
                </a:solidFill>
              </a:rPr>
              <a:t>) </a:t>
            </a:r>
            <a:r>
              <a:rPr lang="da-DK" sz="2000" dirty="0">
                <a:solidFill>
                  <a:schemeClr val="accent5"/>
                </a:solidFill>
              </a:rPr>
              <a:t>s. 7-8 </a:t>
            </a:r>
            <a:r>
              <a:rPr lang="da-DK" sz="2000" dirty="0" err="1">
                <a:solidFill>
                  <a:schemeClr val="accent5"/>
                </a:solidFill>
              </a:rPr>
              <a:t>Matematicus</a:t>
            </a:r>
            <a:r>
              <a:rPr lang="da-DK" sz="2000" dirty="0">
                <a:solidFill>
                  <a:schemeClr val="accent5"/>
                </a:solidFill>
              </a:rPr>
              <a:t> differentialregning 3.august 2020</a:t>
            </a:r>
          </a:p>
        </p:txBody>
      </p:sp>
      <p:sp>
        <p:nvSpPr>
          <p:cNvPr id="10" name="Pladsholder til indhold 9"/>
          <p:cNvSpPr>
            <a:spLocks noGrp="1"/>
          </p:cNvSpPr>
          <p:nvPr>
            <p:ph idx="1"/>
          </p:nvPr>
        </p:nvSpPr>
        <p:spPr/>
        <p:txBody>
          <a:bodyPr>
            <a:normAutofit fontScale="85000" lnSpcReduction="20000"/>
          </a:bodyPr>
          <a:lstStyle/>
          <a:p>
            <a:r>
              <a:rPr lang="da-DK" dirty="0"/>
              <a:t>Hvad siger </a:t>
            </a:r>
            <a:r>
              <a:rPr lang="da-DK" dirty="0" err="1"/>
              <a:t>Wikipidia</a:t>
            </a:r>
            <a:r>
              <a:rPr lang="da-DK" dirty="0"/>
              <a:t> om grænseværdi:</a:t>
            </a:r>
          </a:p>
          <a:p>
            <a:r>
              <a:rPr lang="da-DK" i="1" dirty="0">
                <a:solidFill>
                  <a:schemeClr val="accent6"/>
                </a:solidFill>
              </a:rPr>
              <a:t>En grænseværdi er den værdi en matematisk størrelse nærmer sig, hvis man kigger på et bestemt udviklingsforløb. Med andre ord, hvis man følger en størrelses udvikling indtil et bestemt punkt, hvad vil man så gætte på, dens værdi er, når den når til dette punkt? Det mest "kvalificerede" gæt kaldes for størrelsens grænseværdi. </a:t>
            </a:r>
          </a:p>
          <a:p>
            <a:r>
              <a:rPr lang="da-DK" dirty="0"/>
              <a:t>Her nedenfor er eksempler på begrebet grænseværdi i forhold til funktionernes definitionsmængde; Dm ( x-værdier) og Værdimængde; Vm (y-værdier eller f(x) – værdier).</a:t>
            </a:r>
          </a:p>
          <a:p>
            <a:r>
              <a:rPr lang="da-DK" dirty="0"/>
              <a:t>Vi ser sammen på eksemplerne og bagefter regner vi 3 små opgaver med at bestemme grænseværdi. Det er baggrund for at forstå matematikken videre frem, men mere på et orienterende plan.</a:t>
            </a:r>
          </a:p>
          <a:p>
            <a:r>
              <a:rPr lang="da-DK" dirty="0"/>
              <a:t>Facit står på det sidste slide.</a:t>
            </a:r>
          </a:p>
          <a:p>
            <a:pPr marL="0" indent="0">
              <a:buNone/>
            </a:pPr>
            <a:r>
              <a:rPr lang="da-DK" dirty="0"/>
              <a:t> </a:t>
            </a:r>
          </a:p>
          <a:p>
            <a:endParaRPr lang="da-DK" dirty="0"/>
          </a:p>
        </p:txBody>
      </p:sp>
    </p:spTree>
    <p:extLst>
      <p:ext uri="{BB962C8B-B14F-4D97-AF65-F5344CB8AC3E}">
        <p14:creationId xmlns:p14="http://schemas.microsoft.com/office/powerpoint/2010/main" val="2111390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el 1"/>
              <p:cNvSpPr>
                <a:spLocks noGrp="1"/>
              </p:cNvSpPr>
              <p:nvPr>
                <p:ph type="title"/>
              </p:nvPr>
            </p:nvSpPr>
            <p:spPr>
              <a:xfrm>
                <a:off x="838200" y="365125"/>
                <a:ext cx="10515600" cy="1165225"/>
              </a:xfrm>
            </p:spPr>
            <p:txBody>
              <a:bodyPr>
                <a:normAutofit fontScale="90000"/>
              </a:bodyPr>
              <a:lstStyle/>
              <a:p>
                <a:r>
                  <a:rPr lang="da-DK" dirty="0">
                    <a:solidFill>
                      <a:schemeClr val="accent5"/>
                    </a:solidFill>
                  </a:rPr>
                  <a:t>Grænseværdi – som eksisterer- eksempel 1.5</a:t>
                </a:r>
                <a:br>
                  <a:rPr lang="da-DK" dirty="0">
                    <a:solidFill>
                      <a:schemeClr val="accent5"/>
                    </a:solidFill>
                  </a:rPr>
                </a:br>
                <a14:m>
                  <m:oMath xmlns:m="http://schemas.openxmlformats.org/officeDocument/2006/math">
                    <m:func>
                      <m:funcPr>
                        <m:ctrlPr>
                          <a:rPr lang="da-DK" sz="2200" i="1" smtClean="0">
                            <a:solidFill>
                              <a:schemeClr val="accent5"/>
                            </a:solidFill>
                            <a:latin typeface="Cambria Math" panose="02040503050406030204" pitchFamily="18" charset="0"/>
                          </a:rPr>
                        </m:ctrlPr>
                      </m:funcPr>
                      <m:fName>
                        <m:limLow>
                          <m:limLowPr>
                            <m:ctrlPr>
                              <a:rPr lang="da-DK" sz="2200" i="1" smtClean="0">
                                <a:solidFill>
                                  <a:schemeClr val="accent5"/>
                                </a:solidFill>
                                <a:latin typeface="Cambria Math" panose="02040503050406030204" pitchFamily="18" charset="0"/>
                              </a:rPr>
                            </m:ctrlPr>
                          </m:limLowPr>
                          <m:e>
                            <m:r>
                              <m:rPr>
                                <m:sty m:val="p"/>
                              </m:rPr>
                              <a:rPr lang="da-DK" sz="2200" i="0" smtClean="0">
                                <a:solidFill>
                                  <a:schemeClr val="accent5"/>
                                </a:solidFill>
                                <a:latin typeface="Cambria Math" panose="02040503050406030204" pitchFamily="18" charset="0"/>
                              </a:rPr>
                              <m:t>lim</m:t>
                            </m:r>
                          </m:e>
                          <m:lim>
                            <m:r>
                              <a:rPr lang="da-DK" sz="2200" b="0" i="1" smtClean="0">
                                <a:solidFill>
                                  <a:schemeClr val="accent5"/>
                                </a:solidFill>
                                <a:latin typeface="Cambria Math" panose="02040503050406030204" pitchFamily="18" charset="0"/>
                              </a:rPr>
                              <m:t>𝑥</m:t>
                            </m:r>
                            <m:r>
                              <a:rPr lang="da-DK" sz="2200" b="0" i="1" smtClean="0">
                                <a:solidFill>
                                  <a:schemeClr val="accent5"/>
                                </a:solidFill>
                                <a:latin typeface="Cambria Math" panose="02040503050406030204" pitchFamily="18" charset="0"/>
                                <a:ea typeface="Cambria Math" panose="02040503050406030204" pitchFamily="18" charset="0"/>
                              </a:rPr>
                              <m:t>→</m:t>
                            </m:r>
                            <m:sSub>
                              <m:sSubPr>
                                <m:ctrlPr>
                                  <a:rPr lang="da-DK" sz="2200" b="0" i="1" smtClean="0">
                                    <a:solidFill>
                                      <a:schemeClr val="accent5"/>
                                    </a:solidFill>
                                    <a:latin typeface="Cambria Math" panose="02040503050406030204" pitchFamily="18" charset="0"/>
                                    <a:ea typeface="Cambria Math" panose="02040503050406030204" pitchFamily="18" charset="0"/>
                                  </a:rPr>
                                </m:ctrlPr>
                              </m:sSubPr>
                              <m:e>
                                <m:r>
                                  <a:rPr lang="da-DK" sz="2200" b="0" i="1" smtClean="0">
                                    <a:solidFill>
                                      <a:schemeClr val="accent5"/>
                                    </a:solidFill>
                                    <a:latin typeface="Cambria Math" panose="02040503050406030204" pitchFamily="18" charset="0"/>
                                    <a:ea typeface="Cambria Math" panose="02040503050406030204" pitchFamily="18" charset="0"/>
                                  </a:rPr>
                                  <m:t>𝑥</m:t>
                                </m:r>
                              </m:e>
                              <m:sub>
                                <m:r>
                                  <a:rPr lang="da-DK" sz="2200" b="0" i="1" smtClean="0">
                                    <a:solidFill>
                                      <a:schemeClr val="accent5"/>
                                    </a:solidFill>
                                    <a:latin typeface="Cambria Math" panose="02040503050406030204" pitchFamily="18" charset="0"/>
                                    <a:ea typeface="Cambria Math" panose="02040503050406030204" pitchFamily="18" charset="0"/>
                                  </a:rPr>
                                  <m:t>0</m:t>
                                </m:r>
                              </m:sub>
                            </m:sSub>
                          </m:lim>
                        </m:limLow>
                      </m:fName>
                      <m:e>
                        <m:r>
                          <a:rPr lang="da-DK" sz="2200" b="0" i="1" smtClean="0">
                            <a:solidFill>
                              <a:schemeClr val="accent5"/>
                            </a:solidFill>
                            <a:latin typeface="Cambria Math" panose="02040503050406030204" pitchFamily="18" charset="0"/>
                          </a:rPr>
                          <m:t>𝑓</m:t>
                        </m:r>
                        <m:r>
                          <a:rPr lang="da-DK" sz="2200" b="0" i="1" smtClean="0">
                            <a:solidFill>
                              <a:schemeClr val="accent5"/>
                            </a:solidFill>
                            <a:latin typeface="Cambria Math" panose="02040503050406030204" pitchFamily="18" charset="0"/>
                          </a:rPr>
                          <m:t>(</m:t>
                        </m:r>
                        <m:r>
                          <a:rPr lang="da-DK" sz="2200" b="0" i="1" smtClean="0">
                            <a:solidFill>
                              <a:schemeClr val="accent5"/>
                            </a:solidFill>
                            <a:latin typeface="Cambria Math" panose="02040503050406030204" pitchFamily="18" charset="0"/>
                          </a:rPr>
                          <m:t>𝑥</m:t>
                        </m:r>
                        <m:r>
                          <a:rPr lang="da-DK" sz="2200" b="0" i="1" smtClean="0">
                            <a:solidFill>
                              <a:schemeClr val="accent5"/>
                            </a:solidFill>
                            <a:latin typeface="Cambria Math" panose="02040503050406030204" pitchFamily="18" charset="0"/>
                          </a:rPr>
                          <m:t>)</m:t>
                        </m:r>
                      </m:e>
                    </m:func>
                    <m:r>
                      <a:rPr lang="da-DK" sz="2200" b="0" i="1" smtClean="0">
                        <a:solidFill>
                          <a:schemeClr val="accent5"/>
                        </a:solidFill>
                        <a:latin typeface="Cambria Math" panose="02040503050406030204" pitchFamily="18" charset="0"/>
                      </a:rPr>
                      <m:t>:</m:t>
                    </m:r>
                    <m:r>
                      <a:rPr lang="da-DK" sz="2200" b="0" i="1" smtClean="0">
                        <a:solidFill>
                          <a:schemeClr val="accent5"/>
                        </a:solidFill>
                        <a:latin typeface="Cambria Math" panose="02040503050406030204" pitchFamily="18" charset="0"/>
                      </a:rPr>
                      <m:t>𝐷𝑒𝑡𝑡𝑒</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𝑏𝑒𝑡𝑦𝑑𝑒𝑟</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𝑙𝑖𝑚𝑒𝑠</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𝑎𝑓</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𝑓</m:t>
                    </m:r>
                    <m:r>
                      <a:rPr lang="da-DK" sz="2200" b="0" i="1" smtClean="0">
                        <a:solidFill>
                          <a:schemeClr val="accent5"/>
                        </a:solidFill>
                        <a:latin typeface="Cambria Math" panose="02040503050406030204" pitchFamily="18" charset="0"/>
                      </a:rPr>
                      <m:t>(</m:t>
                    </m:r>
                    <m:r>
                      <a:rPr lang="da-DK" sz="2200" b="0" i="1" smtClean="0">
                        <a:solidFill>
                          <a:schemeClr val="accent5"/>
                        </a:solidFill>
                        <a:latin typeface="Cambria Math" panose="02040503050406030204" pitchFamily="18" charset="0"/>
                      </a:rPr>
                      <m:t>𝑥</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𝑛</m:t>
                    </m:r>
                    <m:r>
                      <a:rPr lang="da-DK" sz="2200" b="0" i="1" smtClean="0">
                        <a:solidFill>
                          <a:schemeClr val="accent5"/>
                        </a:solidFill>
                        <a:latin typeface="Cambria Math" panose="02040503050406030204" pitchFamily="18" charset="0"/>
                      </a:rPr>
                      <m:t>å</m:t>
                    </m:r>
                    <m:r>
                      <a:rPr lang="da-DK" sz="2200" b="0" i="1" smtClean="0">
                        <a:solidFill>
                          <a:schemeClr val="accent5"/>
                        </a:solidFill>
                        <a:latin typeface="Cambria Math" panose="02040503050406030204" pitchFamily="18" charset="0"/>
                      </a:rPr>
                      <m:t>𝑟</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𝑥</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𝑔</m:t>
                    </m:r>
                    <m:r>
                      <a:rPr lang="da-DK" sz="2200" b="0" i="1" smtClean="0">
                        <a:solidFill>
                          <a:schemeClr val="accent5"/>
                        </a:solidFill>
                        <a:latin typeface="Cambria Math" panose="02040503050406030204" pitchFamily="18" charset="0"/>
                      </a:rPr>
                      <m:t>å</m:t>
                    </m:r>
                    <m:r>
                      <a:rPr lang="da-DK" sz="2200" b="0" i="1" smtClean="0">
                        <a:solidFill>
                          <a:schemeClr val="accent5"/>
                        </a:solidFill>
                        <a:latin typeface="Cambria Math" panose="02040503050406030204" pitchFamily="18" charset="0"/>
                      </a:rPr>
                      <m:t>𝑟</m:t>
                    </m:r>
                    <m:r>
                      <a:rPr lang="da-DK" sz="2200" b="0" i="1" smtClean="0">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𝑚𝑜𝑑</m:t>
                    </m:r>
                    <m:r>
                      <a:rPr lang="da-DK" sz="2200" b="0" i="1" smtClean="0">
                        <a:solidFill>
                          <a:schemeClr val="accent5"/>
                        </a:solidFill>
                        <a:latin typeface="Cambria Math" panose="02040503050406030204" pitchFamily="18" charset="0"/>
                      </a:rPr>
                      <m:t> </m:t>
                    </m:r>
                    <m:sSub>
                      <m:sSubPr>
                        <m:ctrlPr>
                          <a:rPr lang="da-DK" sz="2200" b="0" i="1" smtClean="0">
                            <a:solidFill>
                              <a:schemeClr val="accent5"/>
                            </a:solidFill>
                            <a:latin typeface="Cambria Math" panose="02040503050406030204" pitchFamily="18" charset="0"/>
                          </a:rPr>
                        </m:ctrlPr>
                      </m:sSubPr>
                      <m:e>
                        <m:r>
                          <a:rPr lang="da-DK" sz="2200" b="0" i="1" smtClean="0">
                            <a:solidFill>
                              <a:schemeClr val="accent5"/>
                            </a:solidFill>
                            <a:latin typeface="Cambria Math" panose="02040503050406030204" pitchFamily="18" charset="0"/>
                          </a:rPr>
                          <m:t>𝑥</m:t>
                        </m:r>
                      </m:e>
                      <m:sub>
                        <m:r>
                          <a:rPr lang="da-DK" sz="2200" b="0" i="1" smtClean="0">
                            <a:solidFill>
                              <a:schemeClr val="accent5"/>
                            </a:solidFill>
                            <a:latin typeface="Cambria Math" panose="02040503050406030204" pitchFamily="18" charset="0"/>
                          </a:rPr>
                          <m:t>0</m:t>
                        </m:r>
                      </m:sub>
                    </m:sSub>
                    <m:r>
                      <a:rPr lang="da-DK" sz="2200" b="0" i="1" smtClean="0">
                        <a:solidFill>
                          <a:schemeClr val="accent5"/>
                        </a:solidFill>
                        <a:latin typeface="Cambria Math" panose="02040503050406030204" pitchFamily="18" charset="0"/>
                      </a:rPr>
                      <m:t> ”</m:t>
                    </m:r>
                  </m:oMath>
                </a14:m>
                <a:r>
                  <a:rPr lang="da-DK" sz="2200" dirty="0">
                    <a:solidFill>
                      <a:schemeClr val="accent5"/>
                    </a:solidFill>
                  </a:rPr>
                  <a:t>, som betyder at man finder den f(x) værdi som funktionen nærmer sig, når </a:t>
                </a:r>
                <a14:m>
                  <m:oMath xmlns:m="http://schemas.openxmlformats.org/officeDocument/2006/math">
                    <m:r>
                      <a:rPr lang="da-DK" sz="2200" i="1">
                        <a:solidFill>
                          <a:schemeClr val="accent5"/>
                        </a:solidFill>
                        <a:latin typeface="Cambria Math" panose="02040503050406030204" pitchFamily="18" charset="0"/>
                      </a:rPr>
                      <m:t>𝑥</m:t>
                    </m:r>
                    <m:r>
                      <a:rPr lang="da-DK" sz="2200" i="1">
                        <a:solidFill>
                          <a:schemeClr val="accent5"/>
                        </a:solidFill>
                        <a:latin typeface="Cambria Math" panose="02040503050406030204" pitchFamily="18" charset="0"/>
                      </a:rPr>
                      <m:t> </m:t>
                    </m:r>
                    <m:r>
                      <a:rPr lang="da-DK" sz="2200" i="1">
                        <a:solidFill>
                          <a:schemeClr val="accent5"/>
                        </a:solidFill>
                        <a:latin typeface="Cambria Math" panose="02040503050406030204" pitchFamily="18" charset="0"/>
                      </a:rPr>
                      <m:t>𝑔</m:t>
                    </m:r>
                    <m:r>
                      <a:rPr lang="da-DK" sz="2200" i="1">
                        <a:solidFill>
                          <a:schemeClr val="accent5"/>
                        </a:solidFill>
                        <a:latin typeface="Cambria Math" panose="02040503050406030204" pitchFamily="18" charset="0"/>
                      </a:rPr>
                      <m:t>å</m:t>
                    </m:r>
                    <m:r>
                      <a:rPr lang="da-DK" sz="2200" i="1">
                        <a:solidFill>
                          <a:schemeClr val="accent5"/>
                        </a:solidFill>
                        <a:latin typeface="Cambria Math" panose="02040503050406030204" pitchFamily="18" charset="0"/>
                      </a:rPr>
                      <m:t>𝑟</m:t>
                    </m:r>
                    <m:r>
                      <a:rPr lang="da-DK" sz="2200" i="1">
                        <a:solidFill>
                          <a:schemeClr val="accent5"/>
                        </a:solidFill>
                        <a:latin typeface="Cambria Math" panose="02040503050406030204" pitchFamily="18" charset="0"/>
                      </a:rPr>
                      <m:t> </m:t>
                    </m:r>
                    <m:r>
                      <a:rPr lang="da-DK" sz="2200" i="1">
                        <a:solidFill>
                          <a:schemeClr val="accent5"/>
                        </a:solidFill>
                        <a:latin typeface="Cambria Math" panose="02040503050406030204" pitchFamily="18" charset="0"/>
                      </a:rPr>
                      <m:t>𝑚𝑜𝑑</m:t>
                    </m:r>
                    <m:r>
                      <a:rPr lang="da-DK" sz="2200" i="1">
                        <a:solidFill>
                          <a:schemeClr val="accent5"/>
                        </a:solidFill>
                        <a:latin typeface="Cambria Math" panose="02040503050406030204" pitchFamily="18" charset="0"/>
                      </a:rPr>
                      <m:t> </m:t>
                    </m:r>
                    <m:sSub>
                      <m:sSubPr>
                        <m:ctrlPr>
                          <a:rPr lang="da-DK" sz="2200" i="1">
                            <a:solidFill>
                              <a:schemeClr val="accent5"/>
                            </a:solidFill>
                            <a:latin typeface="Cambria Math" panose="02040503050406030204" pitchFamily="18" charset="0"/>
                          </a:rPr>
                        </m:ctrlPr>
                      </m:sSubPr>
                      <m:e>
                        <m:r>
                          <a:rPr lang="da-DK" sz="2200" i="1">
                            <a:solidFill>
                              <a:schemeClr val="accent5"/>
                            </a:solidFill>
                            <a:latin typeface="Cambria Math" panose="02040503050406030204" pitchFamily="18" charset="0"/>
                          </a:rPr>
                          <m:t>𝑥</m:t>
                        </m:r>
                      </m:e>
                      <m:sub>
                        <m:r>
                          <a:rPr lang="da-DK" sz="2200" i="1">
                            <a:solidFill>
                              <a:schemeClr val="accent5"/>
                            </a:solidFill>
                            <a:latin typeface="Cambria Math" panose="02040503050406030204" pitchFamily="18" charset="0"/>
                          </a:rPr>
                          <m:t>0</m:t>
                        </m:r>
                      </m:sub>
                    </m:sSub>
                    <m:r>
                      <a:rPr lang="da-DK" sz="2200" i="1">
                        <a:solidFill>
                          <a:schemeClr val="accent5"/>
                        </a:solidFill>
                        <a:latin typeface="Cambria Math" panose="02040503050406030204" pitchFamily="18" charset="0"/>
                      </a:rPr>
                      <m:t> </m:t>
                    </m:r>
                    <m:r>
                      <a:rPr lang="da-DK" sz="2200" b="0" i="1" smtClean="0">
                        <a:solidFill>
                          <a:schemeClr val="accent5"/>
                        </a:solidFill>
                        <a:latin typeface="Cambria Math" panose="02040503050406030204" pitchFamily="18" charset="0"/>
                      </a:rPr>
                      <m:t> </m:t>
                    </m:r>
                  </m:oMath>
                </a14:m>
                <a:r>
                  <a:rPr lang="da-DK" sz="2200" dirty="0">
                    <a:solidFill>
                      <a:schemeClr val="accent5"/>
                    </a:solidFill>
                  </a:rPr>
                  <a:t> Lad os få tal på.</a:t>
                </a:r>
              </a:p>
            </p:txBody>
          </p:sp>
        </mc:Choice>
        <mc:Fallback xmlns="">
          <p:sp>
            <p:nvSpPr>
              <p:cNvPr id="2" name="Titel 1"/>
              <p:cNvSpPr>
                <a:spLocks noGrp="1" noRot="1" noChangeAspect="1" noMove="1" noResize="1" noEditPoints="1" noAdjustHandles="1" noChangeArrowheads="1" noChangeShapeType="1" noTextEdit="1"/>
              </p:cNvSpPr>
              <p:nvPr>
                <p:ph type="title"/>
              </p:nvPr>
            </p:nvSpPr>
            <p:spPr>
              <a:xfrm>
                <a:off x="838200" y="365125"/>
                <a:ext cx="10515600" cy="1165225"/>
              </a:xfrm>
              <a:blipFill>
                <a:blip r:embed="rId2"/>
                <a:stretch>
                  <a:fillRect l="-2087" t="-16754" r="-348" b="-11518"/>
                </a:stretch>
              </a:blipFill>
            </p:spPr>
            <p:txBody>
              <a:bodyPr/>
              <a:lstStyle/>
              <a:p>
                <a:r>
                  <a:rPr lang="da-DK">
                    <a:noFill/>
                  </a:rPr>
                  <a:t> </a:t>
                </a:r>
              </a:p>
            </p:txBody>
          </p:sp>
        </mc:Fallback>
      </mc:AlternateContent>
      <p:pic>
        <p:nvPicPr>
          <p:cNvPr id="5" name="Pladsholder til indhold 8"/>
          <p:cNvPicPr>
            <a:picLocks noGrp="1" noChangeAspect="1"/>
          </p:cNvPicPr>
          <p:nvPr>
            <p:ph idx="1"/>
          </p:nvPr>
        </p:nvPicPr>
        <p:blipFill>
          <a:blip r:embed="rId3"/>
          <a:stretch>
            <a:fillRect/>
          </a:stretch>
        </p:blipFill>
        <p:spPr>
          <a:xfrm>
            <a:off x="3022181" y="1743075"/>
            <a:ext cx="6479006" cy="4159250"/>
          </a:xfrm>
          <a:prstGeom prst="rect">
            <a:avLst/>
          </a:prstGeom>
        </p:spPr>
      </p:pic>
    </p:spTree>
    <p:extLst>
      <p:ext uri="{BB962C8B-B14F-4D97-AF65-F5344CB8AC3E}">
        <p14:creationId xmlns:p14="http://schemas.microsoft.com/office/powerpoint/2010/main" val="4127805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838200" y="365126"/>
            <a:ext cx="10515600" cy="789420"/>
          </a:xfrm>
        </p:spPr>
        <p:txBody>
          <a:bodyPr>
            <a:normAutofit fontScale="90000"/>
          </a:bodyPr>
          <a:lstStyle/>
          <a:p>
            <a:r>
              <a:rPr lang="da-DK" dirty="0">
                <a:solidFill>
                  <a:schemeClr val="accent5"/>
                </a:solidFill>
              </a:rPr>
              <a:t>Grænseværdi – som ikke eksisterer!! Eksempel 1.6 </a:t>
            </a:r>
          </a:p>
        </p:txBody>
      </p:sp>
      <p:pic>
        <p:nvPicPr>
          <p:cNvPr id="11" name="Pladsholder til indhold 10"/>
          <p:cNvPicPr>
            <a:picLocks noGrp="1" noChangeAspect="1"/>
          </p:cNvPicPr>
          <p:nvPr>
            <p:ph sz="half" idx="2"/>
          </p:nvPr>
        </p:nvPicPr>
        <p:blipFill>
          <a:blip r:embed="rId2"/>
          <a:stretch>
            <a:fillRect/>
          </a:stretch>
        </p:blipFill>
        <p:spPr>
          <a:xfrm>
            <a:off x="7478413" y="1671782"/>
            <a:ext cx="3706318" cy="3964637"/>
          </a:xfrm>
          <a:prstGeom prst="rect">
            <a:avLst/>
          </a:prstGeom>
        </p:spPr>
      </p:pic>
      <p:pic>
        <p:nvPicPr>
          <p:cNvPr id="9" name="Pladsholder til indhold 8"/>
          <p:cNvPicPr>
            <a:picLocks noGrp="1" noChangeAspect="1"/>
          </p:cNvPicPr>
          <p:nvPr>
            <p:ph sz="half" idx="1"/>
          </p:nvPr>
        </p:nvPicPr>
        <p:blipFill>
          <a:blip r:embed="rId3"/>
          <a:stretch>
            <a:fillRect/>
          </a:stretch>
        </p:blipFill>
        <p:spPr>
          <a:xfrm>
            <a:off x="838200" y="1599923"/>
            <a:ext cx="6830046" cy="3627857"/>
          </a:xfrm>
          <a:prstGeom prst="rect">
            <a:avLst/>
          </a:prstGeom>
        </p:spPr>
      </p:pic>
    </p:spTree>
    <p:extLst>
      <p:ext uri="{BB962C8B-B14F-4D97-AF65-F5344CB8AC3E}">
        <p14:creationId xmlns:p14="http://schemas.microsoft.com/office/powerpoint/2010/main" val="1564911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838200" y="365125"/>
            <a:ext cx="10515600" cy="946439"/>
          </a:xfrm>
        </p:spPr>
        <p:txBody>
          <a:bodyPr/>
          <a:lstStyle/>
          <a:p>
            <a:r>
              <a:rPr lang="da-DK" dirty="0">
                <a:solidFill>
                  <a:schemeClr val="accent5"/>
                </a:solidFill>
              </a:rPr>
              <a:t>Grænseværdi – som ikke eksisterer!</a:t>
            </a:r>
          </a:p>
        </p:txBody>
      </p:sp>
      <p:pic>
        <p:nvPicPr>
          <p:cNvPr id="8" name="Pladsholder til indhold 7"/>
          <p:cNvPicPr>
            <a:picLocks noGrp="1" noChangeAspect="1"/>
          </p:cNvPicPr>
          <p:nvPr>
            <p:ph sz="half" idx="1"/>
          </p:nvPr>
        </p:nvPicPr>
        <p:blipFill>
          <a:blip r:embed="rId2"/>
          <a:stretch>
            <a:fillRect/>
          </a:stretch>
        </p:blipFill>
        <p:spPr>
          <a:xfrm>
            <a:off x="136030" y="1957445"/>
            <a:ext cx="7686882" cy="3334991"/>
          </a:xfrm>
          <a:prstGeom prst="rect">
            <a:avLst/>
          </a:prstGeom>
        </p:spPr>
      </p:pic>
      <p:pic>
        <p:nvPicPr>
          <p:cNvPr id="7" name="Pladsholder til indhold 6"/>
          <p:cNvPicPr>
            <a:picLocks noGrp="1" noChangeAspect="1"/>
          </p:cNvPicPr>
          <p:nvPr>
            <p:ph sz="half" idx="2"/>
          </p:nvPr>
        </p:nvPicPr>
        <p:blipFill>
          <a:blip r:embed="rId3"/>
          <a:stretch>
            <a:fillRect/>
          </a:stretch>
        </p:blipFill>
        <p:spPr>
          <a:xfrm>
            <a:off x="7822912" y="1784422"/>
            <a:ext cx="3408965" cy="3646560"/>
          </a:xfrm>
          <a:prstGeom prst="rect">
            <a:avLst/>
          </a:prstGeom>
        </p:spPr>
      </p:pic>
    </p:spTree>
    <p:extLst>
      <p:ext uri="{BB962C8B-B14F-4D97-AF65-F5344CB8AC3E}">
        <p14:creationId xmlns:p14="http://schemas.microsoft.com/office/powerpoint/2010/main" val="161978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da-DK" dirty="0">
                <a:solidFill>
                  <a:schemeClr val="accent5"/>
                </a:solidFill>
              </a:rPr>
              <a:t>Beregning af grænseværdier- sæt x-værdien ind og beregn. Tjek bagefter med svarene nederst. </a:t>
            </a:r>
          </a:p>
        </p:txBody>
      </p:sp>
      <mc:AlternateContent xmlns:mc="http://schemas.openxmlformats.org/markup-compatibility/2006">
        <mc:Choice xmlns:a14="http://schemas.microsoft.com/office/drawing/2010/main" Requires="a14">
          <p:sp>
            <p:nvSpPr>
              <p:cNvPr id="8" name="Pladsholder til indhold 7"/>
              <p:cNvSpPr>
                <a:spLocks noGrp="1"/>
              </p:cNvSpPr>
              <p:nvPr>
                <p:ph sz="half" idx="1"/>
              </p:nvPr>
            </p:nvSpPr>
            <p:spPr/>
            <p:txBody>
              <a:bodyPr>
                <a:normAutofit fontScale="92500" lnSpcReduction="10000"/>
              </a:bodyPr>
              <a:lstStyle/>
              <a:p>
                <a:endParaRPr lang="da-DK" dirty="0"/>
              </a:p>
              <a:p>
                <a14:m>
                  <m:oMath xmlns:m="http://schemas.openxmlformats.org/officeDocument/2006/math">
                    <m:func>
                      <m:funcPr>
                        <m:ctrlPr>
                          <a:rPr lang="da-DK" i="1" smtClean="0">
                            <a:latin typeface="Cambria Math" panose="02040503050406030204" pitchFamily="18" charset="0"/>
                          </a:rPr>
                        </m:ctrlPr>
                      </m:funcPr>
                      <m:fName>
                        <m:limLow>
                          <m:limLowPr>
                            <m:ctrlPr>
                              <a:rPr lang="da-DK" i="1" smtClean="0">
                                <a:latin typeface="Cambria Math" panose="02040503050406030204" pitchFamily="18" charset="0"/>
                              </a:rPr>
                            </m:ctrlPr>
                          </m:limLowPr>
                          <m:e>
                            <m:r>
                              <m:rPr>
                                <m:sty m:val="p"/>
                              </m:rPr>
                              <a:rPr lang="da-DK" i="0" smtClean="0">
                                <a:latin typeface="Cambria Math" panose="02040503050406030204" pitchFamily="18" charset="0"/>
                              </a:rPr>
                              <m:t>lim</m:t>
                            </m:r>
                          </m:e>
                          <m:lim>
                            <m:r>
                              <a:rPr lang="da-DK" b="0" i="1" smtClean="0">
                                <a:latin typeface="Cambria Math" panose="02040503050406030204" pitchFamily="18" charset="0"/>
                              </a:rPr>
                              <m:t>𝑥</m:t>
                            </m:r>
                            <m:r>
                              <a:rPr lang="da-DK" b="0" i="1" smtClean="0">
                                <a:latin typeface="Cambria Math" panose="02040503050406030204" pitchFamily="18" charset="0"/>
                                <a:ea typeface="Cambria Math" panose="02040503050406030204" pitchFamily="18" charset="0"/>
                              </a:rPr>
                              <m:t>→3</m:t>
                            </m:r>
                          </m:lim>
                        </m:limLow>
                      </m:fName>
                      <m:e>
                        <m:sSup>
                          <m:sSupPr>
                            <m:ctrlPr>
                              <a:rPr lang="da-DK" b="0" i="1" smtClean="0">
                                <a:latin typeface="Cambria Math" panose="02040503050406030204" pitchFamily="18" charset="0"/>
                              </a:rPr>
                            </m:ctrlPr>
                          </m:sSupPr>
                          <m:e>
                            <m:r>
                              <a:rPr lang="da-DK" b="0" i="1" smtClean="0">
                                <a:latin typeface="Cambria Math" panose="02040503050406030204" pitchFamily="18" charset="0"/>
                              </a:rPr>
                              <m:t>𝑥</m:t>
                            </m:r>
                          </m:e>
                          <m:sup>
                            <m:r>
                              <a:rPr lang="da-DK" b="0" i="1" smtClean="0">
                                <a:latin typeface="Cambria Math" panose="02040503050406030204" pitchFamily="18" charset="0"/>
                              </a:rPr>
                              <m:t>2</m:t>
                            </m:r>
                          </m:sup>
                        </m:sSup>
                        <m:r>
                          <a:rPr lang="da-DK" b="0" i="1" smtClean="0">
                            <a:latin typeface="Cambria Math" panose="02040503050406030204" pitchFamily="18" charset="0"/>
                          </a:rPr>
                          <m:t>−4</m:t>
                        </m:r>
                      </m:e>
                    </m:func>
                  </m:oMath>
                </a14:m>
                <a:endParaRPr lang="da-DK" dirty="0"/>
              </a:p>
              <a:p>
                <a:endParaRPr lang="da-DK" dirty="0"/>
              </a:p>
              <a:p>
                <a14:m>
                  <m:oMath xmlns:m="http://schemas.openxmlformats.org/officeDocument/2006/math">
                    <m:func>
                      <m:funcPr>
                        <m:ctrlPr>
                          <a:rPr lang="da-DK" i="1" smtClean="0">
                            <a:latin typeface="Cambria Math" panose="02040503050406030204" pitchFamily="18" charset="0"/>
                          </a:rPr>
                        </m:ctrlPr>
                      </m:funcPr>
                      <m:fName>
                        <m:limLow>
                          <m:limLowPr>
                            <m:ctrlPr>
                              <a:rPr lang="da-DK" i="1" smtClean="0">
                                <a:latin typeface="Cambria Math" panose="02040503050406030204" pitchFamily="18" charset="0"/>
                              </a:rPr>
                            </m:ctrlPr>
                          </m:limLowPr>
                          <m:e>
                            <m:r>
                              <m:rPr>
                                <m:sty m:val="p"/>
                              </m:rPr>
                              <a:rPr lang="da-DK" i="0" smtClean="0">
                                <a:latin typeface="Cambria Math" panose="02040503050406030204" pitchFamily="18" charset="0"/>
                              </a:rPr>
                              <m:t>lim</m:t>
                            </m:r>
                          </m:e>
                          <m:lim>
                            <m:r>
                              <a:rPr lang="da-DK" b="0" i="1" smtClean="0">
                                <a:latin typeface="Cambria Math" panose="02040503050406030204" pitchFamily="18" charset="0"/>
                              </a:rPr>
                              <m:t>𝑥</m:t>
                            </m:r>
                            <m:r>
                              <a:rPr lang="da-DK" b="0" i="1" smtClean="0">
                                <a:latin typeface="Cambria Math" panose="02040503050406030204" pitchFamily="18" charset="0"/>
                                <a:ea typeface="Cambria Math" panose="02040503050406030204" pitchFamily="18" charset="0"/>
                              </a:rPr>
                              <m:t>→−2</m:t>
                            </m:r>
                          </m:lim>
                        </m:limLow>
                      </m:fName>
                      <m:e>
                        <m:sSup>
                          <m:sSupPr>
                            <m:ctrlPr>
                              <a:rPr lang="da-DK" b="0" i="1" smtClean="0">
                                <a:latin typeface="Cambria Math" panose="02040503050406030204" pitchFamily="18" charset="0"/>
                              </a:rPr>
                            </m:ctrlPr>
                          </m:sSupPr>
                          <m:e>
                            <m:r>
                              <a:rPr lang="da-DK" b="0" i="1" smtClean="0">
                                <a:latin typeface="Cambria Math" panose="02040503050406030204" pitchFamily="18" charset="0"/>
                              </a:rPr>
                              <m:t>𝑥</m:t>
                            </m:r>
                          </m:e>
                          <m:sup>
                            <m:r>
                              <a:rPr lang="da-DK" b="0" i="1" smtClean="0">
                                <a:latin typeface="Cambria Math" panose="02040503050406030204" pitchFamily="18" charset="0"/>
                              </a:rPr>
                              <m:t>2</m:t>
                            </m:r>
                          </m:sup>
                        </m:sSup>
                        <m:r>
                          <a:rPr lang="da-DK" b="0" i="1" smtClean="0">
                            <a:latin typeface="Cambria Math" panose="02040503050406030204" pitchFamily="18" charset="0"/>
                          </a:rPr>
                          <m:t>−4</m:t>
                        </m:r>
                      </m:e>
                    </m:func>
                  </m:oMath>
                </a14:m>
                <a:endParaRPr lang="da-DK" dirty="0"/>
              </a:p>
              <a:p>
                <a:endParaRPr lang="da-DK" dirty="0"/>
              </a:p>
              <a:p>
                <a14:m>
                  <m:oMath xmlns:m="http://schemas.openxmlformats.org/officeDocument/2006/math">
                    <m:func>
                      <m:funcPr>
                        <m:ctrlPr>
                          <a:rPr lang="da-DK" i="1" smtClean="0">
                            <a:latin typeface="Cambria Math" panose="02040503050406030204" pitchFamily="18" charset="0"/>
                          </a:rPr>
                        </m:ctrlPr>
                      </m:funcPr>
                      <m:fName>
                        <m:limLow>
                          <m:limLowPr>
                            <m:ctrlPr>
                              <a:rPr lang="da-DK" i="1" smtClean="0">
                                <a:latin typeface="Cambria Math" panose="02040503050406030204" pitchFamily="18" charset="0"/>
                              </a:rPr>
                            </m:ctrlPr>
                          </m:limLowPr>
                          <m:e>
                            <m:r>
                              <m:rPr>
                                <m:sty m:val="p"/>
                              </m:rPr>
                              <a:rPr lang="da-DK" i="0" smtClean="0">
                                <a:latin typeface="Cambria Math" panose="02040503050406030204" pitchFamily="18" charset="0"/>
                              </a:rPr>
                              <m:t>lim</m:t>
                            </m:r>
                          </m:e>
                          <m:lim>
                            <m:r>
                              <a:rPr lang="da-DK" b="0" i="1" smtClean="0">
                                <a:latin typeface="Cambria Math" panose="02040503050406030204" pitchFamily="18" charset="0"/>
                              </a:rPr>
                              <m:t>𝑥</m:t>
                            </m:r>
                            <m:r>
                              <a:rPr lang="da-DK" b="0" i="1" smtClean="0">
                                <a:latin typeface="Cambria Math" panose="02040503050406030204" pitchFamily="18" charset="0"/>
                                <a:ea typeface="Cambria Math" panose="02040503050406030204" pitchFamily="18" charset="0"/>
                              </a:rPr>
                              <m:t>→4</m:t>
                            </m:r>
                          </m:lim>
                        </m:limLow>
                      </m:fName>
                      <m:e>
                        <m:sSup>
                          <m:sSupPr>
                            <m:ctrlPr>
                              <a:rPr lang="da-DK" b="0" i="1" smtClean="0">
                                <a:latin typeface="Cambria Math" panose="02040503050406030204" pitchFamily="18" charset="0"/>
                              </a:rPr>
                            </m:ctrlPr>
                          </m:sSupPr>
                          <m:e>
                            <m:r>
                              <a:rPr lang="da-DK" b="0" i="1" smtClean="0">
                                <a:latin typeface="Cambria Math" panose="02040503050406030204" pitchFamily="18" charset="0"/>
                              </a:rPr>
                              <m:t>𝑥</m:t>
                            </m:r>
                          </m:e>
                          <m:sup>
                            <m:r>
                              <a:rPr lang="da-DK" b="0" i="1" smtClean="0">
                                <a:latin typeface="Cambria Math" panose="02040503050406030204" pitchFamily="18" charset="0"/>
                              </a:rPr>
                              <m:t>2</m:t>
                            </m:r>
                          </m:sup>
                        </m:sSup>
                        <m:r>
                          <a:rPr lang="da-DK" b="0" i="1" smtClean="0">
                            <a:latin typeface="Cambria Math" panose="02040503050406030204" pitchFamily="18" charset="0"/>
                          </a:rPr>
                          <m:t>−1</m:t>
                        </m:r>
                      </m:e>
                    </m:func>
                  </m:oMath>
                </a14:m>
                <a:endParaRPr lang="da-DK" dirty="0"/>
              </a:p>
              <a:p>
                <a:endParaRPr lang="da-DK" dirty="0"/>
              </a:p>
              <a:p>
                <a:endParaRPr lang="da-DK" dirty="0"/>
              </a:p>
              <a:p>
                <a:endParaRPr lang="da-DK" dirty="0"/>
              </a:p>
              <a:p>
                <a:endParaRPr lang="da-DK" dirty="0"/>
              </a:p>
            </p:txBody>
          </p:sp>
        </mc:Choice>
        <mc:Fallback>
          <p:sp>
            <p:nvSpPr>
              <p:cNvPr id="8" name="Pladsholder til indhold 7"/>
              <p:cNvSpPr>
                <a:spLocks noGrp="1" noRot="1" noChangeAspect="1" noMove="1" noResize="1" noEditPoints="1" noAdjustHandles="1" noChangeArrowheads="1" noChangeShapeType="1" noTextEdit="1"/>
              </p:cNvSpPr>
              <p:nvPr>
                <p:ph sz="half" idx="1"/>
              </p:nvPr>
            </p:nvSpPr>
            <p:spPr>
              <a:blipFill>
                <a:blip r:embed="rId2"/>
                <a:stretch>
                  <a:fillRect/>
                </a:stretch>
              </a:blipFill>
            </p:spPr>
            <p:txBody>
              <a:bodyPr/>
              <a:lstStyle/>
              <a:p>
                <a:r>
                  <a:rPr lang="da-DK">
                    <a:noFill/>
                  </a:rPr>
                  <a:t> </a:t>
                </a:r>
              </a:p>
            </p:txBody>
          </p:sp>
        </mc:Fallback>
      </mc:AlternateContent>
      <p:sp>
        <p:nvSpPr>
          <p:cNvPr id="2" name="Pladsholder til indhold 1">
            <a:extLst>
              <a:ext uri="{FF2B5EF4-FFF2-40B4-BE49-F238E27FC236}">
                <a16:creationId xmlns:a16="http://schemas.microsoft.com/office/drawing/2014/main" id="{E57075C7-542D-B576-3422-0A3CBDC7A701}"/>
              </a:ext>
            </a:extLst>
          </p:cNvPr>
          <p:cNvSpPr>
            <a:spLocks noGrp="1"/>
          </p:cNvSpPr>
          <p:nvPr>
            <p:ph sz="half" idx="2"/>
          </p:nvPr>
        </p:nvSpPr>
        <p:spPr>
          <a:xfrm>
            <a:off x="9984508" y="4405745"/>
            <a:ext cx="1369291" cy="1771218"/>
          </a:xfrm>
        </p:spPr>
        <p:txBody>
          <a:bodyPr>
            <a:normAutofit fontScale="92500" lnSpcReduction="10000"/>
          </a:bodyPr>
          <a:lstStyle/>
          <a:p>
            <a:r>
              <a:rPr lang="da-DK" dirty="0"/>
              <a:t>svar</a:t>
            </a:r>
          </a:p>
          <a:p>
            <a:r>
              <a:rPr lang="da-DK" dirty="0"/>
              <a:t>1) 5</a:t>
            </a:r>
          </a:p>
          <a:p>
            <a:r>
              <a:rPr lang="da-DK" dirty="0"/>
              <a:t>2) 0</a:t>
            </a:r>
          </a:p>
          <a:p>
            <a:r>
              <a:rPr lang="da-DK" dirty="0"/>
              <a:t>3)  15</a:t>
            </a:r>
          </a:p>
        </p:txBody>
      </p:sp>
    </p:spTree>
    <p:extLst>
      <p:ext uri="{BB962C8B-B14F-4D97-AF65-F5344CB8AC3E}">
        <p14:creationId xmlns:p14="http://schemas.microsoft.com/office/powerpoint/2010/main" val="999561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284FEF-9169-9D55-EE48-1E31E1CF688B}"/>
              </a:ext>
            </a:extLst>
          </p:cNvPr>
          <p:cNvSpPr>
            <a:spLocks noGrp="1"/>
          </p:cNvSpPr>
          <p:nvPr>
            <p:ph type="title"/>
          </p:nvPr>
        </p:nvSpPr>
        <p:spPr/>
        <p:txBody>
          <a:bodyPr/>
          <a:lstStyle/>
          <a:p>
            <a:r>
              <a:rPr lang="en-US" dirty="0" err="1">
                <a:solidFill>
                  <a:schemeClr val="accent5"/>
                </a:solidFill>
              </a:rPr>
              <a:t>Introduktion</a:t>
            </a:r>
            <a:r>
              <a:rPr lang="en-US" dirty="0">
                <a:solidFill>
                  <a:schemeClr val="accent5"/>
                </a:solidFill>
              </a:rPr>
              <a:t> </a:t>
            </a:r>
            <a:r>
              <a:rPr lang="en-US" dirty="0" err="1">
                <a:solidFill>
                  <a:schemeClr val="accent5"/>
                </a:solidFill>
              </a:rPr>
              <a:t>til</a:t>
            </a:r>
            <a:r>
              <a:rPr lang="en-US" dirty="0">
                <a:solidFill>
                  <a:schemeClr val="accent5"/>
                </a:solidFill>
              </a:rPr>
              <a:t> </a:t>
            </a:r>
            <a:r>
              <a:rPr lang="en-US" dirty="0" err="1">
                <a:solidFill>
                  <a:schemeClr val="accent5"/>
                </a:solidFill>
              </a:rPr>
              <a:t>differentialregning</a:t>
            </a:r>
            <a:endParaRPr lang="da-DK" dirty="0">
              <a:solidFill>
                <a:schemeClr val="accent5"/>
              </a:solidFill>
            </a:endParaRPr>
          </a:p>
        </p:txBody>
      </p:sp>
      <p:sp>
        <p:nvSpPr>
          <p:cNvPr id="3" name="Pladsholder til indhold 2">
            <a:extLst>
              <a:ext uri="{FF2B5EF4-FFF2-40B4-BE49-F238E27FC236}">
                <a16:creationId xmlns:a16="http://schemas.microsoft.com/office/drawing/2014/main" id="{8F5050CA-4961-C71D-F2FD-AC5B569F1F50}"/>
              </a:ext>
            </a:extLst>
          </p:cNvPr>
          <p:cNvSpPr>
            <a:spLocks noGrp="1"/>
          </p:cNvSpPr>
          <p:nvPr>
            <p:ph idx="1"/>
          </p:nvPr>
        </p:nvSpPr>
        <p:spPr/>
        <p:txBody>
          <a:bodyPr>
            <a:normAutofit fontScale="92500" lnSpcReduction="20000"/>
          </a:bodyPr>
          <a:lstStyle/>
          <a:p>
            <a:pPr marL="0" indent="0">
              <a:buNone/>
            </a:pPr>
            <a:r>
              <a:rPr lang="en-US" dirty="0"/>
              <a:t>V</a:t>
            </a:r>
            <a:r>
              <a:rPr lang="da-DK" dirty="0"/>
              <a:t>i skal nu i gang med differentialregning og vi vil bruge webmatematik til en del af læringen. Vi starter stille og roligt med at læse et par opslag sammen:</a:t>
            </a:r>
          </a:p>
          <a:p>
            <a:pPr marL="0" indent="0">
              <a:buNone/>
            </a:pPr>
            <a:r>
              <a:rPr lang="da-DK" dirty="0"/>
              <a:t>Oversigt fra webmatematik over begreber i differentialregningen:</a:t>
            </a:r>
          </a:p>
          <a:p>
            <a:pPr marL="0" indent="0">
              <a:buNone/>
            </a:pPr>
            <a:r>
              <a:rPr lang="da-DK" dirty="0">
                <a:hlinkClick r:id="rId2"/>
              </a:rPr>
              <a:t>https://www.webmatematik.dk/lektioner/matematik-b/differentialregning</a:t>
            </a:r>
            <a:endParaRPr lang="da-DK" dirty="0"/>
          </a:p>
          <a:p>
            <a:pPr marL="0" indent="0">
              <a:buNone/>
            </a:pPr>
            <a:r>
              <a:rPr lang="da-DK" dirty="0"/>
              <a:t>Hvad er differentialregning:</a:t>
            </a:r>
          </a:p>
          <a:p>
            <a:pPr marL="0" indent="0">
              <a:buNone/>
            </a:pPr>
            <a:r>
              <a:rPr lang="da-DK" dirty="0">
                <a:hlinkClick r:id="rId3"/>
              </a:rPr>
              <a:t>https://www.webmatematik.dk/lektioner/matematik-b/differentialregning/hvad-er-differentialregning</a:t>
            </a:r>
            <a:endParaRPr lang="da-DK" dirty="0"/>
          </a:p>
          <a:p>
            <a:pPr marL="0" indent="0">
              <a:buNone/>
            </a:pPr>
            <a:r>
              <a:rPr lang="da-DK" dirty="0"/>
              <a:t>Sekant og tangent:</a:t>
            </a:r>
          </a:p>
          <a:p>
            <a:pPr marL="0" indent="0">
              <a:buNone/>
            </a:pPr>
            <a:r>
              <a:rPr lang="da-DK" dirty="0">
                <a:hlinkClick r:id="rId4"/>
              </a:rPr>
              <a:t>https://www.webmatematik.dk/lektioner/matematik-b/differentialregning/sekant-og-tangent</a:t>
            </a:r>
            <a:endParaRPr lang="da-DK" dirty="0"/>
          </a:p>
          <a:p>
            <a:pPr marL="0" indent="0">
              <a:buNone/>
            </a:pPr>
            <a:r>
              <a:rPr lang="da-DK" dirty="0"/>
              <a:t>Link til lille film fra webmatematik: </a:t>
            </a:r>
            <a:r>
              <a:rPr lang="da-DK" dirty="0">
                <a:hlinkClick r:id="rId5"/>
              </a:rPr>
              <a:t>https://www.youtube.com/watch?v=5QjQMli-cAg&amp;t=15s</a:t>
            </a:r>
            <a:endParaRPr lang="da-DK" dirty="0"/>
          </a:p>
          <a:p>
            <a:pPr marL="0" indent="0">
              <a:buNone/>
            </a:pPr>
            <a:endParaRPr lang="da-DK" dirty="0"/>
          </a:p>
          <a:p>
            <a:pPr marL="0" indent="0">
              <a:buNone/>
            </a:pPr>
            <a:endParaRPr lang="da-DK" dirty="0"/>
          </a:p>
          <a:p>
            <a:pPr marL="0" indent="0">
              <a:buNone/>
            </a:pPr>
            <a:endParaRPr lang="da-DK" dirty="0"/>
          </a:p>
          <a:p>
            <a:pPr marL="0" indent="0">
              <a:buNone/>
            </a:pPr>
            <a:endParaRPr lang="da-DK" dirty="0"/>
          </a:p>
          <a:p>
            <a:pPr marL="0" indent="0">
              <a:buNone/>
            </a:pPr>
            <a:endParaRPr lang="en-US" dirty="0"/>
          </a:p>
        </p:txBody>
      </p:sp>
    </p:spTree>
    <p:extLst>
      <p:ext uri="{BB962C8B-B14F-4D97-AF65-F5344CB8AC3E}">
        <p14:creationId xmlns:p14="http://schemas.microsoft.com/office/powerpoint/2010/main" val="1875491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el 1">
                <a:extLst>
                  <a:ext uri="{FF2B5EF4-FFF2-40B4-BE49-F238E27FC236}">
                    <a16:creationId xmlns:a16="http://schemas.microsoft.com/office/drawing/2014/main" id="{8A782D11-4F8C-41A5-439A-9F2DCA118D2C}"/>
                  </a:ext>
                </a:extLst>
              </p:cNvPr>
              <p:cNvSpPr>
                <a:spLocks noGrp="1"/>
              </p:cNvSpPr>
              <p:nvPr>
                <p:ph type="title"/>
              </p:nvPr>
            </p:nvSpPr>
            <p:spPr>
              <a:xfrm>
                <a:off x="838200" y="365125"/>
                <a:ext cx="10515600" cy="1528330"/>
              </a:xfrm>
            </p:spPr>
            <p:txBody>
              <a:bodyPr>
                <a:normAutofit fontScale="90000"/>
              </a:bodyPr>
              <a:lstStyle/>
              <a:p>
                <a:r>
                  <a:rPr lang="da-DK" dirty="0"/>
                  <a:t>Så vender vi tilbage til det med grænseværdi: </a:t>
                </a:r>
                <a:r>
                  <a:rPr lang="da-DK" sz="4000" dirty="0"/>
                  <a:t>Man kan skrive at ”</a:t>
                </a:r>
                <a:r>
                  <a:rPr lang="da-DK" sz="4000" b="0" dirty="0">
                    <a:solidFill>
                      <a:schemeClr val="accent5"/>
                    </a:solidFill>
                  </a:rPr>
                  <a:t> </a:t>
                </a:r>
                <a14:m>
                  <m:oMath xmlns:m="http://schemas.openxmlformats.org/officeDocument/2006/math">
                    <m:r>
                      <a:rPr lang="da-DK" sz="4000" b="0" i="1" smtClean="0">
                        <a:solidFill>
                          <a:schemeClr val="accent5"/>
                        </a:solidFill>
                        <a:latin typeface="Cambria Math" panose="02040503050406030204" pitchFamily="18" charset="0"/>
                      </a:rPr>
                      <m:t>𝑛</m:t>
                    </m:r>
                    <m:r>
                      <a:rPr lang="da-DK" sz="4000" b="0" i="1" smtClean="0">
                        <a:solidFill>
                          <a:schemeClr val="accent5"/>
                        </a:solidFill>
                        <a:latin typeface="Cambria Math" panose="02040503050406030204" pitchFamily="18" charset="0"/>
                      </a:rPr>
                      <m:t>å</m:t>
                    </m:r>
                    <m:r>
                      <a:rPr lang="da-DK" sz="4000" b="0" i="1" smtClean="0">
                        <a:solidFill>
                          <a:schemeClr val="accent5"/>
                        </a:solidFill>
                        <a:latin typeface="Cambria Math" panose="02040503050406030204" pitchFamily="18" charset="0"/>
                      </a:rPr>
                      <m:t>𝑟</m:t>
                    </m:r>
                    <m:r>
                      <a:rPr lang="da-DK" sz="4000" b="0" i="1" smtClean="0">
                        <a:solidFill>
                          <a:schemeClr val="accent5"/>
                        </a:solidFill>
                        <a:latin typeface="Cambria Math" panose="02040503050406030204" pitchFamily="18" charset="0"/>
                      </a:rPr>
                      <m:t> </m:t>
                    </m:r>
                    <m:r>
                      <a:rPr lang="da-DK" sz="4000" b="0" i="1" smtClean="0">
                        <a:solidFill>
                          <a:schemeClr val="accent5"/>
                        </a:solidFill>
                        <a:latin typeface="Cambria Math" panose="02040503050406030204" pitchFamily="18" charset="0"/>
                      </a:rPr>
                      <m:t>𝑥</m:t>
                    </m:r>
                    <m:r>
                      <a:rPr lang="da-DK" sz="4000" b="0" i="1" smtClean="0">
                        <a:solidFill>
                          <a:schemeClr val="accent5"/>
                        </a:solidFill>
                        <a:latin typeface="Cambria Math" panose="02040503050406030204" pitchFamily="18" charset="0"/>
                      </a:rPr>
                      <m:t> </m:t>
                    </m:r>
                    <m:r>
                      <a:rPr lang="da-DK" sz="4000" b="0" i="1" smtClean="0">
                        <a:solidFill>
                          <a:schemeClr val="accent5"/>
                        </a:solidFill>
                        <a:latin typeface="Cambria Math" panose="02040503050406030204" pitchFamily="18" charset="0"/>
                      </a:rPr>
                      <m:t>𝑔</m:t>
                    </m:r>
                    <m:r>
                      <a:rPr lang="da-DK" sz="4000" b="0" i="1" smtClean="0">
                        <a:solidFill>
                          <a:schemeClr val="accent5"/>
                        </a:solidFill>
                        <a:latin typeface="Cambria Math" panose="02040503050406030204" pitchFamily="18" charset="0"/>
                      </a:rPr>
                      <m:t>å</m:t>
                    </m:r>
                    <m:r>
                      <a:rPr lang="da-DK" sz="4000" b="0" i="1" smtClean="0">
                        <a:solidFill>
                          <a:schemeClr val="accent5"/>
                        </a:solidFill>
                        <a:latin typeface="Cambria Math" panose="02040503050406030204" pitchFamily="18" charset="0"/>
                      </a:rPr>
                      <m:t>𝑟</m:t>
                    </m:r>
                    <m:r>
                      <a:rPr lang="da-DK" sz="4000" b="0" i="1" smtClean="0">
                        <a:solidFill>
                          <a:schemeClr val="accent5"/>
                        </a:solidFill>
                        <a:latin typeface="Cambria Math" panose="02040503050406030204" pitchFamily="18" charset="0"/>
                      </a:rPr>
                      <m:t> </m:t>
                    </m:r>
                    <m:r>
                      <a:rPr lang="da-DK" sz="4000" b="0" i="1" smtClean="0">
                        <a:solidFill>
                          <a:schemeClr val="accent5"/>
                        </a:solidFill>
                        <a:latin typeface="Cambria Math" panose="02040503050406030204" pitchFamily="18" charset="0"/>
                      </a:rPr>
                      <m:t>𝑚𝑜𝑑</m:t>
                    </m:r>
                    <m:r>
                      <a:rPr lang="da-DK" sz="4000" b="0" i="1" smtClean="0">
                        <a:solidFill>
                          <a:schemeClr val="accent5"/>
                        </a:solidFill>
                        <a:latin typeface="Cambria Math" panose="02040503050406030204" pitchFamily="18" charset="0"/>
                      </a:rPr>
                      <m:t> </m:t>
                    </m:r>
                    <m:sSub>
                      <m:sSubPr>
                        <m:ctrlPr>
                          <a:rPr lang="da-DK" sz="4000" b="0" i="1" smtClean="0">
                            <a:solidFill>
                              <a:schemeClr val="accent5"/>
                            </a:solidFill>
                            <a:latin typeface="Cambria Math" panose="02040503050406030204" pitchFamily="18" charset="0"/>
                          </a:rPr>
                        </m:ctrlPr>
                      </m:sSubPr>
                      <m:e>
                        <m:r>
                          <a:rPr lang="da-DK" sz="4000" b="0" i="1" smtClean="0">
                            <a:solidFill>
                              <a:schemeClr val="accent5"/>
                            </a:solidFill>
                            <a:latin typeface="Cambria Math" panose="02040503050406030204" pitchFamily="18" charset="0"/>
                          </a:rPr>
                          <m:t>𝑥</m:t>
                        </m:r>
                      </m:e>
                      <m:sub>
                        <m:r>
                          <a:rPr lang="da-DK" sz="4000" b="0" i="1" smtClean="0">
                            <a:solidFill>
                              <a:schemeClr val="accent5"/>
                            </a:solidFill>
                            <a:latin typeface="Cambria Math" panose="02040503050406030204" pitchFamily="18" charset="0"/>
                          </a:rPr>
                          <m:t>0</m:t>
                        </m:r>
                      </m:sub>
                    </m:sSub>
                    <m:r>
                      <a:rPr lang="da-DK" sz="4000" b="0" i="1" smtClean="0">
                        <a:solidFill>
                          <a:schemeClr val="accent5"/>
                        </a:solidFill>
                        <a:latin typeface="Cambria Math" panose="02040503050406030204" pitchFamily="18" charset="0"/>
                      </a:rPr>
                      <m:t> </m:t>
                    </m:r>
                  </m:oMath>
                </a14:m>
                <a:r>
                  <a:rPr lang="da-DK" sz="4000" dirty="0"/>
                  <a:t>” på andre måder:</a:t>
                </a:r>
              </a:p>
            </p:txBody>
          </p:sp>
        </mc:Choice>
        <mc:Fallback>
          <p:sp>
            <p:nvSpPr>
              <p:cNvPr id="2" name="Titel 1">
                <a:extLst>
                  <a:ext uri="{FF2B5EF4-FFF2-40B4-BE49-F238E27FC236}">
                    <a16:creationId xmlns:a16="http://schemas.microsoft.com/office/drawing/2014/main" id="{8A782D11-4F8C-41A5-439A-9F2DCA118D2C}"/>
                  </a:ext>
                </a:extLst>
              </p:cNvPr>
              <p:cNvSpPr>
                <a:spLocks noGrp="1" noRot="1" noChangeAspect="1" noMove="1" noResize="1" noEditPoints="1" noAdjustHandles="1" noChangeArrowheads="1" noChangeShapeType="1" noTextEdit="1"/>
              </p:cNvSpPr>
              <p:nvPr>
                <p:ph type="title"/>
              </p:nvPr>
            </p:nvSpPr>
            <p:spPr>
              <a:xfrm>
                <a:off x="838200" y="365125"/>
                <a:ext cx="10515600" cy="1528330"/>
              </a:xfrm>
              <a:blipFill>
                <a:blip r:embed="rId2"/>
                <a:stretch>
                  <a:fillRect l="-2087" r="-870" b="-1992"/>
                </a:stretch>
              </a:blipFill>
            </p:spPr>
            <p:txBody>
              <a:bodyPr/>
              <a:lstStyle/>
              <a:p>
                <a:r>
                  <a:rPr lang="da-DK">
                    <a:noFill/>
                  </a:rPr>
                  <a:t> </a:t>
                </a:r>
              </a:p>
            </p:txBody>
          </p:sp>
        </mc:Fallback>
      </mc:AlternateContent>
      <mc:AlternateContent xmlns:mc="http://schemas.openxmlformats.org/markup-compatibility/2006">
        <mc:Choice xmlns:a14="http://schemas.microsoft.com/office/drawing/2010/main" Requires="a14">
          <p:sp>
            <p:nvSpPr>
              <p:cNvPr id="3" name="Pladsholder til indhold 2">
                <a:extLst>
                  <a:ext uri="{FF2B5EF4-FFF2-40B4-BE49-F238E27FC236}">
                    <a16:creationId xmlns:a16="http://schemas.microsoft.com/office/drawing/2014/main" id="{0BD72F21-1A60-ECB2-EAA8-E3B268BA5699}"/>
                  </a:ext>
                </a:extLst>
              </p:cNvPr>
              <p:cNvSpPr>
                <a:spLocks noGrp="1"/>
              </p:cNvSpPr>
              <p:nvPr>
                <p:ph idx="1"/>
              </p:nvPr>
            </p:nvSpPr>
            <p:spPr/>
            <p:txBody>
              <a:bodyPr/>
              <a:lstStyle/>
              <a:p>
                <a14:m>
                  <m:oMath xmlns:m="http://schemas.openxmlformats.org/officeDocument/2006/math">
                    <m:func>
                      <m:funcPr>
                        <m:ctrlPr>
                          <a:rPr lang="da-DK" sz="2800" i="1" smtClean="0">
                            <a:solidFill>
                              <a:schemeClr val="accent5"/>
                            </a:solidFill>
                            <a:latin typeface="Cambria Math" panose="02040503050406030204" pitchFamily="18" charset="0"/>
                          </a:rPr>
                        </m:ctrlPr>
                      </m:funcPr>
                      <m:fName>
                        <m:limLow>
                          <m:limLowPr>
                            <m:ctrlPr>
                              <a:rPr lang="da-DK" sz="2800" i="1" smtClean="0">
                                <a:solidFill>
                                  <a:schemeClr val="accent5"/>
                                </a:solidFill>
                                <a:latin typeface="Cambria Math" panose="02040503050406030204" pitchFamily="18" charset="0"/>
                              </a:rPr>
                            </m:ctrlPr>
                          </m:limLowPr>
                          <m:e>
                            <m:r>
                              <m:rPr>
                                <m:sty m:val="p"/>
                              </m:rPr>
                              <a:rPr lang="da-DK" sz="2800" i="0" smtClean="0">
                                <a:solidFill>
                                  <a:schemeClr val="accent5"/>
                                </a:solidFill>
                                <a:latin typeface="Cambria Math" panose="02040503050406030204" pitchFamily="18" charset="0"/>
                              </a:rPr>
                              <m:t>lim</m:t>
                            </m:r>
                          </m:e>
                          <m:lim>
                            <m:r>
                              <a:rPr lang="da-DK" sz="2800" b="0" i="1" smtClean="0">
                                <a:solidFill>
                                  <a:schemeClr val="accent5"/>
                                </a:solidFill>
                                <a:latin typeface="Cambria Math" panose="02040503050406030204" pitchFamily="18" charset="0"/>
                              </a:rPr>
                              <m:t>𝑥</m:t>
                            </m:r>
                            <m:r>
                              <a:rPr lang="da-DK" sz="2800" b="0" i="1" smtClean="0">
                                <a:solidFill>
                                  <a:schemeClr val="accent5"/>
                                </a:solidFill>
                                <a:latin typeface="Cambria Math" panose="02040503050406030204" pitchFamily="18" charset="0"/>
                                <a:ea typeface="Cambria Math" panose="02040503050406030204" pitchFamily="18" charset="0"/>
                              </a:rPr>
                              <m:t>→</m:t>
                            </m:r>
                            <m:sSub>
                              <m:sSubPr>
                                <m:ctrlPr>
                                  <a:rPr lang="da-DK" sz="2800" b="0" i="1" smtClean="0">
                                    <a:solidFill>
                                      <a:schemeClr val="accent5"/>
                                    </a:solidFill>
                                    <a:latin typeface="Cambria Math" panose="02040503050406030204" pitchFamily="18" charset="0"/>
                                    <a:ea typeface="Cambria Math" panose="02040503050406030204" pitchFamily="18" charset="0"/>
                                  </a:rPr>
                                </m:ctrlPr>
                              </m:sSubPr>
                              <m:e>
                                <m:r>
                                  <a:rPr lang="da-DK" sz="2800" b="0" i="1" smtClean="0">
                                    <a:solidFill>
                                      <a:schemeClr val="accent5"/>
                                    </a:solidFill>
                                    <a:latin typeface="Cambria Math" panose="02040503050406030204" pitchFamily="18" charset="0"/>
                                    <a:ea typeface="Cambria Math" panose="02040503050406030204" pitchFamily="18" charset="0"/>
                                  </a:rPr>
                                  <m:t>𝑥</m:t>
                                </m:r>
                              </m:e>
                              <m:sub>
                                <m:r>
                                  <a:rPr lang="da-DK" sz="2800" b="0" i="1" smtClean="0">
                                    <a:solidFill>
                                      <a:schemeClr val="accent5"/>
                                    </a:solidFill>
                                    <a:latin typeface="Cambria Math" panose="02040503050406030204" pitchFamily="18" charset="0"/>
                                    <a:ea typeface="Cambria Math" panose="02040503050406030204" pitchFamily="18" charset="0"/>
                                  </a:rPr>
                                  <m:t>0</m:t>
                                </m:r>
                              </m:sub>
                            </m:sSub>
                          </m:lim>
                        </m:limLow>
                      </m:fName>
                      <m:e>
                        <m:r>
                          <a:rPr lang="da-DK" sz="2800" b="0" i="1" smtClean="0">
                            <a:solidFill>
                              <a:schemeClr val="accent5"/>
                            </a:solidFill>
                            <a:latin typeface="Cambria Math" panose="02040503050406030204" pitchFamily="18" charset="0"/>
                          </a:rPr>
                          <m:t>𝑓</m:t>
                        </m:r>
                        <m:r>
                          <a:rPr lang="da-DK" sz="2800" b="0" i="1" smtClean="0">
                            <a:solidFill>
                              <a:schemeClr val="accent5"/>
                            </a:solidFill>
                            <a:latin typeface="Cambria Math" panose="02040503050406030204" pitchFamily="18" charset="0"/>
                          </a:rPr>
                          <m:t>(</m:t>
                        </m:r>
                        <m:r>
                          <a:rPr lang="da-DK" sz="2800" b="0" i="1" smtClean="0">
                            <a:solidFill>
                              <a:schemeClr val="accent5"/>
                            </a:solidFill>
                            <a:latin typeface="Cambria Math" panose="02040503050406030204" pitchFamily="18" charset="0"/>
                          </a:rPr>
                          <m:t>𝑥</m:t>
                        </m:r>
                        <m:r>
                          <a:rPr lang="da-DK" sz="2800" b="0" i="1" smtClean="0">
                            <a:solidFill>
                              <a:schemeClr val="accent5"/>
                            </a:solidFill>
                            <a:latin typeface="Cambria Math" panose="02040503050406030204" pitchFamily="18" charset="0"/>
                          </a:rPr>
                          <m:t>)</m:t>
                        </m:r>
                      </m:e>
                    </m:func>
                    <m:r>
                      <a:rPr lang="da-DK" sz="2800" b="0" i="1" smtClean="0">
                        <a:solidFill>
                          <a:schemeClr val="accent5"/>
                        </a:solidFill>
                        <a:latin typeface="Cambria Math" panose="02040503050406030204" pitchFamily="18" charset="0"/>
                      </a:rPr>
                      <m:t>:</m:t>
                    </m:r>
                    <m:r>
                      <a:rPr lang="da-DK" sz="2800" b="0" i="1" smtClean="0">
                        <a:solidFill>
                          <a:schemeClr val="accent5"/>
                        </a:solidFill>
                        <a:latin typeface="Cambria Math" panose="02040503050406030204" pitchFamily="18" charset="0"/>
                      </a:rPr>
                      <m:t>𝐷𝑒𝑡𝑡𝑒</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𝑏𝑒𝑡𝑦𝑑𝑒𝑟</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𝑙𝑖𝑚𝑒𝑠</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𝑎𝑓</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𝑓</m:t>
                    </m:r>
                    <m:r>
                      <a:rPr lang="da-DK" sz="2800" b="0" i="1" smtClean="0">
                        <a:solidFill>
                          <a:schemeClr val="accent5"/>
                        </a:solidFill>
                        <a:latin typeface="Cambria Math" panose="02040503050406030204" pitchFamily="18" charset="0"/>
                      </a:rPr>
                      <m:t>(</m:t>
                    </m:r>
                    <m:r>
                      <a:rPr lang="da-DK" sz="2800" b="0" i="1" smtClean="0">
                        <a:solidFill>
                          <a:schemeClr val="accent5"/>
                        </a:solidFill>
                        <a:latin typeface="Cambria Math" panose="02040503050406030204" pitchFamily="18" charset="0"/>
                      </a:rPr>
                      <m:t>𝑥</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𝑛</m:t>
                    </m:r>
                    <m:r>
                      <a:rPr lang="da-DK" sz="2800" b="0" i="1" smtClean="0">
                        <a:solidFill>
                          <a:schemeClr val="accent5"/>
                        </a:solidFill>
                        <a:latin typeface="Cambria Math" panose="02040503050406030204" pitchFamily="18" charset="0"/>
                      </a:rPr>
                      <m:t>å</m:t>
                    </m:r>
                    <m:r>
                      <a:rPr lang="da-DK" sz="2800" b="0" i="1" smtClean="0">
                        <a:solidFill>
                          <a:schemeClr val="accent5"/>
                        </a:solidFill>
                        <a:latin typeface="Cambria Math" panose="02040503050406030204" pitchFamily="18" charset="0"/>
                      </a:rPr>
                      <m:t>𝑟</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𝑥</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𝑔</m:t>
                    </m:r>
                    <m:r>
                      <a:rPr lang="da-DK" sz="2800" b="0" i="1" smtClean="0">
                        <a:solidFill>
                          <a:schemeClr val="accent5"/>
                        </a:solidFill>
                        <a:latin typeface="Cambria Math" panose="02040503050406030204" pitchFamily="18" charset="0"/>
                      </a:rPr>
                      <m:t>å</m:t>
                    </m:r>
                    <m:r>
                      <a:rPr lang="da-DK" sz="2800" b="0" i="1" smtClean="0">
                        <a:solidFill>
                          <a:schemeClr val="accent5"/>
                        </a:solidFill>
                        <a:latin typeface="Cambria Math" panose="02040503050406030204" pitchFamily="18" charset="0"/>
                      </a:rPr>
                      <m:t>𝑟</m:t>
                    </m:r>
                    <m:r>
                      <a:rPr lang="da-DK" sz="2800" b="0" i="1" smtClean="0">
                        <a:solidFill>
                          <a:schemeClr val="accent5"/>
                        </a:solidFill>
                        <a:latin typeface="Cambria Math" panose="02040503050406030204" pitchFamily="18" charset="0"/>
                      </a:rPr>
                      <m:t> </m:t>
                    </m:r>
                    <m:r>
                      <a:rPr lang="da-DK" sz="2800" b="0" i="1" smtClean="0">
                        <a:solidFill>
                          <a:schemeClr val="accent5"/>
                        </a:solidFill>
                        <a:latin typeface="Cambria Math" panose="02040503050406030204" pitchFamily="18" charset="0"/>
                      </a:rPr>
                      <m:t>𝑚𝑜𝑑</m:t>
                    </m:r>
                    <m:r>
                      <a:rPr lang="da-DK" sz="2800" b="0" i="1" smtClean="0">
                        <a:solidFill>
                          <a:schemeClr val="accent5"/>
                        </a:solidFill>
                        <a:latin typeface="Cambria Math" panose="02040503050406030204" pitchFamily="18" charset="0"/>
                      </a:rPr>
                      <m:t> </m:t>
                    </m:r>
                    <m:sSub>
                      <m:sSubPr>
                        <m:ctrlPr>
                          <a:rPr lang="da-DK" sz="2800" b="0" i="1" smtClean="0">
                            <a:solidFill>
                              <a:schemeClr val="accent5"/>
                            </a:solidFill>
                            <a:latin typeface="Cambria Math" panose="02040503050406030204" pitchFamily="18" charset="0"/>
                          </a:rPr>
                        </m:ctrlPr>
                      </m:sSubPr>
                      <m:e>
                        <m:r>
                          <a:rPr lang="da-DK" sz="2800" b="0" i="1" smtClean="0">
                            <a:solidFill>
                              <a:schemeClr val="accent5"/>
                            </a:solidFill>
                            <a:latin typeface="Cambria Math" panose="02040503050406030204" pitchFamily="18" charset="0"/>
                          </a:rPr>
                          <m:t>𝑥</m:t>
                        </m:r>
                      </m:e>
                      <m:sub>
                        <m:r>
                          <a:rPr lang="da-DK" sz="2800" b="0" i="1" smtClean="0">
                            <a:solidFill>
                              <a:schemeClr val="accent5"/>
                            </a:solidFill>
                            <a:latin typeface="Cambria Math" panose="02040503050406030204" pitchFamily="18" charset="0"/>
                          </a:rPr>
                          <m:t>0</m:t>
                        </m:r>
                      </m:sub>
                    </m:sSub>
                    <m:r>
                      <a:rPr lang="da-DK" sz="2800" b="0" i="1" smtClean="0">
                        <a:solidFill>
                          <a:schemeClr val="accent5"/>
                        </a:solidFill>
                        <a:latin typeface="Cambria Math" panose="02040503050406030204" pitchFamily="18" charset="0"/>
                      </a:rPr>
                      <m:t> ”</m:t>
                    </m:r>
                  </m:oMath>
                </a14:m>
                <a:r>
                  <a:rPr lang="da-DK" sz="2800" dirty="0">
                    <a:solidFill>
                      <a:schemeClr val="accent5"/>
                    </a:solidFill>
                  </a:rPr>
                  <a:t>, som betyder at man finder den f(x) værdi som funktionen nærmer sig, når </a:t>
                </a:r>
                <a14:m>
                  <m:oMath xmlns:m="http://schemas.openxmlformats.org/officeDocument/2006/math">
                    <m:r>
                      <a:rPr lang="da-DK" sz="2800" i="1">
                        <a:solidFill>
                          <a:schemeClr val="accent5"/>
                        </a:solidFill>
                        <a:latin typeface="Cambria Math" panose="02040503050406030204" pitchFamily="18" charset="0"/>
                      </a:rPr>
                      <m:t>𝑥</m:t>
                    </m:r>
                    <m:r>
                      <a:rPr lang="da-DK" sz="2800" i="1">
                        <a:solidFill>
                          <a:schemeClr val="accent5"/>
                        </a:solidFill>
                        <a:latin typeface="Cambria Math" panose="02040503050406030204" pitchFamily="18" charset="0"/>
                      </a:rPr>
                      <m:t> </m:t>
                    </m:r>
                    <m:r>
                      <a:rPr lang="da-DK" sz="2800" i="1">
                        <a:solidFill>
                          <a:schemeClr val="accent5"/>
                        </a:solidFill>
                        <a:latin typeface="Cambria Math" panose="02040503050406030204" pitchFamily="18" charset="0"/>
                      </a:rPr>
                      <m:t>𝑔</m:t>
                    </m:r>
                    <m:r>
                      <a:rPr lang="da-DK" sz="2800" i="1">
                        <a:solidFill>
                          <a:schemeClr val="accent5"/>
                        </a:solidFill>
                        <a:latin typeface="Cambria Math" panose="02040503050406030204" pitchFamily="18" charset="0"/>
                      </a:rPr>
                      <m:t>å</m:t>
                    </m:r>
                    <m:r>
                      <a:rPr lang="da-DK" sz="2800" i="1">
                        <a:solidFill>
                          <a:schemeClr val="accent5"/>
                        </a:solidFill>
                        <a:latin typeface="Cambria Math" panose="02040503050406030204" pitchFamily="18" charset="0"/>
                      </a:rPr>
                      <m:t>𝑟</m:t>
                    </m:r>
                    <m:r>
                      <a:rPr lang="da-DK" sz="2800" i="1">
                        <a:solidFill>
                          <a:schemeClr val="accent5"/>
                        </a:solidFill>
                        <a:latin typeface="Cambria Math" panose="02040503050406030204" pitchFamily="18" charset="0"/>
                      </a:rPr>
                      <m:t> </m:t>
                    </m:r>
                    <m:r>
                      <a:rPr lang="da-DK" sz="2800" i="1">
                        <a:solidFill>
                          <a:schemeClr val="accent5"/>
                        </a:solidFill>
                        <a:latin typeface="Cambria Math" panose="02040503050406030204" pitchFamily="18" charset="0"/>
                      </a:rPr>
                      <m:t>𝑚𝑜𝑑</m:t>
                    </m:r>
                    <m:r>
                      <a:rPr lang="da-DK" sz="2800" i="1">
                        <a:solidFill>
                          <a:schemeClr val="accent5"/>
                        </a:solidFill>
                        <a:latin typeface="Cambria Math" panose="02040503050406030204" pitchFamily="18" charset="0"/>
                      </a:rPr>
                      <m:t> </m:t>
                    </m:r>
                    <m:sSub>
                      <m:sSubPr>
                        <m:ctrlPr>
                          <a:rPr lang="da-DK" sz="2800" i="1">
                            <a:solidFill>
                              <a:schemeClr val="accent5"/>
                            </a:solidFill>
                            <a:latin typeface="Cambria Math" panose="02040503050406030204" pitchFamily="18" charset="0"/>
                          </a:rPr>
                        </m:ctrlPr>
                      </m:sSubPr>
                      <m:e>
                        <m:r>
                          <a:rPr lang="da-DK" sz="2800" i="1">
                            <a:solidFill>
                              <a:schemeClr val="accent5"/>
                            </a:solidFill>
                            <a:latin typeface="Cambria Math" panose="02040503050406030204" pitchFamily="18" charset="0"/>
                          </a:rPr>
                          <m:t>𝑥</m:t>
                        </m:r>
                      </m:e>
                      <m:sub>
                        <m:r>
                          <a:rPr lang="da-DK" sz="2800" i="1">
                            <a:solidFill>
                              <a:schemeClr val="accent5"/>
                            </a:solidFill>
                            <a:latin typeface="Cambria Math" panose="02040503050406030204" pitchFamily="18" charset="0"/>
                          </a:rPr>
                          <m:t>0</m:t>
                        </m:r>
                      </m:sub>
                    </m:sSub>
                  </m:oMath>
                </a14:m>
                <a:r>
                  <a:rPr lang="da-DK" dirty="0"/>
                  <a:t>.</a:t>
                </a:r>
              </a:p>
              <a:p>
                <a:r>
                  <a:rPr lang="da-DK" dirty="0"/>
                  <a:t>En anden skrivemåde i stedet for</a:t>
                </a:r>
              </a:p>
              <a:p>
                <a:pPr marL="0" indent="0">
                  <a:buNone/>
                </a:pPr>
                <a:r>
                  <a:rPr lang="da-DK" dirty="0"/>
                  <a:t>   </a:t>
                </a:r>
                <a14:m>
                  <m:oMath xmlns:m="http://schemas.openxmlformats.org/officeDocument/2006/math">
                    <m:r>
                      <a:rPr lang="da-DK" b="0" i="1" smtClean="0">
                        <a:latin typeface="Cambria Math" panose="02040503050406030204" pitchFamily="18" charset="0"/>
                      </a:rPr>
                      <m:t>𝑥</m:t>
                    </m:r>
                    <m:r>
                      <a:rPr lang="da-DK" b="0" i="1" smtClean="0">
                        <a:latin typeface="Cambria Math" panose="02040503050406030204" pitchFamily="18" charset="0"/>
                      </a:rPr>
                      <m:t> </m:t>
                    </m:r>
                    <m:r>
                      <m:rPr>
                        <m:sty m:val="p"/>
                      </m:rPr>
                      <a:rPr lang="da-DK" b="0" i="0" smtClean="0">
                        <a:latin typeface="Cambria Math" panose="02040503050406030204" pitchFamily="18" charset="0"/>
                      </a:rPr>
                      <m:t>er</m:t>
                    </m:r>
                    <m:r>
                      <a:rPr lang="da-DK" b="0" i="0" smtClean="0">
                        <a:latin typeface="Cambria Math" panose="02040503050406030204" pitchFamily="18" charset="0"/>
                      </a:rPr>
                      <m:t> </m:t>
                    </m:r>
                    <m:r>
                      <m:rPr>
                        <m:sty m:val="p"/>
                      </m:rPr>
                      <a:rPr lang="da-DK" b="0" i="0" smtClean="0">
                        <a:latin typeface="Cambria Math" panose="02040503050406030204" pitchFamily="18" charset="0"/>
                      </a:rPr>
                      <m:t>at</m:t>
                    </m:r>
                    <m:r>
                      <a:rPr lang="da-DK" b="0" i="0" smtClean="0">
                        <a:latin typeface="Cambria Math" panose="02040503050406030204" pitchFamily="18" charset="0"/>
                      </a:rPr>
                      <m:t> </m:t>
                    </m:r>
                    <m:r>
                      <m:rPr>
                        <m:sty m:val="p"/>
                      </m:rPr>
                      <a:rPr lang="da-DK" b="0" i="0" smtClean="0">
                        <a:latin typeface="Cambria Math" panose="02040503050406030204" pitchFamily="18" charset="0"/>
                      </a:rPr>
                      <m:t>erstatte</m:t>
                    </m:r>
                    <m:r>
                      <a:rPr lang="da-DK" b="0" i="0" smtClean="0">
                        <a:latin typeface="Cambria Math" panose="02040503050406030204" pitchFamily="18" charset="0"/>
                      </a:rPr>
                      <m:t> </m:t>
                    </m:r>
                    <m:r>
                      <a:rPr lang="da-DK" b="0" i="1" smtClean="0">
                        <a:latin typeface="Cambria Math" panose="02040503050406030204" pitchFamily="18" charset="0"/>
                      </a:rPr>
                      <m:t>𝑥</m:t>
                    </m:r>
                    <m:r>
                      <a:rPr lang="da-DK" b="0" i="1" smtClean="0">
                        <a:latin typeface="Cambria Math" panose="02040503050406030204" pitchFamily="18" charset="0"/>
                      </a:rPr>
                      <m:t> </m:t>
                    </m:r>
                    <m:r>
                      <a:rPr lang="da-DK" b="0" i="1" smtClean="0">
                        <a:latin typeface="Cambria Math" panose="02040503050406030204" pitchFamily="18" charset="0"/>
                      </a:rPr>
                      <m:t>𝑚𝑒𝑑</m:t>
                    </m:r>
                    <m:r>
                      <a:rPr lang="da-DK" b="0" i="1" smtClean="0">
                        <a:latin typeface="Cambria Math" panose="02040503050406030204" pitchFamily="18" charset="0"/>
                      </a:rPr>
                      <m:t> </m:t>
                    </m:r>
                    <m:sSub>
                      <m:sSubPr>
                        <m:ctrlPr>
                          <a:rPr lang="da-DK" b="0" i="1" smtClean="0">
                            <a:latin typeface="Cambria Math" panose="02040503050406030204" pitchFamily="18" charset="0"/>
                          </a:rPr>
                        </m:ctrlPr>
                      </m:sSubPr>
                      <m:e>
                        <m:r>
                          <a:rPr lang="da-DK" b="0" i="1" smtClean="0">
                            <a:latin typeface="Cambria Math" panose="02040503050406030204" pitchFamily="18" charset="0"/>
                          </a:rPr>
                          <m:t>𝑥</m:t>
                        </m:r>
                      </m:e>
                      <m:sub>
                        <m:r>
                          <a:rPr lang="da-DK" b="0" i="1" smtClean="0">
                            <a:latin typeface="Cambria Math" panose="02040503050406030204" pitchFamily="18" charset="0"/>
                          </a:rPr>
                          <m:t>0</m:t>
                        </m:r>
                      </m:sub>
                    </m:sSub>
                    <m:r>
                      <a:rPr lang="da-DK" b="0" i="1" smtClean="0">
                        <a:latin typeface="Cambria Math" panose="02040503050406030204" pitchFamily="18" charset="0"/>
                      </a:rPr>
                      <m:t>+</m:t>
                    </m:r>
                    <m:r>
                      <a:rPr lang="da-DK" b="0" i="1" smtClean="0">
                        <a:latin typeface="Cambria Math" panose="02040503050406030204" pitchFamily="18" charset="0"/>
                      </a:rPr>
                      <m:t>h</m:t>
                    </m:r>
                  </m:oMath>
                </a14:m>
                <a:r>
                  <a:rPr lang="da-DK" dirty="0"/>
                  <a:t> og</a:t>
                </a:r>
              </a:p>
              <a:p>
                <a:pPr marL="0" indent="0">
                  <a:buNone/>
                </a:pPr>
                <a:r>
                  <a:rPr lang="da-DK" dirty="0"/>
                  <a:t> så ser man på at </a:t>
                </a:r>
                <a14:m>
                  <m:oMath xmlns:m="http://schemas.openxmlformats.org/officeDocument/2006/math">
                    <m:r>
                      <a:rPr lang="da-DK" b="0" i="1" smtClean="0">
                        <a:latin typeface="Cambria Math" panose="02040503050406030204" pitchFamily="18" charset="0"/>
                      </a:rPr>
                      <m:t>h</m:t>
                    </m:r>
                    <m:r>
                      <a:rPr lang="da-DK" b="0" i="1" smtClean="0">
                        <a:latin typeface="Cambria Math" panose="02040503050406030204" pitchFamily="18" charset="0"/>
                        <a:ea typeface="Cambria Math" panose="02040503050406030204" pitchFamily="18" charset="0"/>
                      </a:rPr>
                      <m:t>→0</m:t>
                    </m:r>
                  </m:oMath>
                </a14:m>
                <a:r>
                  <a:rPr lang="da-DK" dirty="0"/>
                  <a:t> i stedet</a:t>
                </a:r>
              </a:p>
              <a:p>
                <a:pPr marL="0" indent="0">
                  <a:buNone/>
                </a:pPr>
                <a:r>
                  <a:rPr lang="da-DK" dirty="0"/>
                  <a:t>For at </a:t>
                </a:r>
                <a14:m>
                  <m:oMath xmlns:m="http://schemas.openxmlformats.org/officeDocument/2006/math">
                    <m:r>
                      <a:rPr lang="da-DK" b="0" i="1" smtClean="0">
                        <a:latin typeface="Cambria Math" panose="02040503050406030204" pitchFamily="18" charset="0"/>
                      </a:rPr>
                      <m:t>𝑥</m:t>
                    </m:r>
                    <m:r>
                      <a:rPr lang="da-DK" b="0" i="1" smtClean="0">
                        <a:latin typeface="Cambria Math" panose="02040503050406030204" pitchFamily="18" charset="0"/>
                        <a:ea typeface="Cambria Math" panose="02040503050406030204" pitchFamily="18" charset="0"/>
                      </a:rPr>
                      <m:t>→</m:t>
                    </m:r>
                    <m:sSub>
                      <m:sSubPr>
                        <m:ctrlPr>
                          <a:rPr lang="da-DK" b="0" i="1" smtClean="0">
                            <a:latin typeface="Cambria Math" panose="02040503050406030204" pitchFamily="18" charset="0"/>
                            <a:ea typeface="Cambria Math" panose="02040503050406030204" pitchFamily="18" charset="0"/>
                          </a:rPr>
                        </m:ctrlPr>
                      </m:sSubPr>
                      <m:e>
                        <m:r>
                          <a:rPr lang="da-DK" b="0" i="1" smtClean="0">
                            <a:latin typeface="Cambria Math" panose="02040503050406030204" pitchFamily="18" charset="0"/>
                            <a:ea typeface="Cambria Math" panose="02040503050406030204" pitchFamily="18" charset="0"/>
                          </a:rPr>
                          <m:t>𝑥</m:t>
                        </m:r>
                      </m:e>
                      <m:sub>
                        <m:r>
                          <a:rPr lang="da-DK" b="0" i="1" smtClean="0">
                            <a:latin typeface="Cambria Math" panose="02040503050406030204" pitchFamily="18" charset="0"/>
                            <a:ea typeface="Cambria Math" panose="02040503050406030204" pitchFamily="18" charset="0"/>
                          </a:rPr>
                          <m:t>0</m:t>
                        </m:r>
                      </m:sub>
                    </m:sSub>
                    <m:r>
                      <a:rPr lang="da-DK" b="0" i="1" smtClean="0">
                        <a:latin typeface="Cambria Math" panose="02040503050406030204" pitchFamily="18" charset="0"/>
                        <a:ea typeface="Cambria Math" panose="02040503050406030204" pitchFamily="18" charset="0"/>
                      </a:rPr>
                      <m:t>. </m:t>
                    </m:r>
                  </m:oMath>
                </a14:m>
                <a:endParaRPr lang="da-DK" b="0" dirty="0">
                  <a:ea typeface="Cambria Math" panose="02040503050406030204" pitchFamily="18" charset="0"/>
                </a:endParaRPr>
              </a:p>
              <a:p>
                <a:pPr marL="0" indent="0">
                  <a:buNone/>
                </a:pPr>
                <a:endParaRPr lang="da-DK" dirty="0"/>
              </a:p>
              <a:p>
                <a:endParaRPr lang="da-DK" dirty="0"/>
              </a:p>
              <a:p>
                <a:endParaRPr lang="da-DK" dirty="0"/>
              </a:p>
            </p:txBody>
          </p:sp>
        </mc:Choice>
        <mc:Fallback>
          <p:sp>
            <p:nvSpPr>
              <p:cNvPr id="3" name="Pladsholder til indhold 2">
                <a:extLst>
                  <a:ext uri="{FF2B5EF4-FFF2-40B4-BE49-F238E27FC236}">
                    <a16:creationId xmlns:a16="http://schemas.microsoft.com/office/drawing/2014/main" id="{0BD72F21-1A60-ECB2-EAA8-E3B268BA5699}"/>
                  </a:ext>
                </a:extLst>
              </p:cNvPr>
              <p:cNvSpPr>
                <a:spLocks noGrp="1" noRot="1" noChangeAspect="1" noMove="1" noResize="1" noEditPoints="1" noAdjustHandles="1" noChangeArrowheads="1" noChangeShapeType="1" noTextEdit="1"/>
              </p:cNvSpPr>
              <p:nvPr>
                <p:ph idx="1"/>
              </p:nvPr>
            </p:nvSpPr>
            <p:spPr>
              <a:blipFill>
                <a:blip r:embed="rId3"/>
                <a:stretch>
                  <a:fillRect l="-1217" t="-2241" r="-1275"/>
                </a:stretch>
              </a:blipFill>
            </p:spPr>
            <p:txBody>
              <a:bodyPr/>
              <a:lstStyle/>
              <a:p>
                <a:r>
                  <a:rPr lang="da-DK">
                    <a:noFill/>
                  </a:rPr>
                  <a:t> </a:t>
                </a:r>
              </a:p>
            </p:txBody>
          </p:sp>
        </mc:Fallback>
      </mc:AlternateContent>
      <p:pic>
        <p:nvPicPr>
          <p:cNvPr id="6" name="Billede 5">
            <a:extLst>
              <a:ext uri="{FF2B5EF4-FFF2-40B4-BE49-F238E27FC236}">
                <a16:creationId xmlns:a16="http://schemas.microsoft.com/office/drawing/2014/main" id="{16D1ACA7-5FD1-804D-3AB1-F503F03A9543}"/>
              </a:ext>
            </a:extLst>
          </p:cNvPr>
          <p:cNvPicPr>
            <a:picLocks noChangeAspect="1"/>
          </p:cNvPicPr>
          <p:nvPr/>
        </p:nvPicPr>
        <p:blipFill>
          <a:blip r:embed="rId4"/>
          <a:stretch>
            <a:fillRect/>
          </a:stretch>
        </p:blipFill>
        <p:spPr>
          <a:xfrm>
            <a:off x="6503238" y="2880137"/>
            <a:ext cx="4784521" cy="3522273"/>
          </a:xfrm>
          <a:prstGeom prst="rect">
            <a:avLst/>
          </a:prstGeom>
        </p:spPr>
      </p:pic>
    </p:spTree>
    <p:extLst>
      <p:ext uri="{BB962C8B-B14F-4D97-AF65-F5344CB8AC3E}">
        <p14:creationId xmlns:p14="http://schemas.microsoft.com/office/powerpoint/2010/main" val="28627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489194-357D-80CD-0997-5F2884B3921E}"/>
              </a:ext>
            </a:extLst>
          </p:cNvPr>
          <p:cNvSpPr>
            <a:spLocks noGrp="1"/>
          </p:cNvSpPr>
          <p:nvPr>
            <p:ph type="title"/>
          </p:nvPr>
        </p:nvSpPr>
        <p:spPr/>
        <p:txBody>
          <a:bodyPr/>
          <a:lstStyle/>
          <a:p>
            <a:r>
              <a:rPr lang="da-DK" dirty="0"/>
              <a:t>Lille introduktions-podcast til begreberne sekant og tangent:</a:t>
            </a:r>
          </a:p>
        </p:txBody>
      </p:sp>
      <mc:AlternateContent xmlns:mc="http://schemas.openxmlformats.org/markup-compatibility/2006">
        <mc:Choice xmlns:a14="http://schemas.microsoft.com/office/drawing/2010/main" Requires="a14">
          <p:sp>
            <p:nvSpPr>
              <p:cNvPr id="3" name="Pladsholder til indhold 2">
                <a:extLst>
                  <a:ext uri="{FF2B5EF4-FFF2-40B4-BE49-F238E27FC236}">
                    <a16:creationId xmlns:a16="http://schemas.microsoft.com/office/drawing/2014/main" id="{3858130E-C311-A49F-BB44-6E0A75405C84}"/>
                  </a:ext>
                </a:extLst>
              </p:cNvPr>
              <p:cNvSpPr>
                <a:spLocks noGrp="1"/>
              </p:cNvSpPr>
              <p:nvPr>
                <p:ph idx="1"/>
              </p:nvPr>
            </p:nvSpPr>
            <p:spPr/>
            <p:txBody>
              <a:bodyPr/>
              <a:lstStyle/>
              <a:p>
                <a:r>
                  <a:rPr lang="da-DK" sz="1800" b="1" dirty="0">
                    <a:latin typeface="Century Schoolbook" panose="02040604050505020304" pitchFamily="18" charset="0"/>
                    <a:ea typeface="Calibri" panose="020F0502020204030204" pitchFamily="34" charset="0"/>
                    <a:cs typeface="Times New Roman" panose="02020603050405020304" pitchFamily="18" charset="0"/>
                  </a:rPr>
                  <a:t>Sammenhæng mellem sekant og tangent – visuelt</a:t>
                </a:r>
                <a:endParaRPr lang="da-DK" sz="1800" b="1" dirty="0">
                  <a:effectLst/>
                  <a:latin typeface="Century Schoolbook" panose="02040604050505020304" pitchFamily="18" charset="0"/>
                  <a:ea typeface="Calibri" panose="020F0502020204030204" pitchFamily="34" charset="0"/>
                  <a:cs typeface="Times New Roman" panose="02020603050405020304" pitchFamily="18" charset="0"/>
                </a:endParaRPr>
              </a:p>
              <a:p>
                <a:r>
                  <a:rPr lang="da-DK" sz="1800" b="1" dirty="0">
                    <a:latin typeface="Century Schoolbook" panose="02040604050505020304" pitchFamily="18" charset="0"/>
                    <a:ea typeface="Calibri" panose="020F0502020204030204" pitchFamily="34" charset="0"/>
                    <a:cs typeface="Times New Roman" panose="02020603050405020304" pitchFamily="18" charset="0"/>
                  </a:rPr>
                  <a:t>VI ser på følgende app i </a:t>
                </a:r>
                <a:r>
                  <a:rPr lang="da-DK" sz="1800" b="1" dirty="0" err="1">
                    <a:latin typeface="Century Schoolbook" panose="02040604050505020304" pitchFamily="18" charset="0"/>
                    <a:ea typeface="Calibri" panose="020F0502020204030204" pitchFamily="34" charset="0"/>
                    <a:cs typeface="Times New Roman" panose="02020603050405020304" pitchFamily="18" charset="0"/>
                  </a:rPr>
                  <a:t>Geogebra</a:t>
                </a:r>
                <a:r>
                  <a:rPr lang="da-DK" sz="1800" b="1" dirty="0">
                    <a:latin typeface="Century Schoolbook" panose="02040604050505020304" pitchFamily="18" charset="0"/>
                    <a:ea typeface="Calibri" panose="020F0502020204030204" pitchFamily="34" charset="0"/>
                    <a:cs typeface="Times New Roman" panose="02020603050405020304" pitchFamily="18" charset="0"/>
                  </a:rPr>
                  <a:t>: af Dennis </a:t>
                </a:r>
                <a:r>
                  <a:rPr lang="da-DK" sz="1800" b="1">
                    <a:latin typeface="Century Schoolbook" panose="02040604050505020304" pitchFamily="18" charset="0"/>
                    <a:ea typeface="Calibri" panose="020F0502020204030204" pitchFamily="34" charset="0"/>
                    <a:cs typeface="Times New Roman" panose="02020603050405020304" pitchFamily="18" charset="0"/>
                  </a:rPr>
                  <a:t>pipenbring</a:t>
                </a:r>
                <a:endParaRPr lang="da-DK" sz="1800" b="1" dirty="0">
                  <a:latin typeface="Century Schoolbook" panose="02040604050505020304" pitchFamily="18" charset="0"/>
                  <a:ea typeface="Calibri" panose="020F0502020204030204" pitchFamily="34" charset="0"/>
                  <a:cs typeface="Times New Roman" panose="02020603050405020304" pitchFamily="18" charset="0"/>
                </a:endParaRPr>
              </a:p>
              <a:p>
                <a:r>
                  <a:rPr lang="da-DK" sz="1800" b="1" dirty="0">
                    <a:latin typeface="Century Schoolbook" panose="02040604050505020304" pitchFamily="18" charset="0"/>
                    <a:ea typeface="Calibri" panose="020F0502020204030204" pitchFamily="34" charset="0"/>
                    <a:cs typeface="Times New Roman" panose="02020603050405020304" pitchFamily="18" charset="0"/>
                    <a:hlinkClick r:id="rId2"/>
                  </a:rPr>
                  <a:t>https://www.geogebra.org/m/zxwzaXa9</a:t>
                </a:r>
                <a:endParaRPr lang="da-DK" sz="1800" b="1" dirty="0">
                  <a:latin typeface="Century Schoolbook" panose="02040604050505020304" pitchFamily="18" charset="0"/>
                  <a:ea typeface="Calibri" panose="020F0502020204030204" pitchFamily="34" charset="0"/>
                  <a:cs typeface="Times New Roman" panose="02020603050405020304" pitchFamily="18" charset="0"/>
                </a:endParaRPr>
              </a:p>
              <a:p>
                <a:r>
                  <a:rPr lang="da-DK" sz="1800" b="1" dirty="0">
                    <a:latin typeface="Century Schoolbook" panose="02040604050505020304" pitchFamily="18" charset="0"/>
                    <a:ea typeface="Calibri" panose="020F0502020204030204" pitchFamily="34" charset="0"/>
                    <a:cs typeface="Times New Roman" panose="02020603050405020304" pitchFamily="18" charset="0"/>
                  </a:rPr>
                  <a:t>Du skal variere </a:t>
                </a:r>
                <a14:m>
                  <m:oMath xmlns:m="http://schemas.openxmlformats.org/officeDocument/2006/math">
                    <m:sSub>
                      <m:sSubPr>
                        <m:ctrlPr>
                          <a:rPr lang="da-DK" sz="1800" b="1" i="1" smtClean="0">
                            <a:latin typeface="Cambria Math" panose="02040503050406030204" pitchFamily="18" charset="0"/>
                            <a:cs typeface="Times New Roman" panose="02020603050405020304" pitchFamily="18" charset="0"/>
                          </a:rPr>
                        </m:ctrlPr>
                      </m:sSubPr>
                      <m:e>
                        <m:r>
                          <a:rPr lang="da-DK" sz="1800" b="1" i="1" smtClean="0">
                            <a:latin typeface="Cambria Math" panose="02040503050406030204" pitchFamily="18" charset="0"/>
                            <a:cs typeface="Times New Roman" panose="02020603050405020304" pitchFamily="18" charset="0"/>
                          </a:rPr>
                          <m:t>𝒙</m:t>
                        </m:r>
                      </m:e>
                      <m:sub>
                        <m:r>
                          <a:rPr lang="da-DK" sz="1800" b="1" i="1" smtClean="0">
                            <a:latin typeface="Cambria Math" panose="02040503050406030204" pitchFamily="18" charset="0"/>
                            <a:cs typeface="Times New Roman" panose="02020603050405020304" pitchFamily="18" charset="0"/>
                          </a:rPr>
                          <m:t>𝟎</m:t>
                        </m:r>
                      </m:sub>
                    </m:sSub>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𝒐𝒈</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𝒌𝒐𝒏𝒌𝒓𝒆𝒕</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𝒔𝒆</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𝒑</m:t>
                    </m:r>
                    <m:r>
                      <a:rPr lang="da-DK" sz="1800" b="1" i="1" smtClean="0">
                        <a:latin typeface="Cambria Math" panose="02040503050406030204" pitchFamily="18" charset="0"/>
                        <a:cs typeface="Times New Roman" panose="02020603050405020304" pitchFamily="18" charset="0"/>
                      </a:rPr>
                      <m:t>å −</m:t>
                    </m:r>
                    <m:r>
                      <a:rPr lang="da-DK" sz="1800" b="1" i="1" smtClean="0">
                        <a:latin typeface="Cambria Math" panose="02040503050406030204" pitchFamily="18" charset="0"/>
                        <a:cs typeface="Times New Roman" panose="02020603050405020304" pitchFamily="18" charset="0"/>
                      </a:rPr>
                      <m:t>𝟑</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𝟏</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𝒐𝒈</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𝟓</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𝑫𝒖</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𝒔𝒌𝒂𝒍</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𝒐𝒈𝒔</m:t>
                    </m:r>
                    <m:r>
                      <a:rPr lang="da-DK" sz="1800" b="1" i="1" smtClean="0">
                        <a:latin typeface="Cambria Math" panose="02040503050406030204" pitchFamily="18" charset="0"/>
                        <a:cs typeface="Times New Roman" panose="02020603050405020304" pitchFamily="18" charset="0"/>
                      </a:rPr>
                      <m:t>å </m:t>
                    </m:r>
                    <m:r>
                      <a:rPr lang="da-DK" sz="1800" b="1" i="1" smtClean="0">
                        <a:latin typeface="Cambria Math" panose="02040503050406030204" pitchFamily="18" charset="0"/>
                        <a:cs typeface="Times New Roman" panose="02020603050405020304" pitchFamily="18" charset="0"/>
                      </a:rPr>
                      <m:t>𝒗𝒂𝒓𝒊𝒆𝒓𝒆</m:t>
                    </m:r>
                    <m:r>
                      <a:rPr lang="da-DK" sz="1800" b="1" i="1" smtClean="0">
                        <a:latin typeface="Cambria Math" panose="02040503050406030204" pitchFamily="18" charset="0"/>
                        <a:cs typeface="Times New Roman" panose="02020603050405020304" pitchFamily="18" charset="0"/>
                      </a:rPr>
                      <m:t> </m:t>
                    </m:r>
                    <m:r>
                      <a:rPr lang="da-DK" sz="1800" b="1" i="1" smtClean="0">
                        <a:latin typeface="Cambria Math" panose="02040503050406030204" pitchFamily="18" charset="0"/>
                        <a:cs typeface="Times New Roman" panose="02020603050405020304" pitchFamily="18" charset="0"/>
                      </a:rPr>
                      <m:t>𝒉</m:t>
                    </m:r>
                    <m:r>
                      <a:rPr lang="da-DK" sz="1800" b="1" i="1" smtClean="0">
                        <a:latin typeface="Cambria Math" panose="02040503050406030204" pitchFamily="18" charset="0"/>
                        <a:cs typeface="Times New Roman" panose="02020603050405020304" pitchFamily="18" charset="0"/>
                      </a:rPr>
                      <m:t> </m:t>
                    </m:r>
                    <m:r>
                      <a:rPr lang="da-DK" sz="1800" b="1" i="0" smtClean="0">
                        <a:latin typeface="Cambria Math" panose="02040503050406030204" pitchFamily="18" charset="0"/>
                        <a:cs typeface="Times New Roman" panose="02020603050405020304" pitchFamily="18" charset="0"/>
                      </a:rPr>
                      <m:t>𝐢</m:t>
                    </m:r>
                    <m:r>
                      <a:rPr lang="da-DK" sz="1800" b="1" i="0" smtClean="0">
                        <a:latin typeface="Cambria Math" panose="02040503050406030204" pitchFamily="18" charset="0"/>
                        <a:cs typeface="Times New Roman" panose="02020603050405020304" pitchFamily="18" charset="0"/>
                      </a:rPr>
                      <m:t> </m:t>
                    </m:r>
                    <m:r>
                      <a:rPr lang="da-DK" sz="1800" b="1" i="0" smtClean="0">
                        <a:latin typeface="Cambria Math" panose="02040503050406030204" pitchFamily="18" charset="0"/>
                        <a:cs typeface="Times New Roman" panose="02020603050405020304" pitchFamily="18" charset="0"/>
                      </a:rPr>
                      <m:t>𝐡𝐯𝐞𝐫𝐭</m:t>
                    </m:r>
                    <m:r>
                      <a:rPr lang="da-DK" sz="1800" b="1" i="0" smtClean="0">
                        <a:latin typeface="Cambria Math" panose="02040503050406030204" pitchFamily="18" charset="0"/>
                        <a:cs typeface="Times New Roman" panose="02020603050405020304" pitchFamily="18" charset="0"/>
                      </a:rPr>
                      <m:t> </m:t>
                    </m:r>
                    <m:r>
                      <a:rPr lang="da-DK" sz="1800" b="1" i="0" smtClean="0">
                        <a:latin typeface="Cambria Math" panose="02040503050406030204" pitchFamily="18" charset="0"/>
                        <a:cs typeface="Times New Roman" panose="02020603050405020304" pitchFamily="18" charset="0"/>
                      </a:rPr>
                      <m:t>𝐭𝐢𝐥𝐟</m:t>
                    </m:r>
                    <m:r>
                      <a:rPr lang="da-DK" sz="1800" b="1" i="0" smtClean="0">
                        <a:latin typeface="Cambria Math" panose="02040503050406030204" pitchFamily="18" charset="0"/>
                        <a:cs typeface="Times New Roman" panose="02020603050405020304" pitchFamily="18" charset="0"/>
                      </a:rPr>
                      <m:t>æ</m:t>
                    </m:r>
                    <m:r>
                      <a:rPr lang="da-DK" sz="1800" b="1" i="0" smtClean="0">
                        <a:latin typeface="Cambria Math" panose="02040503050406030204" pitchFamily="18" charset="0"/>
                        <a:cs typeface="Times New Roman" panose="02020603050405020304" pitchFamily="18" charset="0"/>
                      </a:rPr>
                      <m:t>𝐥𝐝𝐞</m:t>
                    </m:r>
                    <m:r>
                      <a:rPr lang="da-DK" sz="1800" b="0" i="0" smtClean="0">
                        <a:latin typeface="Cambria Math" panose="02040503050406030204" pitchFamily="18" charset="0"/>
                        <a:cs typeface="Times New Roman" panose="02020603050405020304" pitchFamily="18" charset="0"/>
                      </a:rPr>
                      <m:t> </m:t>
                    </m:r>
                    <m:r>
                      <m:rPr>
                        <m:sty m:val="p"/>
                      </m:rPr>
                      <a:rPr lang="da-DK" sz="1800" b="0" i="0" smtClean="0">
                        <a:latin typeface="Cambria Math" panose="02040503050406030204" pitchFamily="18" charset="0"/>
                        <a:cs typeface="Times New Roman" panose="02020603050405020304" pitchFamily="18" charset="0"/>
                      </a:rPr>
                      <m:t>dvs</m:t>
                    </m:r>
                    <m:r>
                      <a:rPr lang="da-DK" sz="1800" b="0" i="0" smtClean="0">
                        <a:latin typeface="Cambria Math" panose="02040503050406030204" pitchFamily="18" charset="0"/>
                        <a:cs typeface="Times New Roman" panose="02020603050405020304" pitchFamily="18" charset="0"/>
                      </a:rPr>
                      <m:t>. </m:t>
                    </m:r>
                    <m:r>
                      <m:rPr>
                        <m:sty m:val="p"/>
                      </m:rPr>
                      <a:rPr lang="da-DK" sz="1800" b="0" i="0" smtClean="0">
                        <a:latin typeface="Cambria Math" panose="02040503050406030204" pitchFamily="18" charset="0"/>
                        <a:cs typeface="Times New Roman" panose="02020603050405020304" pitchFamily="18" charset="0"/>
                      </a:rPr>
                      <m:t>lade</m:t>
                    </m:r>
                    <m:r>
                      <a:rPr lang="da-DK" sz="1800" b="0" i="0" smtClean="0">
                        <a:latin typeface="Cambria Math" panose="02040503050406030204" pitchFamily="18" charset="0"/>
                        <a:cs typeface="Times New Roman" panose="02020603050405020304" pitchFamily="18" charset="0"/>
                      </a:rPr>
                      <m:t> </m:t>
                    </m:r>
                    <m:r>
                      <a:rPr lang="da-DK" sz="1800" i="1">
                        <a:latin typeface="Cambria Math" panose="02040503050406030204" pitchFamily="18" charset="0"/>
                      </a:rPr>
                      <m:t>h</m:t>
                    </m:r>
                    <m:r>
                      <a:rPr lang="da-DK" sz="1800" i="1">
                        <a:latin typeface="Cambria Math" panose="02040503050406030204" pitchFamily="18" charset="0"/>
                        <a:ea typeface="Cambria Math" panose="02040503050406030204" pitchFamily="18" charset="0"/>
                      </a:rPr>
                      <m:t>→0</m:t>
                    </m:r>
                    <m:r>
                      <a:rPr lang="da-DK" sz="1800" b="0" i="1"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og</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notere</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hvad</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der</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sker</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med</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sekant</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og</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tangent</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i</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forhold</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til</m:t>
                    </m:r>
                    <m:r>
                      <a:rPr lang="da-DK" sz="1800" b="0" i="0" smtClean="0">
                        <a:latin typeface="Cambria Math" panose="02040503050406030204" pitchFamily="18" charset="0"/>
                        <a:ea typeface="Cambria Math" panose="02040503050406030204" pitchFamily="18" charset="0"/>
                      </a:rPr>
                      <m:t> </m:t>
                    </m:r>
                    <m:r>
                      <m:rPr>
                        <m:sty m:val="p"/>
                      </m:rPr>
                      <a:rPr lang="da-DK" sz="1800" b="0" i="0" smtClean="0">
                        <a:latin typeface="Cambria Math" panose="02040503050406030204" pitchFamily="18" charset="0"/>
                        <a:ea typeface="Cambria Math" panose="02040503050406030204" pitchFamily="18" charset="0"/>
                      </a:rPr>
                      <m:t>hinanden</m:t>
                    </m:r>
                    <m:r>
                      <a:rPr lang="da-DK" sz="1800" b="0" i="0" smtClean="0">
                        <a:latin typeface="Cambria Math" panose="02040503050406030204" pitchFamily="18" charset="0"/>
                        <a:ea typeface="Cambria Math" panose="02040503050406030204" pitchFamily="18" charset="0"/>
                      </a:rPr>
                      <m:t>. </m:t>
                    </m:r>
                  </m:oMath>
                </a14:m>
                <a:endParaRPr lang="da-DK" sz="1800" b="1" dirty="0">
                  <a:latin typeface="Century Schoolbook" panose="02040604050505020304" pitchFamily="18" charset="0"/>
                  <a:ea typeface="Calibri" panose="020F0502020204030204" pitchFamily="34" charset="0"/>
                  <a:cs typeface="Times New Roman" panose="02020603050405020304" pitchFamily="18" charset="0"/>
                </a:endParaRPr>
              </a:p>
              <a:p>
                <a:r>
                  <a:rPr lang="da-DK" sz="1800" dirty="0">
                    <a:effectLst/>
                    <a:latin typeface="Century Schoolbook" panose="02040604050505020304" pitchFamily="18" charset="0"/>
                    <a:ea typeface="Calibri" panose="020F0502020204030204" pitchFamily="34" charset="0"/>
                    <a:cs typeface="Times New Roman" panose="02020603050405020304" pitchFamily="18" charset="0"/>
                  </a:rPr>
                  <a:t>Svar på disse spørgsmål i boksen, når du arbejder med figuren</a:t>
                </a:r>
              </a:p>
              <a:p>
                <a:endParaRPr lang="da-DK" dirty="0"/>
              </a:p>
            </p:txBody>
          </p:sp>
        </mc:Choice>
        <mc:Fallback>
          <p:sp>
            <p:nvSpPr>
              <p:cNvPr id="3" name="Pladsholder til indhold 2">
                <a:extLst>
                  <a:ext uri="{FF2B5EF4-FFF2-40B4-BE49-F238E27FC236}">
                    <a16:creationId xmlns:a16="http://schemas.microsoft.com/office/drawing/2014/main" id="{3858130E-C311-A49F-BB44-6E0A75405C84}"/>
                  </a:ext>
                </a:extLst>
              </p:cNvPr>
              <p:cNvSpPr>
                <a:spLocks noGrp="1" noRot="1" noChangeAspect="1" noMove="1" noResize="1" noEditPoints="1" noAdjustHandles="1" noChangeArrowheads="1" noChangeShapeType="1" noTextEdit="1"/>
              </p:cNvSpPr>
              <p:nvPr>
                <p:ph idx="1"/>
              </p:nvPr>
            </p:nvSpPr>
            <p:spPr>
              <a:blipFill>
                <a:blip r:embed="rId3"/>
                <a:stretch>
                  <a:fillRect l="-406" t="-1401"/>
                </a:stretch>
              </a:blipFill>
            </p:spPr>
            <p:txBody>
              <a:bodyPr/>
              <a:lstStyle/>
              <a:p>
                <a:r>
                  <a:rPr lang="da-DK">
                    <a:noFill/>
                  </a:rPr>
                  <a:t> </a:t>
                </a:r>
              </a:p>
            </p:txBody>
          </p:sp>
        </mc:Fallback>
      </mc:AlternateContent>
      <p:pic>
        <p:nvPicPr>
          <p:cNvPr id="7" name="Billede 6">
            <a:extLst>
              <a:ext uri="{FF2B5EF4-FFF2-40B4-BE49-F238E27FC236}">
                <a16:creationId xmlns:a16="http://schemas.microsoft.com/office/drawing/2014/main" id="{44BD2820-6B6A-1F80-BF1B-5C50C9325F40}"/>
              </a:ext>
            </a:extLst>
          </p:cNvPr>
          <p:cNvPicPr>
            <a:picLocks noChangeAspect="1"/>
          </p:cNvPicPr>
          <p:nvPr/>
        </p:nvPicPr>
        <p:blipFill>
          <a:blip r:embed="rId4"/>
          <a:stretch>
            <a:fillRect/>
          </a:stretch>
        </p:blipFill>
        <p:spPr>
          <a:xfrm>
            <a:off x="1153451" y="3884933"/>
            <a:ext cx="9478698" cy="1600423"/>
          </a:xfrm>
          <a:prstGeom prst="rect">
            <a:avLst/>
          </a:prstGeom>
        </p:spPr>
      </p:pic>
    </p:spTree>
    <p:extLst>
      <p:ext uri="{BB962C8B-B14F-4D97-AF65-F5344CB8AC3E}">
        <p14:creationId xmlns:p14="http://schemas.microsoft.com/office/powerpoint/2010/main" val="3434174011"/>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590</Words>
  <Application>Microsoft Office PowerPoint</Application>
  <PresentationFormat>Widescreen</PresentationFormat>
  <Paragraphs>48</Paragraphs>
  <Slides>8</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8</vt:i4>
      </vt:variant>
    </vt:vector>
  </HeadingPairs>
  <TitlesOfParts>
    <vt:vector size="14" baseType="lpstr">
      <vt:lpstr>Arial</vt:lpstr>
      <vt:lpstr>Calibri</vt:lpstr>
      <vt:lpstr>Calibri Light</vt:lpstr>
      <vt:lpstr>Cambria Math</vt:lpstr>
      <vt:lpstr>Century Schoolbook</vt:lpstr>
      <vt:lpstr>Office-tema</vt:lpstr>
      <vt:lpstr>Intro: Eksempler fra Mathemathicus – Grænseværdi  (et begreb der er godt at kende før differentialregning) s. 7-8 Matematicus differentialregning 3.august 2020</vt:lpstr>
      <vt:lpstr>Grænseværdi – som eksisterer- eksempel 1.5 lim┬(x→x_0 )⁡〖f(x)〗:Dette betyder "limes af f(x), når x går mod x_0  ”, som betyder at man finder den f(x) værdi som funktionen nærmer sig, når x går mod x_0    Lad os få tal på.</vt:lpstr>
      <vt:lpstr>Grænseværdi – som ikke eksisterer!! Eksempel 1.6 </vt:lpstr>
      <vt:lpstr>Grænseværdi – som ikke eksisterer!</vt:lpstr>
      <vt:lpstr>Beregning af grænseværdier- sæt x-værdien ind og beregn. Tjek bagefter med svarene nederst. </vt:lpstr>
      <vt:lpstr>Introduktion til differentialregning</vt:lpstr>
      <vt:lpstr>Så vender vi tilbage til det med grænseværdi: Man kan skrive at ” når x går mod x_0  ” på andre måder:</vt:lpstr>
      <vt:lpstr>Lille introduktions-podcast til begreberne sekant og tangent:</vt:lpstr>
    </vt:vector>
  </TitlesOfParts>
  <Company>IT-Center Fyn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Eksempler fra Mathemathicus - Grænseværdi</dc:title>
  <dc:creator>Hanne Busk</dc:creator>
  <cp:lastModifiedBy>Hanne Busk</cp:lastModifiedBy>
  <cp:revision>12</cp:revision>
  <dcterms:created xsi:type="dcterms:W3CDTF">2021-01-07T19:45:55Z</dcterms:created>
  <dcterms:modified xsi:type="dcterms:W3CDTF">2023-02-02T21:56:40Z</dcterms:modified>
</cp:coreProperties>
</file>