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76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1" r:id="rId16"/>
    <p:sldId id="274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7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5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26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73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3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864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3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9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0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7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0A7E8C1-C94C-2023-9143-01B16A21D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962DF0-1015-A9DD-CA90-3339E3E652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5452" y="1291771"/>
            <a:ext cx="3529747" cy="2484101"/>
          </a:xfrm>
        </p:spPr>
        <p:txBody>
          <a:bodyPr>
            <a:normAutofit/>
          </a:bodyPr>
          <a:lstStyle/>
          <a:p>
            <a:r>
              <a:rPr lang="da-DK"/>
              <a:t>Hormonel regulering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006F2AB-9D27-A7AB-C135-92A7DD9296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5451" y="3839030"/>
            <a:ext cx="3529747" cy="141877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da-DK" sz="1400" dirty="0"/>
              <a:t>Regulering, stimulering og hvor det sker</a:t>
            </a:r>
          </a:p>
          <a:p>
            <a:pPr>
              <a:lnSpc>
                <a:spcPct val="110000"/>
              </a:lnSpc>
            </a:pPr>
            <a:r>
              <a:rPr lang="da-DK" sz="1400" dirty="0"/>
              <a:t>Hormoner og produktionen af disse</a:t>
            </a:r>
          </a:p>
          <a:p>
            <a:pPr>
              <a:lnSpc>
                <a:spcPct val="110000"/>
              </a:lnSpc>
            </a:pPr>
            <a:r>
              <a:rPr lang="da-DK" sz="1200" dirty="0"/>
              <a:t>Viden taget fra ”Biologi i Fokus” samt video fra </a:t>
            </a:r>
            <a:r>
              <a:rPr lang="da-DK" sz="1200" dirty="0" err="1"/>
              <a:t>youtube</a:t>
            </a:r>
            <a:r>
              <a:rPr lang="da-DK" sz="1200" dirty="0"/>
              <a:t> og </a:t>
            </a:r>
            <a:r>
              <a:rPr lang="da-DK" sz="1200" dirty="0" err="1"/>
              <a:t>Biotechacadmy</a:t>
            </a:r>
            <a:endParaRPr lang="da-DK" sz="1200" dirty="0"/>
          </a:p>
        </p:txBody>
      </p:sp>
      <p:pic>
        <p:nvPicPr>
          <p:cNvPr id="4" name="Picture 3" descr="Et billede, der indeholder Grafik, Farverigt, grafisk design, kunst&#10;&#10;Automatisk genereret beskrivelse">
            <a:extLst>
              <a:ext uri="{FF2B5EF4-FFF2-40B4-BE49-F238E27FC236}">
                <a16:creationId xmlns:a16="http://schemas.microsoft.com/office/drawing/2014/main" id="{6AC14140-5B42-17EB-229B-93A07EBDF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1" r="1" b="1"/>
          <a:stretch/>
        </p:blipFill>
        <p:spPr>
          <a:xfrm>
            <a:off x="1066802" y="1799351"/>
            <a:ext cx="5852613" cy="329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3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CBF1D-1B2F-6892-5905-86EDD121A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Hvad ved vi?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5BB86E-DEFE-1DB3-89F0-26172D044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først sidde selv og skrive ca. 10 ting ned på ti små lapper papir. </a:t>
            </a:r>
          </a:p>
          <a:p>
            <a:r>
              <a:rPr lang="da-DK" dirty="0"/>
              <a:t>Dernæst skal I gå sammen i grupper af ca. 4, hvor I skal fremlægge jeres 10 lapper med associationer til ”Hormoner og Forplantning”, og gruppere dem under en overskrift. </a:t>
            </a:r>
          </a:p>
          <a:p>
            <a:r>
              <a:rPr lang="da-DK" dirty="0"/>
              <a:t>Efter I har arbejdet i de mindre grupper skal man finde sammen med en anden gruppe og fremlægge for hinanden. </a:t>
            </a:r>
          </a:p>
          <a:p>
            <a:r>
              <a:rPr lang="da-DK" dirty="0"/>
              <a:t>Vi samler op fælles til sidst og snakker om, hvad I kunne tænke jer at arbejde med.  </a:t>
            </a:r>
          </a:p>
        </p:txBody>
      </p:sp>
    </p:spTree>
    <p:extLst>
      <p:ext uri="{BB962C8B-B14F-4D97-AF65-F5344CB8AC3E}">
        <p14:creationId xmlns:p14="http://schemas.microsoft.com/office/powerpoint/2010/main" val="201666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700434-528F-1E6E-73E7-FA1E0F21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Regulering af kroppens hormonproduktion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AAF836-9484-6C17-B22C-CC2AA19E6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Hypofysen: </a:t>
            </a:r>
          </a:p>
          <a:p>
            <a:pPr lvl="1"/>
            <a:r>
              <a:rPr lang="da-DK" dirty="0"/>
              <a:t>Den kirtel i kroppen, som producerer flest forskellige hormoner. </a:t>
            </a:r>
          </a:p>
          <a:p>
            <a:pPr lvl="1"/>
            <a:r>
              <a:rPr lang="da-DK" dirty="0"/>
              <a:t>Hypofysen har stor indflydelse på kroppens stofskifte, forplantning og vækst. </a:t>
            </a:r>
          </a:p>
          <a:p>
            <a:pPr lvl="1"/>
            <a:r>
              <a:rPr lang="da-DK" dirty="0"/>
              <a:t>Fra hypofysen afgives der en række overordnede hormoner, som sætter gang i produktionen af det man kalder for effekthormoner. </a:t>
            </a:r>
          </a:p>
          <a:p>
            <a:pPr lvl="1"/>
            <a:r>
              <a:rPr lang="da-DK" dirty="0"/>
              <a:t>Disse overordnede hormoner reguleres af en række stoffer, som produceres i </a:t>
            </a:r>
            <a:r>
              <a:rPr lang="da-DK" dirty="0" err="1"/>
              <a:t>hypothalamus</a:t>
            </a:r>
            <a:r>
              <a:rPr lang="da-DK" dirty="0"/>
              <a:t>. </a:t>
            </a:r>
          </a:p>
          <a:p>
            <a:r>
              <a:rPr lang="da-DK" b="1" dirty="0" err="1"/>
              <a:t>Hypothalamus</a:t>
            </a:r>
            <a:r>
              <a:rPr lang="da-DK" b="1" dirty="0"/>
              <a:t>: </a:t>
            </a:r>
          </a:p>
          <a:p>
            <a:pPr lvl="1"/>
            <a:r>
              <a:rPr lang="da-DK" dirty="0"/>
              <a:t>En del af hjernen og frigiver stoffer til hypofysens hormoner. 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6353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E535F73-B955-85FB-0331-EE9FD753C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497840"/>
            <a:ext cx="4173415" cy="5217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Hypofysen og </a:t>
            </a:r>
            <a:r>
              <a:rPr lang="da-DK" dirty="0" err="1"/>
              <a:t>hypothalamus</a:t>
            </a:r>
            <a:r>
              <a:rPr lang="da-DK" dirty="0"/>
              <a:t> hænger sammen ved, at de er forbundet et bestemt sted. </a:t>
            </a:r>
          </a:p>
          <a:p>
            <a:pPr marL="0" indent="0">
              <a:buNone/>
            </a:pPr>
            <a:r>
              <a:rPr lang="da-DK" dirty="0"/>
              <a:t>Hypofysens forreste del er forbundet med </a:t>
            </a:r>
            <a:r>
              <a:rPr lang="da-DK" dirty="0" err="1"/>
              <a:t>hypothalamus</a:t>
            </a:r>
            <a:r>
              <a:rPr lang="da-DK" dirty="0"/>
              <a:t> ved blodkar. </a:t>
            </a:r>
          </a:p>
          <a:p>
            <a:pPr marL="0" indent="0">
              <a:buNone/>
            </a:pPr>
            <a:r>
              <a:rPr lang="da-DK" dirty="0"/>
              <a:t>Hormonerne, som frigives fra hypofysens bagerste del, produceres i </a:t>
            </a:r>
            <a:r>
              <a:rPr lang="da-DK" dirty="0" err="1"/>
              <a:t>hypothalamus</a:t>
            </a:r>
            <a:r>
              <a:rPr lang="da-DK" dirty="0"/>
              <a:t>. </a:t>
            </a:r>
          </a:p>
          <a:p>
            <a:pPr marL="0" indent="0">
              <a:buNone/>
            </a:pPr>
            <a:r>
              <a:rPr lang="da-DK" dirty="0"/>
              <a:t>Derfra frigives de via nervebaner til hypofysen. </a:t>
            </a:r>
          </a:p>
          <a:p>
            <a:pPr marL="0" indent="0">
              <a:buNone/>
            </a:pPr>
            <a:r>
              <a:rPr lang="da-DK" dirty="0"/>
              <a:t>Der er altså tale om et sammenspil mellem hypofysen, </a:t>
            </a:r>
            <a:r>
              <a:rPr lang="da-DK" dirty="0" err="1"/>
              <a:t>hypothalamus</a:t>
            </a:r>
            <a:r>
              <a:rPr lang="da-DK" dirty="0"/>
              <a:t> og de endokrine celler.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0702E1A-7A32-5B71-0815-E1706951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14" y="292685"/>
            <a:ext cx="5001302" cy="56832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3805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1FB895-A1B8-4EF5-5DBC-7DADFC8EB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117" y="928528"/>
            <a:ext cx="8886884" cy="953669"/>
          </a:xfrm>
        </p:spPr>
        <p:txBody>
          <a:bodyPr/>
          <a:lstStyle/>
          <a:p>
            <a:r>
              <a:rPr lang="da-DK" dirty="0"/>
              <a:t>Regulering af kønshormoner: Testosteron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5FBE16-3431-81FF-D1D4-797B190CD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39696"/>
            <a:ext cx="10684348" cy="4319293"/>
          </a:xfrm>
        </p:spPr>
        <p:txBody>
          <a:bodyPr>
            <a:normAutofit/>
          </a:bodyPr>
          <a:lstStyle/>
          <a:p>
            <a:r>
              <a:rPr lang="da-DK" dirty="0"/>
              <a:t>Kønshormonerne reguleres ved det vi kalder for </a:t>
            </a:r>
            <a:r>
              <a:rPr lang="da-DK" b="1" dirty="0">
                <a:highlight>
                  <a:srgbClr val="FFFF00"/>
                </a:highlight>
              </a:rPr>
              <a:t>negativ</a:t>
            </a:r>
            <a:r>
              <a:rPr lang="da-DK" dirty="0"/>
              <a:t> og </a:t>
            </a:r>
            <a:r>
              <a:rPr lang="da-DK" b="1" dirty="0">
                <a:highlight>
                  <a:srgbClr val="FFFF00"/>
                </a:highlight>
              </a:rPr>
              <a:t>positiv feedback. </a:t>
            </a:r>
          </a:p>
          <a:p>
            <a:r>
              <a:rPr lang="da-DK" b="1" dirty="0"/>
              <a:t>Der er 2 slags kønshormoner hos mennesket:</a:t>
            </a:r>
          </a:p>
          <a:p>
            <a:pPr lvl="1"/>
            <a:r>
              <a:rPr lang="da-DK" b="1" dirty="0">
                <a:highlight>
                  <a:srgbClr val="FFFF00"/>
                </a:highlight>
              </a:rPr>
              <a:t>Testosteron: </a:t>
            </a:r>
          </a:p>
          <a:p>
            <a:pPr lvl="2"/>
            <a:r>
              <a:rPr lang="da-DK" dirty="0"/>
              <a:t>Er det mandlige kønshormon, som produceres i testiklerne hos mindre, men også i mindre grad i binyrerne hos både mænd og kvinder. </a:t>
            </a:r>
          </a:p>
          <a:p>
            <a:pPr lvl="2"/>
            <a:r>
              <a:rPr lang="da-DK" dirty="0"/>
              <a:t>Produktionen af testosteron sker allerede i den tidlige fosterfase. Dette er en nødvendighed for fostre med XY-kønskromosomer, så de udvikler sig til drenge med normale hanlige kønsorganer. </a:t>
            </a:r>
          </a:p>
          <a:p>
            <a:pPr lvl="2"/>
            <a:r>
              <a:rPr lang="da-DK" dirty="0"/>
              <a:t>I puberteten er testosteron ansvarlig for vækst i kønsorganer samt udviklingen af mandlige kønstræk (skægvækst, stemmeleje og kønsbehåring). Det virker desuden som vækstfaktor for skeletmusklerne.  </a:t>
            </a:r>
          </a:p>
          <a:p>
            <a:pPr lvl="2"/>
            <a:r>
              <a:rPr lang="da-DK" dirty="0"/>
              <a:t>Den samlede muskelmængde er større hos mænd end kvinder, hvilket skyldes den større mængde testosteron. </a:t>
            </a:r>
          </a:p>
          <a:p>
            <a:pPr lvl="2"/>
            <a:r>
              <a:rPr lang="da-DK" dirty="0"/>
              <a:t>Niveauet af testosteron hos manden er nogenlunde stabilt frem til 40-års alderen, hvor produktionen begynder at aftage. </a:t>
            </a:r>
          </a:p>
          <a:p>
            <a:pPr lvl="1"/>
            <a:r>
              <a:rPr lang="da-DK" b="1" dirty="0">
                <a:highlight>
                  <a:srgbClr val="FFFF00"/>
                </a:highlight>
              </a:rPr>
              <a:t>Østrogen: </a:t>
            </a:r>
            <a:r>
              <a:rPr lang="da-DK" dirty="0"/>
              <a:t>Det kvindelige kønshormon (som vi snakker om næste gang)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8332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0401A2-DBF4-509C-F275-2B4D0093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378726"/>
            <a:ext cx="8886884" cy="953669"/>
          </a:xfrm>
        </p:spPr>
        <p:txBody>
          <a:bodyPr/>
          <a:lstStyle/>
          <a:p>
            <a:r>
              <a:rPr lang="da-DK" dirty="0"/>
              <a:t>Regulering af kønshormoner: Testosteron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8803C6-F06A-02B5-AEEB-18D582D36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584960"/>
            <a:ext cx="6153912" cy="4898967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Reguleringen følger det, som kaldes </a:t>
            </a:r>
            <a:r>
              <a:rPr lang="da-DK" b="1" dirty="0">
                <a:highlight>
                  <a:srgbClr val="FFFF00"/>
                </a:highlight>
              </a:rPr>
              <a:t>negativ feedback</a:t>
            </a:r>
            <a:r>
              <a:rPr lang="da-DK" dirty="0"/>
              <a:t>. </a:t>
            </a:r>
          </a:p>
          <a:p>
            <a:r>
              <a:rPr lang="da-DK" b="1" dirty="0"/>
              <a:t>Det forløber på følgende måde: </a:t>
            </a:r>
          </a:p>
          <a:p>
            <a:pPr lvl="1"/>
            <a:r>
              <a:rPr lang="da-DK" dirty="0" err="1"/>
              <a:t>Hypothalamus</a:t>
            </a:r>
            <a:r>
              <a:rPr lang="da-DK" dirty="0"/>
              <a:t> producerer stoffet </a:t>
            </a:r>
            <a:r>
              <a:rPr lang="da-DK" dirty="0" err="1"/>
              <a:t>GnRH</a:t>
            </a:r>
            <a:r>
              <a:rPr lang="da-DK" dirty="0"/>
              <a:t> (</a:t>
            </a:r>
            <a:r>
              <a:rPr lang="da-DK" dirty="0" err="1"/>
              <a:t>gonadotropin</a:t>
            </a:r>
            <a:r>
              <a:rPr lang="da-DK" dirty="0"/>
              <a:t> </a:t>
            </a:r>
            <a:r>
              <a:rPr lang="da-DK" dirty="0" err="1"/>
              <a:t>releasing</a:t>
            </a:r>
            <a:r>
              <a:rPr lang="da-DK" dirty="0"/>
              <a:t> </a:t>
            </a:r>
            <a:r>
              <a:rPr lang="da-DK" dirty="0" err="1"/>
              <a:t>hormone</a:t>
            </a:r>
            <a:r>
              <a:rPr lang="da-DK" dirty="0"/>
              <a:t>). </a:t>
            </a:r>
          </a:p>
          <a:p>
            <a:pPr lvl="1"/>
            <a:r>
              <a:rPr lang="da-DK" dirty="0"/>
              <a:t>Dette stof påvirker hypofysen til at producere 2 overordnede kønshormoner; FSH og LH. </a:t>
            </a:r>
          </a:p>
          <a:p>
            <a:pPr lvl="1"/>
            <a:r>
              <a:rPr lang="da-DK" dirty="0"/>
              <a:t>FSH og LH føres med blodet til testiklerne. </a:t>
            </a:r>
          </a:p>
          <a:p>
            <a:pPr lvl="1"/>
            <a:r>
              <a:rPr lang="da-DK" dirty="0"/>
              <a:t>LH påvirker testiklerne til at producere testosteron = blodets koncentration af testosteron stiger.</a:t>
            </a:r>
          </a:p>
          <a:p>
            <a:pPr lvl="1"/>
            <a:r>
              <a:rPr lang="da-DK" dirty="0"/>
              <a:t>FSH bidrager sammen med testosteron til produktionen af sædceller. </a:t>
            </a:r>
          </a:p>
          <a:p>
            <a:r>
              <a:rPr lang="da-DK" sz="1700" b="1" dirty="0"/>
              <a:t>Figuren: </a:t>
            </a:r>
            <a:r>
              <a:rPr lang="da-DK" sz="1700" dirty="0"/>
              <a:t>viser hvordan testosteronniveauet reguleres ved at en høj koncentration af testosteron virker hæmmende på produktionen af </a:t>
            </a:r>
            <a:r>
              <a:rPr lang="da-DK" sz="1700" dirty="0" err="1"/>
              <a:t>GnRH</a:t>
            </a:r>
            <a:r>
              <a:rPr lang="da-DK" sz="1700" dirty="0"/>
              <a:t> og LH (negativ feedback). Hæmning stopper, når niveauet er lavt.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7A83A3E-E0A4-6137-9EE5-019D63E7D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2220976"/>
            <a:ext cx="4455500" cy="378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1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E67C51-0652-0B1F-15F5-AFA657F8F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Regulering af kønshormoner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6F9DED-D7C5-F694-E4B8-495E7E10E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Der findes også </a:t>
            </a:r>
            <a:r>
              <a:rPr lang="da-DK" b="1" dirty="0">
                <a:highlight>
                  <a:srgbClr val="FFFF00"/>
                </a:highlight>
              </a:rPr>
              <a:t>positivt feedback</a:t>
            </a:r>
            <a:r>
              <a:rPr lang="da-DK" dirty="0"/>
              <a:t>, som kan føre til 1 af 2 ting: </a:t>
            </a:r>
          </a:p>
          <a:p>
            <a:pPr lvl="1"/>
            <a:r>
              <a:rPr lang="da-DK" dirty="0"/>
              <a:t>Skabe en kortvarig stigning i en proces </a:t>
            </a:r>
          </a:p>
          <a:p>
            <a:pPr lvl="1"/>
            <a:r>
              <a:rPr lang="da-DK" dirty="0"/>
              <a:t>Skabe en kortvarig stigning i et hormon </a:t>
            </a:r>
          </a:p>
          <a:p>
            <a:r>
              <a:rPr lang="da-DK" dirty="0"/>
              <a:t>Kvindens menstruationscyklus er et eksempel på både positiv og negativ feedbackmekanismer, som arbejder sammen i et komplekst samspil. </a:t>
            </a:r>
          </a:p>
        </p:txBody>
      </p:sp>
    </p:spTree>
    <p:extLst>
      <p:ext uri="{BB962C8B-B14F-4D97-AF65-F5344CB8AC3E}">
        <p14:creationId xmlns:p14="http://schemas.microsoft.com/office/powerpoint/2010/main" val="349908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89041-A984-12FF-49C9-CFA858B67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Binyrernes hormoner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907921-963D-E389-9280-25CA1B138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459" y="2535382"/>
            <a:ext cx="4981818" cy="3258589"/>
          </a:xfrm>
        </p:spPr>
        <p:txBody>
          <a:bodyPr>
            <a:normAutofit/>
          </a:bodyPr>
          <a:lstStyle/>
          <a:p>
            <a:r>
              <a:rPr lang="da-DK" dirty="0"/>
              <a:t>Hormonerne fra binyrerne virker ved hjælp af et samspil mellem nervesystemet og hormonsystemet. </a:t>
            </a:r>
          </a:p>
          <a:p>
            <a:r>
              <a:rPr lang="da-DK" b="1" dirty="0"/>
              <a:t>Hvad er </a:t>
            </a:r>
            <a:r>
              <a:rPr lang="da-DK" b="1" dirty="0">
                <a:highlight>
                  <a:srgbClr val="FFFF00"/>
                </a:highlight>
              </a:rPr>
              <a:t>binyrerne</a:t>
            </a:r>
            <a:r>
              <a:rPr lang="da-DK" b="1" dirty="0"/>
              <a:t>?</a:t>
            </a:r>
          </a:p>
          <a:p>
            <a:pPr lvl="1"/>
            <a:r>
              <a:rPr lang="da-DK" dirty="0"/>
              <a:t>De består af et ydre lag, barken (her produceres hormonerne </a:t>
            </a:r>
            <a:r>
              <a:rPr lang="da-DK" b="1" dirty="0">
                <a:highlight>
                  <a:srgbClr val="FFFF00"/>
                </a:highlight>
              </a:rPr>
              <a:t>kortisol</a:t>
            </a:r>
            <a:r>
              <a:rPr lang="da-DK" dirty="0"/>
              <a:t> og </a:t>
            </a:r>
            <a:r>
              <a:rPr lang="da-DK" dirty="0" err="1"/>
              <a:t>aldosteron</a:t>
            </a:r>
            <a:r>
              <a:rPr lang="da-DK" dirty="0"/>
              <a:t>), et indre lag og marven (her produceres hormonerne </a:t>
            </a:r>
            <a:r>
              <a:rPr lang="da-DK" b="1" dirty="0">
                <a:highlight>
                  <a:srgbClr val="FFFF00"/>
                </a:highlight>
              </a:rPr>
              <a:t>adrenalin</a:t>
            </a:r>
            <a:r>
              <a:rPr lang="da-DK" dirty="0"/>
              <a:t> og </a:t>
            </a:r>
            <a:r>
              <a:rPr lang="da-DK" b="1" dirty="0">
                <a:highlight>
                  <a:srgbClr val="FFFF00"/>
                </a:highlight>
              </a:rPr>
              <a:t>noradrenalin</a:t>
            </a:r>
            <a:r>
              <a:rPr lang="da-DK" dirty="0"/>
              <a:t>)</a:t>
            </a:r>
          </a:p>
        </p:txBody>
      </p:sp>
      <p:pic>
        <p:nvPicPr>
          <p:cNvPr id="1026" name="Picture 2" descr="Binyrerne - Patienthåndbogen på sundhed.dk">
            <a:extLst>
              <a:ext uri="{FF2B5EF4-FFF2-40B4-BE49-F238E27FC236}">
                <a16:creationId xmlns:a16="http://schemas.microsoft.com/office/drawing/2014/main" id="{EC9C27D2-3F4A-F28D-61EB-BB58594A9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055" y="2493818"/>
            <a:ext cx="5912207" cy="334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974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9744DD-BE38-0014-F040-13B28D7B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Binyrernes hormoner: Kortisol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832F87-CCFA-0BB5-57B0-481C58804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39696"/>
            <a:ext cx="10360152" cy="4186289"/>
          </a:xfrm>
        </p:spPr>
        <p:txBody>
          <a:bodyPr>
            <a:normAutofit fontScale="85000" lnSpcReduction="10000"/>
          </a:bodyPr>
          <a:lstStyle/>
          <a:p>
            <a:r>
              <a:rPr lang="da-DK" dirty="0"/>
              <a:t>Et steroidhormon, som påvirker ALLE kroppens celler. </a:t>
            </a:r>
          </a:p>
          <a:p>
            <a:r>
              <a:rPr lang="da-DK" dirty="0"/>
              <a:t>Det sikre at der er glukose nok til cellernes energiproduktion og dæmper immunforsvarets aktivitet. </a:t>
            </a:r>
          </a:p>
          <a:p>
            <a:r>
              <a:rPr lang="da-DK" b="1" dirty="0"/>
              <a:t>Man kender også kortisol som ”stresshormonet”:</a:t>
            </a:r>
          </a:p>
          <a:p>
            <a:pPr lvl="1"/>
            <a:r>
              <a:rPr lang="da-DK" dirty="0"/>
              <a:t>Stress: Skal forstås som en belastning af kroppen (fysisk, psykisk eller biokemisk), som udgør en trussel mod kroppens </a:t>
            </a:r>
            <a:r>
              <a:rPr lang="da-DK" dirty="0" err="1"/>
              <a:t>homeostase</a:t>
            </a:r>
            <a:r>
              <a:rPr lang="da-DK" dirty="0"/>
              <a:t> (ligevægt). </a:t>
            </a:r>
          </a:p>
          <a:p>
            <a:pPr lvl="2"/>
            <a:r>
              <a:rPr lang="da-DK" dirty="0"/>
              <a:t>Fysisk stress: Kan fx være et brækket ben. </a:t>
            </a:r>
          </a:p>
          <a:p>
            <a:pPr lvl="2"/>
            <a:r>
              <a:rPr lang="da-DK" dirty="0"/>
              <a:t>Biokemisk stress: når kroppens blodsukkerniveau falder under et maratonløb. </a:t>
            </a:r>
          </a:p>
          <a:p>
            <a:pPr lvl="1"/>
            <a:r>
              <a:rPr lang="da-DK" dirty="0"/>
              <a:t>I alle 3 tilfælde reagerer kroppen ens ved at øge produktionen af kortisol. </a:t>
            </a:r>
          </a:p>
          <a:p>
            <a:r>
              <a:rPr lang="da-DK" b="1" dirty="0"/>
              <a:t>Hele pointen med øgningen af kortisol er denne kædereaktion: </a:t>
            </a:r>
          </a:p>
          <a:p>
            <a:pPr marL="662940" lvl="1" indent="-342900">
              <a:buFont typeface="+mj-lt"/>
              <a:buAutoNum type="arabicPeriod"/>
            </a:pPr>
            <a:r>
              <a:rPr lang="da-DK" dirty="0"/>
              <a:t>Muskelcellernes stimuleres af kortisol til at nedbryde proteiner = flere frie aminosyrer. </a:t>
            </a:r>
          </a:p>
          <a:p>
            <a:pPr marL="662940" lvl="1" indent="-342900">
              <a:buFont typeface="+mj-lt"/>
              <a:buAutoNum type="arabicPeriod"/>
            </a:pPr>
            <a:r>
              <a:rPr lang="da-DK" dirty="0"/>
              <a:t>Leveren stimuleres af kortisol til at producere de enzymer, der nedbryder aminosyrerne = glukose til kroppen. </a:t>
            </a:r>
          </a:p>
          <a:p>
            <a:pPr marL="662940" lvl="1" indent="-342900">
              <a:buFont typeface="+mj-lt"/>
              <a:buAutoNum type="arabicPeriod"/>
            </a:pPr>
            <a:r>
              <a:rPr lang="da-DK" dirty="0"/>
              <a:t>I fedtvæv øges frigivelsen af fedtsyrer til blodet. </a:t>
            </a:r>
          </a:p>
          <a:p>
            <a:pPr marL="0" indent="0">
              <a:buNone/>
            </a:pPr>
            <a:r>
              <a:rPr lang="da-DK" dirty="0"/>
              <a:t>Alle 3 dele af reaktionen giver mere energi til cellerne. </a:t>
            </a:r>
          </a:p>
          <a:p>
            <a:pPr marL="662940" lvl="1" indent="-342900">
              <a:buFont typeface="+mj-lt"/>
              <a:buAutoNum type="arabicPeriod"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516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2C9BC-7211-BE1A-1169-CE60C6435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Binyrernes hormoner: Adrenalin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7C033B-85F7-CB63-BC38-2C3C1A1F4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Adrenalin produceres udelukkende i binyremarven. </a:t>
            </a:r>
          </a:p>
          <a:p>
            <a:r>
              <a:rPr lang="da-DK" dirty="0"/>
              <a:t>Noradrenalin er både et binyremarvhormon og et transmitterstof i nervesystemet. </a:t>
            </a:r>
          </a:p>
          <a:p>
            <a:r>
              <a:rPr lang="da-DK" dirty="0"/>
              <a:t>Begge hormoner virker i tæt samarbejde med det autonome nervesystem, da de er med til at forstærke effekten af det sympatiske nervesystem (fight og </a:t>
            </a:r>
            <a:r>
              <a:rPr lang="da-DK" dirty="0" err="1"/>
              <a:t>fligt</a:t>
            </a:r>
            <a:r>
              <a:rPr lang="da-DK" dirty="0"/>
              <a:t> mode)</a:t>
            </a:r>
          </a:p>
          <a:p>
            <a:r>
              <a:rPr lang="da-DK" dirty="0"/>
              <a:t>Resultatet: puls og blodtryk stiger og glykogen omdannes til glukose. </a:t>
            </a:r>
          </a:p>
        </p:txBody>
      </p:sp>
    </p:spTree>
    <p:extLst>
      <p:ext uri="{BB962C8B-B14F-4D97-AF65-F5344CB8AC3E}">
        <p14:creationId xmlns:p14="http://schemas.microsoft.com/office/powerpoint/2010/main" val="3840795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613EF419-B26D-9558-13F4-85D50D2CE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287" y="0"/>
            <a:ext cx="8187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7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DD57E-A407-1CEE-10BB-F99C0CD54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Hormoners virkning på målceller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1A7DE6-2313-2AC6-AB48-71624BB54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39696"/>
            <a:ext cx="8883836" cy="4230624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Alle hormoner påvirker deres målceller (receptorer) ved at binde sig til bestemte receptorer – enten på cellens overflade eller til en receptor inde i cellen (intracellulær receptor) </a:t>
            </a:r>
          </a:p>
          <a:p>
            <a:r>
              <a:rPr lang="da-DK" dirty="0"/>
              <a:t>For at et hormon kan påvirke en celle, så skal der altså være en receptor, som kan binde sig til det pågældende hormon. </a:t>
            </a:r>
          </a:p>
          <a:p>
            <a:r>
              <a:rPr lang="da-DK" b="1" dirty="0"/>
              <a:t>Der kan ske 4 former for respons mellem et hormon og en målcelle: </a:t>
            </a:r>
          </a:p>
          <a:p>
            <a:pPr lvl="1"/>
            <a:r>
              <a:rPr lang="da-DK" dirty="0"/>
              <a:t>Cellens proteinsyntese kan påvirkes. </a:t>
            </a:r>
          </a:p>
          <a:p>
            <a:pPr lvl="1"/>
            <a:r>
              <a:rPr lang="da-DK" dirty="0"/>
              <a:t>Cellens enzymaktivitet kan øges. </a:t>
            </a:r>
          </a:p>
          <a:p>
            <a:pPr lvl="1"/>
            <a:r>
              <a:rPr lang="da-DK" dirty="0"/>
              <a:t>Cellen kan øge udskillelsen af forskellige stoffer. </a:t>
            </a:r>
          </a:p>
          <a:p>
            <a:pPr lvl="1"/>
            <a:r>
              <a:rPr lang="da-DK" dirty="0"/>
              <a:t>Der kan ske en øget stoftransport gennem cellemembranen. </a:t>
            </a:r>
          </a:p>
          <a:p>
            <a:r>
              <a:rPr lang="da-DK" b="1" dirty="0"/>
              <a:t>Hvor lang tid tager det for et hormon at påvirke en målcelle? </a:t>
            </a:r>
          </a:p>
          <a:p>
            <a:pPr lvl="1"/>
            <a:r>
              <a:rPr lang="da-DK" dirty="0"/>
              <a:t>Man taler om hormoners halveringstid – den tid det tager for en given koncentration for at blive halveret – adrenalin er fx 3 min., og 3,5 time for testosteron. </a:t>
            </a:r>
          </a:p>
        </p:txBody>
      </p:sp>
    </p:spTree>
    <p:extLst>
      <p:ext uri="{BB962C8B-B14F-4D97-AF65-F5344CB8AC3E}">
        <p14:creationId xmlns:p14="http://schemas.microsoft.com/office/powerpoint/2010/main" val="1269245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9BC2F-21A4-1A06-8E4F-C5C8AC85E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Fedtopløselige hormoner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F8E516-5080-7FD5-3F32-1433CE6CB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39696"/>
            <a:ext cx="10136632" cy="4027424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Kan diffundere gennem cellemembranen og binde sig til en intracellulær receptor i cellens cytoplasma eller cellekernen. </a:t>
            </a:r>
          </a:p>
          <a:p>
            <a:r>
              <a:rPr lang="da-DK" b="1" dirty="0"/>
              <a:t>Under fedtopløselige hormoner har vi følgende hormoner: </a:t>
            </a:r>
          </a:p>
          <a:p>
            <a:pPr lvl="1"/>
            <a:r>
              <a:rPr lang="da-DK" dirty="0"/>
              <a:t>Kønshormonerne – østrogen, progesteron og testosteron. </a:t>
            </a:r>
          </a:p>
          <a:p>
            <a:pPr lvl="1"/>
            <a:r>
              <a:rPr lang="da-DK" dirty="0"/>
              <a:t>Binyrebarkhormonerne kortisol og </a:t>
            </a:r>
            <a:r>
              <a:rPr lang="da-DK" dirty="0" err="1"/>
              <a:t>aldosteron</a:t>
            </a:r>
            <a:r>
              <a:rPr lang="da-DK" dirty="0"/>
              <a:t>. </a:t>
            </a:r>
          </a:p>
          <a:p>
            <a:pPr lvl="1"/>
            <a:r>
              <a:rPr lang="da-DK" dirty="0"/>
              <a:t>Skjoldbruskkirtelhormonerne </a:t>
            </a:r>
            <a:r>
              <a:rPr lang="da-DK" dirty="0" err="1"/>
              <a:t>thyroxin</a:t>
            </a:r>
            <a:r>
              <a:rPr lang="da-DK" dirty="0"/>
              <a:t> og </a:t>
            </a:r>
            <a:r>
              <a:rPr lang="da-DK" dirty="0" err="1"/>
              <a:t>triiodthyronin</a:t>
            </a:r>
            <a:r>
              <a:rPr lang="da-DK" dirty="0"/>
              <a:t>. </a:t>
            </a:r>
          </a:p>
          <a:p>
            <a:r>
              <a:rPr lang="da-DK" dirty="0"/>
              <a:t>Når hormonerne er fedtopløselige, så betyder det, at de transporteres i blodet via transportproteiner. </a:t>
            </a:r>
          </a:p>
          <a:p>
            <a:r>
              <a:rPr lang="da-DK" dirty="0"/>
              <a:t>Herefter diffunderer de passivt gennem cellemembranen til en intracellulær receptor. </a:t>
            </a:r>
          </a:p>
          <a:p>
            <a:r>
              <a:rPr lang="da-DK" dirty="0"/>
              <a:t>Når bindingen er sket, så transporteres komplekset ind i cellekernen, hvor det sætter sig på et stykke DNA, som er tæt på genet, der skal aktiveres.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67502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C2372EF1-C544-988E-4E6B-E068A3A47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617" y="302403"/>
            <a:ext cx="8914765" cy="595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9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E6CD3-A228-09BF-3A08-257B50DDB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Vandopløselige hormoner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79F3AB-EBEA-C99C-7965-150E80D23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De vandopløselige hormoner kan sætte sig på receptorer på målcellens overflade. </a:t>
            </a:r>
          </a:p>
          <a:p>
            <a:r>
              <a:rPr lang="da-DK" dirty="0"/>
              <a:t>Vandopløselige hormoner er kan være dannet ud fra aminosyrer (adrenalin og noradrenalin) eller være polypeptider (insulin og glukagon). </a:t>
            </a:r>
          </a:p>
          <a:p>
            <a:r>
              <a:rPr lang="da-DK" dirty="0"/>
              <a:t>De transporteres i blodet opfanges af receptorer, som sidder på alle sider af målcellernes cellemembran. </a:t>
            </a:r>
          </a:p>
          <a:p>
            <a:r>
              <a:rPr lang="da-DK" dirty="0"/>
              <a:t>De fleste vandopløselige hormoner virker ved at sætte sig på en receptor, som er koblet til et stort proteinkompleks i cellemembranen, kaldet G-protein. </a:t>
            </a:r>
          </a:p>
          <a:p>
            <a:r>
              <a:rPr lang="da-DK" dirty="0"/>
              <a:t>G-proteinet kan enten stimulere eller hæmme cellens dannelse af intracellulært signalstof – </a:t>
            </a:r>
            <a:r>
              <a:rPr lang="da-DK" dirty="0" err="1"/>
              <a:t>second-messenger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18590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16D12896-2592-A436-D748-7CD799484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69" y="1196713"/>
            <a:ext cx="10202862" cy="44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5460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Swell">
      <a:dk1>
        <a:sysClr val="windowText" lastClr="000000"/>
      </a:dk1>
      <a:lt1>
        <a:sysClr val="window" lastClr="FFFFFF"/>
      </a:lt1>
      <a:dk2>
        <a:srgbClr val="233B47"/>
      </a:dk2>
      <a:lt2>
        <a:srgbClr val="FEEFD9"/>
      </a:lt2>
      <a:accent1>
        <a:srgbClr val="16AEA7"/>
      </a:accent1>
      <a:accent2>
        <a:srgbClr val="618F88"/>
      </a:accent2>
      <a:accent3>
        <a:srgbClr val="7A9973"/>
      </a:accent3>
      <a:accent4>
        <a:srgbClr val="8AAE8E"/>
      </a:accent4>
      <a:accent5>
        <a:srgbClr val="EB8F60"/>
      </a:accent5>
      <a:accent6>
        <a:srgbClr val="E57A6F"/>
      </a:accent6>
      <a:hlink>
        <a:srgbClr val="13968F"/>
      </a:hlink>
      <a:folHlink>
        <a:srgbClr val="E5615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1199</Words>
  <Application>Microsoft Office PowerPoint</Application>
  <PresentationFormat>Widescreen</PresentationFormat>
  <Paragraphs>93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19" baseType="lpstr">
      <vt:lpstr>Arial</vt:lpstr>
      <vt:lpstr>Neue Haas Grotesk Text Pro</vt:lpstr>
      <vt:lpstr>SwellVTI</vt:lpstr>
      <vt:lpstr>Hormonel regulering</vt:lpstr>
      <vt:lpstr>Opgave: Hvad ved vi?</vt:lpstr>
      <vt:lpstr>Regulering af kroppens hormonproduktion</vt:lpstr>
      <vt:lpstr>PowerPoint-præsentation</vt:lpstr>
      <vt:lpstr>Regulering af kønshormoner: Testosteron</vt:lpstr>
      <vt:lpstr>Regulering af kønshormoner: Testosteron</vt:lpstr>
      <vt:lpstr>Regulering af kønshormoner</vt:lpstr>
      <vt:lpstr>Binyrernes hormoner</vt:lpstr>
      <vt:lpstr>Binyrernes hormoner: Kortisol</vt:lpstr>
      <vt:lpstr>Binyrernes hormoner: Adrenalin</vt:lpstr>
      <vt:lpstr>PowerPoint-præsentation</vt:lpstr>
      <vt:lpstr>Hormoners virkning på målceller</vt:lpstr>
      <vt:lpstr>Fedtopløselige hormoner</vt:lpstr>
      <vt:lpstr>PowerPoint-præsentation</vt:lpstr>
      <vt:lpstr>Vandopløselige hormoner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Hormonel regulering</dc:title>
  <dc:creator>Taia Varberg</dc:creator>
  <cp:lastModifiedBy>Taia Varberg</cp:lastModifiedBy>
  <cp:revision>10</cp:revision>
  <dcterms:created xsi:type="dcterms:W3CDTF">2024-01-13T16:37:47Z</dcterms:created>
  <dcterms:modified xsi:type="dcterms:W3CDTF">2025-01-28T14:51:13Z</dcterms:modified>
</cp:coreProperties>
</file>