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notesMasterIdLst>
    <p:notesMasterId r:id="rId16"/>
  </p:notes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4" r:id="rId9"/>
    <p:sldId id="262" r:id="rId10"/>
    <p:sldId id="263" r:id="rId11"/>
    <p:sldId id="270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ja Lindgren Facius" userId="929b42c1-1389-4acd-a500-bd1250d50270" providerId="ADAL" clId="{3ED5B0D5-7E9A-4B1C-81E3-C98E83972E6F}"/>
    <pc:docChg chg="custSel modSld">
      <pc:chgData name="Freja Lindgren Facius" userId="929b42c1-1389-4acd-a500-bd1250d50270" providerId="ADAL" clId="{3ED5B0D5-7E9A-4B1C-81E3-C98E83972E6F}" dt="2024-08-07T09:57:13.737" v="110" actId="20577"/>
      <pc:docMkLst>
        <pc:docMk/>
      </pc:docMkLst>
      <pc:sldChg chg="modNotesTx">
        <pc:chgData name="Freja Lindgren Facius" userId="929b42c1-1389-4acd-a500-bd1250d50270" providerId="ADAL" clId="{3ED5B0D5-7E9A-4B1C-81E3-C98E83972E6F}" dt="2024-08-07T09:57:13.737" v="110" actId="20577"/>
        <pc:sldMkLst>
          <pc:docMk/>
          <pc:sldMk cId="3049217158" sldId="268"/>
        </pc:sldMkLst>
      </pc:sldChg>
    </pc:docChg>
  </pc:docChgLst>
  <pc:docChgLst>
    <pc:chgData name="Freja Lindgren Facius" userId="929b42c1-1389-4acd-a500-bd1250d50270" providerId="ADAL" clId="{BDA78ECB-BAEE-448C-B857-B0151D02207E}"/>
    <pc:docChg chg="modSld">
      <pc:chgData name="Freja Lindgren Facius" userId="929b42c1-1389-4acd-a500-bd1250d50270" providerId="ADAL" clId="{BDA78ECB-BAEE-448C-B857-B0151D02207E}" dt="2024-12-06T08:20:35.460" v="1" actId="729"/>
      <pc:docMkLst>
        <pc:docMk/>
      </pc:docMkLst>
      <pc:sldChg chg="mod modShow">
        <pc:chgData name="Freja Lindgren Facius" userId="929b42c1-1389-4acd-a500-bd1250d50270" providerId="ADAL" clId="{BDA78ECB-BAEE-448C-B857-B0151D02207E}" dt="2024-12-06T08:20:35.460" v="1" actId="729"/>
        <pc:sldMkLst>
          <pc:docMk/>
          <pc:sldMk cId="3549347959" sldId="265"/>
        </pc:sldMkLst>
      </pc:sldChg>
    </pc:docChg>
  </pc:docChgLst>
  <pc:docChgLst>
    <pc:chgData name="Freja Lindgren Facius" userId="929b42c1-1389-4acd-a500-bd1250d50270" providerId="ADAL" clId="{3431704B-4644-4FA8-A654-9AE1517BA573}"/>
    <pc:docChg chg="addSld delSld modSld sldOrd">
      <pc:chgData name="Freja Lindgren Facius" userId="929b42c1-1389-4acd-a500-bd1250d50270" providerId="ADAL" clId="{3431704B-4644-4FA8-A654-9AE1517BA573}" dt="2024-10-08T08:32:32.488" v="20" actId="207"/>
      <pc:docMkLst>
        <pc:docMk/>
      </pc:docMkLst>
      <pc:sldChg chg="new del">
        <pc:chgData name="Freja Lindgren Facius" userId="929b42c1-1389-4acd-a500-bd1250d50270" providerId="ADAL" clId="{3431704B-4644-4FA8-A654-9AE1517BA573}" dt="2024-10-08T08:31:16.886" v="2" actId="47"/>
        <pc:sldMkLst>
          <pc:docMk/>
          <pc:sldMk cId="2814435644" sldId="269"/>
        </pc:sldMkLst>
      </pc:sldChg>
      <pc:sldChg chg="modSp add mod ord">
        <pc:chgData name="Freja Lindgren Facius" userId="929b42c1-1389-4acd-a500-bd1250d50270" providerId="ADAL" clId="{3431704B-4644-4FA8-A654-9AE1517BA573}" dt="2024-10-08T08:32:32.488" v="20" actId="207"/>
        <pc:sldMkLst>
          <pc:docMk/>
          <pc:sldMk cId="2730417451" sldId="270"/>
        </pc:sldMkLst>
        <pc:spChg chg="mod">
          <ac:chgData name="Freja Lindgren Facius" userId="929b42c1-1389-4acd-a500-bd1250d50270" providerId="ADAL" clId="{3431704B-4644-4FA8-A654-9AE1517BA573}" dt="2024-10-08T08:32:32.488" v="20" actId="207"/>
          <ac:spMkLst>
            <pc:docMk/>
            <pc:sldMk cId="2730417451" sldId="270"/>
            <ac:spMk id="3" creationId="{481C3CB5-7DF6-30C2-F16A-D4BDC838735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2046B9-FBD0-4F50-8638-2497E7D57F9A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735FA-2695-4B5E-9C13-C586DAD8E0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0493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Ikke inddelt i 24 sange originalt, nok først, da de blev skrevet ned. Én sang var ca. hvad der kunne være på en papyrusrulle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86391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Blev bl.a. fremført ved </a:t>
            </a:r>
            <a:r>
              <a:rPr lang="da-DK" dirty="0" err="1"/>
              <a:t>panathenæiske</a:t>
            </a:r>
            <a:r>
              <a:rPr lang="da-DK" dirty="0"/>
              <a:t> lege (lege/spil for hele </a:t>
            </a:r>
            <a:r>
              <a:rPr lang="da-DK" dirty="0" err="1"/>
              <a:t>athen</a:t>
            </a:r>
            <a:r>
              <a:rPr lang="da-DK" dirty="0"/>
              <a:t>)</a:t>
            </a:r>
          </a:p>
          <a:p>
            <a:r>
              <a:rPr lang="da-DK" dirty="0"/>
              <a:t>Der har også været andre episke digte om den trojanske krig, som fortalte om </a:t>
            </a:r>
            <a:r>
              <a:rPr lang="da-DK" dirty="0" err="1"/>
              <a:t>trojas</a:t>
            </a:r>
            <a:r>
              <a:rPr lang="da-DK" dirty="0"/>
              <a:t> forhistorie, indtagelsen af </a:t>
            </a:r>
            <a:r>
              <a:rPr lang="da-DK" dirty="0" err="1"/>
              <a:t>troja</a:t>
            </a:r>
            <a:r>
              <a:rPr lang="da-DK" dirty="0"/>
              <a:t> osv. – de er dog desværre gået tabt (vi kender dem gennem andre forfattere).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7175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Blanding af forskellige typer græsk, og tidsaldre for våben</a:t>
            </a:r>
          </a:p>
          <a:p>
            <a:r>
              <a:rPr lang="da-DK" dirty="0"/>
              <a:t>Man har sandsynligvis godt kunne lide idéen om én genial digter, der oven i købet er blind – når man mister synet ser man dybere end de seende. </a:t>
            </a:r>
          </a:p>
          <a:p>
            <a:r>
              <a:rPr lang="da-DK" b="0" i="0" dirty="0">
                <a:solidFill>
                  <a:srgbClr val="1A242E"/>
                </a:solidFill>
                <a:effectLst/>
                <a:latin typeface="Georgia" panose="02040502050405020303" pitchFamily="18" charset="0"/>
              </a:rPr>
              <a:t>”De fleste mener, at der ikke er én forfatter bag </a:t>
            </a:r>
            <a:r>
              <a:rPr lang="da-DK" b="0" i="1" dirty="0">
                <a:solidFill>
                  <a:srgbClr val="1A242E"/>
                </a:solidFill>
                <a:effectLst/>
                <a:latin typeface="Georgia" panose="02040502050405020303" pitchFamily="18" charset="0"/>
              </a:rPr>
              <a:t>Iliaden</a:t>
            </a:r>
            <a:r>
              <a:rPr lang="da-DK" b="0" i="0" dirty="0">
                <a:solidFill>
                  <a:srgbClr val="1A242E"/>
                </a:solidFill>
                <a:effectLst/>
                <a:latin typeface="Georgia" panose="02040502050405020303" pitchFamily="18" charset="0"/>
              </a:rPr>
              <a:t> og </a:t>
            </a:r>
            <a:r>
              <a:rPr lang="da-DK" b="0" i="1" dirty="0">
                <a:solidFill>
                  <a:srgbClr val="1A242E"/>
                </a:solidFill>
                <a:effectLst/>
                <a:latin typeface="Georgia" panose="02040502050405020303" pitchFamily="18" charset="0"/>
              </a:rPr>
              <a:t>Odysseen</a:t>
            </a:r>
            <a:r>
              <a:rPr lang="da-DK" b="0" i="0" dirty="0">
                <a:solidFill>
                  <a:srgbClr val="1A242E"/>
                </a:solidFill>
                <a:effectLst/>
                <a:latin typeface="Georgia" panose="02040502050405020303" pitchFamily="18" charset="0"/>
              </a:rPr>
              <a:t>, men at værkerne er blevet til gennem en lang proces, hvor mange rapsoder har digtet videre på hinandens sange.”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9668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Til gengæld fortsatte traditionen på latin – det var ikke en mundtlig genre men skulle efterligne den græske tradition og bruger derfor nogle af de samme stiltræk. De store kendte værker på latin er </a:t>
            </a:r>
            <a:r>
              <a:rPr lang="da-DK" dirty="0" err="1"/>
              <a:t>Æneiden</a:t>
            </a:r>
            <a:r>
              <a:rPr lang="da-DK" dirty="0"/>
              <a:t> […] og Ovids Metamorfoser, som man tit bruger som hovedkilde til den antikke mytologi. Selvom der ikke som sådan er én </a:t>
            </a:r>
            <a:r>
              <a:rPr lang="da-DK" dirty="0" err="1"/>
              <a:t>canon</a:t>
            </a:r>
            <a:r>
              <a:rPr lang="da-DK" dirty="0"/>
              <a:t> mytologi, så er Ovids fortællinger nok de mest udbredte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5916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Moira: skæbne/lod i livet, som man bliver tildelt ved fødsel. F.eks. Achilleus’ skæbne er at dø tidligt i kamp. Guderne kan ikke ændre skæbnen, de er også tillagt under den.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a-DK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Timé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ære 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vigtigt for en helt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a-DK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Oíkos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hus/husstand og slægt. 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Igen vigtigt for en (homerisk) helt. De homeriske digte fokuserer på berømte helte fra berømte slægter.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a-DK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Kléos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ry/eftermæle 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vigtigt for en helt. Kan kun blive en helt hvis han kendes (positivt) i fremtidige generationer. 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8938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Digtning er imidlertid anderledes end lyrik, som på det tidspunkt var religiøse sange, arbejdssange, sange, man dansede til, eller korsange i drama.</a:t>
            </a:r>
          </a:p>
          <a:p>
            <a:endParaRPr lang="da-DK" sz="1800" b="0" i="0" u="none" strike="noStrike" dirty="0">
              <a:solidFill>
                <a:srgbClr val="191B0E"/>
              </a:solidFill>
              <a:effectLst/>
              <a:latin typeface="Hoefler Text"/>
            </a:endParaRPr>
          </a:p>
          <a:p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Fordi digtene blev fremført mundtlig skulle de jo være til at ”huske”. Derfor har de en bestemt rytme</a:t>
            </a:r>
          </a:p>
          <a:p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  <a:sym typeface="Wingdings" panose="05000000000000000000" pitchFamily="2" charset="2"/>
              </a:rPr>
              <a:t> d</a:t>
            </a:r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e homeriske digte er altså mundtlig poesi og blev fremført af en rapsode, der kun har sin egen hukommelse at støtte sig til – og sine værktøjer, der kunne gøre udenadslære og fremførelse og måske improvisation lettere.</a:t>
            </a:r>
            <a:r>
              <a:rPr lang="da-DK" sz="1800" b="0" i="0" dirty="0">
                <a:solidFill>
                  <a:srgbClr val="191B0E"/>
                </a:solidFill>
                <a:effectLst/>
                <a:latin typeface="Hoefler Text"/>
              </a:rPr>
              <a:t>​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4805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En vilkårlig fod (dog sjældent den 5.) kan erstattes af en såkaldt spondæ, altså 2 trykstærke stavelser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5897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lang="da-DK" sz="1200" b="0" i="0" u="none" strike="noStrike" dirty="0">
                <a:solidFill>
                  <a:srgbClr val="191B0E"/>
                </a:solidFill>
                <a:effectLst/>
                <a:latin typeface="Hoefler Text"/>
                <a:sym typeface="Wingdings" panose="05000000000000000000" pitchFamily="2" charset="2"/>
              </a:rPr>
              <a:t>d</a:t>
            </a:r>
            <a:r>
              <a:rPr lang="da-DK" sz="12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e homeriske digte er altså mundtlig poesi og blev fremført af en rapsode, der kun har sin egen hukommelse at støtte sig til – og sine værktøjer, der kunne gøre udenadslære og fremførelse og måske improvisation lettere.</a:t>
            </a:r>
            <a:r>
              <a:rPr lang="da-DK" sz="1200" b="0" i="0" dirty="0">
                <a:solidFill>
                  <a:srgbClr val="191B0E"/>
                </a:solidFill>
                <a:effectLst/>
                <a:latin typeface="Hoefler Text"/>
              </a:rPr>
              <a:t>​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Brug af patronymer giver tit metrisk frihed og støtter altså rapsoden i fremførelsen. En anden funktion, patronymet måske udfylde, er, at det understreger vigtigheden af slægtens (</a:t>
            </a:r>
            <a:r>
              <a:rPr lang="da-DK" sz="1800" b="0" i="1" u="none" strike="noStrike" dirty="0" err="1">
                <a:solidFill>
                  <a:srgbClr val="191B0E"/>
                </a:solidFill>
                <a:effectLst/>
                <a:latin typeface="Hoefler Text"/>
              </a:rPr>
              <a:t>oikos</a:t>
            </a:r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) i det heroiske univers.</a:t>
            </a:r>
            <a:r>
              <a:rPr lang="da-DK" sz="1800" b="0" i="0" dirty="0">
                <a:solidFill>
                  <a:srgbClr val="191B0E"/>
                </a:solidFill>
                <a:effectLst/>
                <a:latin typeface="Hoefler Text"/>
              </a:rPr>
              <a:t>​</a:t>
            </a:r>
            <a:endParaRPr lang="da-DK" sz="1200" b="0" i="0" dirty="0">
              <a:solidFill>
                <a:srgbClr val="191B0E"/>
              </a:solidFill>
              <a:effectLst/>
              <a:latin typeface="Hoefler Text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Det har været afgørende for flere af de karakteristiske stiltræk for genren, der alle er med til at give værket en regelmæssighed, som støtter rapsoden i sin fremførelse, og giver ham et arsenal af vendinger og formuleringer at trække på.</a:t>
            </a:r>
            <a:r>
              <a:rPr lang="da-DK" sz="18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 Stiltrækkene bruges som praktisk hjælp til fremførelsen.</a:t>
            </a:r>
            <a:r>
              <a:rPr lang="da-DK" sz="1800" b="0" i="0" dirty="0">
                <a:solidFill>
                  <a:srgbClr val="191B0E"/>
                </a:solidFill>
                <a:effectLst/>
                <a:latin typeface="Hoefler Text"/>
              </a:rPr>
              <a:t>​</a:t>
            </a:r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68033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EC7EDB-6992-4599-BB7D-4762983591A4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38250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Nogle gange er det første realplan implicit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41612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Hvorfor bruge homeriske lignelser? Pga. længden hjælper de homeriske lignelser for det første med at få tempoet i handlingen til at gå langsommere. Fortælletempoet bliver altså langsommere end ”handlings-tempoet”. For det andet formår de homeriske lignelser at give tilhøreren en hverdagsagtig reference. </a:t>
            </a:r>
            <a:r>
              <a:rPr lang="da-DK" dirty="0">
                <a:sym typeface="Wingdings" panose="05000000000000000000" pitchFamily="2" charset="2"/>
              </a:rPr>
              <a:t> og fungerer som et udpenslende beskrivelse f.eks. </a:t>
            </a:r>
            <a:r>
              <a:rPr lang="da-DK">
                <a:sym typeface="Wingdings" panose="05000000000000000000" pitchFamily="2" charset="2"/>
              </a:rPr>
              <a:t>Af personer.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5501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037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2387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864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4769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682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3941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5328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7881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4222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96633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8958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53594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32572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6912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93703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0108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62BC0-E888-46E6-AF20-B826456ABDB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6114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EE353F-4A63-DDD3-B397-CDB788557E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EPOS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BBBCB5D-3570-AD82-2D2C-AE832E2EF8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u="sng" dirty="0"/>
              <a:t>Introduktion til De Homeriske Digte</a:t>
            </a:r>
          </a:p>
        </p:txBody>
      </p:sp>
    </p:spTree>
    <p:extLst>
      <p:ext uri="{BB962C8B-B14F-4D97-AF65-F5344CB8AC3E}">
        <p14:creationId xmlns:p14="http://schemas.microsoft.com/office/powerpoint/2010/main" val="2247407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felt 6">
            <a:extLst>
              <a:ext uri="{FF2B5EF4-FFF2-40B4-BE49-F238E27FC236}">
                <a16:creationId xmlns:a16="http://schemas.microsoft.com/office/drawing/2014/main" id="{9CF837FD-CBEC-EB88-26FE-3AB28F155C8F}"/>
              </a:ext>
            </a:extLst>
          </p:cNvPr>
          <p:cNvSpPr txBox="1"/>
          <p:nvPr/>
        </p:nvSpPr>
        <p:spPr>
          <a:xfrm>
            <a:off x="677334" y="2044005"/>
            <a:ext cx="399405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u="sng" dirty="0">
                <a:solidFill>
                  <a:srgbClr val="FFC000"/>
                </a:solidFill>
              </a:rPr>
              <a:t>Iliaden</a:t>
            </a:r>
          </a:p>
          <a:p>
            <a:pPr marL="285750" indent="-285750">
              <a:buFontTx/>
              <a:buChar char="-"/>
            </a:pPr>
            <a:r>
              <a:rPr lang="da-DK" dirty="0"/>
              <a:t>Om kampene ved Troja (også kaldet </a:t>
            </a:r>
            <a:r>
              <a:rPr lang="da-DK" dirty="0" err="1"/>
              <a:t>Ilion</a:t>
            </a:r>
            <a:r>
              <a:rPr lang="da-DK" dirty="0"/>
              <a:t>) efter Paris ‘stjal’ Helena</a:t>
            </a:r>
          </a:p>
          <a:p>
            <a:pPr marL="285750" indent="-285750">
              <a:buFontTx/>
              <a:buChar char="-"/>
            </a:pPr>
            <a:r>
              <a:rPr lang="da-DK" dirty="0"/>
              <a:t>15.693 vers inddelt på 24 sange</a:t>
            </a:r>
          </a:p>
          <a:p>
            <a:endParaRPr lang="da-DK" dirty="0"/>
          </a:p>
          <a:p>
            <a:r>
              <a:rPr lang="da-DK" sz="2400" b="1" u="sng" dirty="0">
                <a:solidFill>
                  <a:srgbClr val="FFC000"/>
                </a:solidFill>
              </a:rPr>
              <a:t>Odysséen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Om helten Odysseus’ hjemrejse fra Troja og hjemkomst til </a:t>
            </a:r>
            <a:r>
              <a:rPr lang="da-DK" dirty="0" err="1"/>
              <a:t>Ithaka</a:t>
            </a: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12.110 vers inddelt på 24 sange</a:t>
            </a:r>
          </a:p>
        </p:txBody>
      </p:sp>
      <p:pic>
        <p:nvPicPr>
          <p:cNvPr id="1026" name="Picture 2" descr="Homers Iliade">
            <a:extLst>
              <a:ext uri="{FF2B5EF4-FFF2-40B4-BE49-F238E27FC236}">
                <a16:creationId xmlns:a16="http://schemas.microsoft.com/office/drawing/2014/main" id="{D96F077E-ED7B-9C1C-5AD7-CFAEBD686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611" y="1143000"/>
            <a:ext cx="2706681" cy="410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mers Iliade">
            <a:extLst>
              <a:ext uri="{FF2B5EF4-FFF2-40B4-BE49-F238E27FC236}">
                <a16:creationId xmlns:a16="http://schemas.microsoft.com/office/drawing/2014/main" id="{D4434754-4533-79D8-AF7E-08B38637E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4882" y="1142999"/>
            <a:ext cx="2706680" cy="410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1C8B295B-5284-1C87-957C-D53E77B659AA}"/>
              </a:ext>
            </a:extLst>
          </p:cNvPr>
          <p:cNvSpPr txBox="1"/>
          <p:nvPr/>
        </p:nvSpPr>
        <p:spPr>
          <a:xfrm>
            <a:off x="417443" y="447261"/>
            <a:ext cx="50093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DE EPISKE DIGTE </a:t>
            </a:r>
          </a:p>
          <a:p>
            <a:r>
              <a:rPr lang="da-DK" sz="2800" dirty="0"/>
              <a:t>– DVS. DE HOMERISKE DIGTE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1CEF31F7-1E15-2DCB-306B-1AD628747CC0}"/>
              </a:ext>
            </a:extLst>
          </p:cNvPr>
          <p:cNvSpPr txBox="1"/>
          <p:nvPr/>
        </p:nvSpPr>
        <p:spPr>
          <a:xfrm>
            <a:off x="1524000" y="5518484"/>
            <a:ext cx="3529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FF0000"/>
                </a:solidFill>
              </a:rPr>
              <a:t>Man tilskriver digtene én forfatter – Homer! </a:t>
            </a:r>
          </a:p>
        </p:txBody>
      </p:sp>
    </p:spTree>
    <p:extLst>
      <p:ext uri="{BB962C8B-B14F-4D97-AF65-F5344CB8AC3E}">
        <p14:creationId xmlns:p14="http://schemas.microsoft.com/office/powerpoint/2010/main" val="3805341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2E8246-8122-24D9-7DB1-18D2C731D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Digtenes Historie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F034AF1-9117-D723-E677-F824D733F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5563045" cy="3880773"/>
          </a:xfrm>
        </p:spPr>
        <p:txBody>
          <a:bodyPr>
            <a:normAutofit lnSpcReduction="10000"/>
          </a:bodyPr>
          <a:lstStyle/>
          <a:p>
            <a:r>
              <a:rPr lang="da-DK" sz="2400" dirty="0"/>
              <a:t>Har været i cirkulation nok siden år 700 f.Kr. </a:t>
            </a:r>
          </a:p>
          <a:p>
            <a:r>
              <a:rPr lang="da-DK" sz="2400" dirty="0"/>
              <a:t>Mundtlig tradition – dvs. digtene blev fortalt mundtligt i stedet for, at det var en bog man kunne læse</a:t>
            </a:r>
          </a:p>
          <a:p>
            <a:r>
              <a:rPr lang="da-DK" sz="2400" dirty="0"/>
              <a:t>Fremført af en </a:t>
            </a:r>
            <a:r>
              <a:rPr lang="da-DK" sz="2400" dirty="0">
                <a:solidFill>
                  <a:schemeClr val="accent1"/>
                </a:solidFill>
              </a:rPr>
              <a:t>rapsode</a:t>
            </a:r>
            <a:r>
              <a:rPr lang="da-DK" sz="2400" dirty="0"/>
              <a:t> (professionel omrejsende sanger)</a:t>
            </a:r>
          </a:p>
          <a:p>
            <a:r>
              <a:rPr lang="da-DK" sz="2400" dirty="0"/>
              <a:t>Diskuteres stadig hvornår digtene blev skrevet ned – men måske omkring 3.-2. århundrede f.Kr.</a:t>
            </a:r>
          </a:p>
        </p:txBody>
      </p:sp>
      <p:pic>
        <p:nvPicPr>
          <p:cNvPr id="2050" name="Picture 2" descr="Performance of epic | Part 2: Rhapsodes - The Kosmos Society">
            <a:extLst>
              <a:ext uri="{FF2B5EF4-FFF2-40B4-BE49-F238E27FC236}">
                <a16:creationId xmlns:a16="http://schemas.microsoft.com/office/drawing/2014/main" id="{F2E961C6-4C58-1F71-7C44-F802382B1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311" y="2160589"/>
            <a:ext cx="4617244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231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21E16C-D972-D314-BB32-245FBE97E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 dirty="0"/>
              <a:t>Hvem fortalte Iliaden?</a:t>
            </a:r>
            <a:br>
              <a:rPr lang="da-DK" dirty="0"/>
            </a:br>
            <a:r>
              <a:rPr lang="da-DK" sz="2400" dirty="0"/>
              <a:t>- ”Det Homeriske Spørgsmål”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38C2F2C-11A6-09EE-BBD9-2E0FD1630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435420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accent1"/>
                </a:solidFill>
              </a:rPr>
              <a:t>Homer</a:t>
            </a:r>
            <a:r>
              <a:rPr lang="da-DK" dirty="0"/>
              <a:t>: Blind, genial digter/rapsode fra Chios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Men har der virkelig været </a:t>
            </a:r>
            <a:r>
              <a:rPr lang="da-DK" u="sng" dirty="0"/>
              <a:t>én</a:t>
            </a:r>
            <a:r>
              <a:rPr lang="da-DK" dirty="0"/>
              <a:t> forfatter?</a:t>
            </a:r>
            <a:br>
              <a:rPr lang="da-DK" dirty="0"/>
            </a:br>
            <a:r>
              <a:rPr lang="da-DK" dirty="0">
                <a:sym typeface="Wingdings" panose="05000000000000000000" pitchFamily="2" charset="2"/>
              </a:rPr>
              <a:t> der er inkonsekvenser i fortællingen, og blanding af sprog</a:t>
            </a:r>
            <a:br>
              <a:rPr lang="da-DK" dirty="0">
                <a:sym typeface="Wingdings" panose="05000000000000000000" pitchFamily="2" charset="2"/>
              </a:rPr>
            </a:br>
            <a:r>
              <a:rPr lang="da-DK" dirty="0">
                <a:sym typeface="Wingdings" panose="05000000000000000000" pitchFamily="2" charset="2"/>
              </a:rPr>
              <a:t>etc. 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>
              <a:buFont typeface="Wingdings" panose="05000000000000000000" pitchFamily="2" charset="2"/>
              <a:buChar char="v"/>
            </a:pPr>
            <a:r>
              <a:rPr lang="da-DK" dirty="0">
                <a:solidFill>
                  <a:srgbClr val="92D050"/>
                </a:solidFill>
              </a:rPr>
              <a:t>Unitarer</a:t>
            </a:r>
            <a:r>
              <a:rPr lang="da-DK" dirty="0"/>
              <a:t>: Tror at Homer er én forfatter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da-DK" dirty="0">
                <a:solidFill>
                  <a:srgbClr val="00B0F0"/>
                </a:solidFill>
              </a:rPr>
              <a:t>Analytikere</a:t>
            </a:r>
            <a:r>
              <a:rPr lang="da-DK" dirty="0"/>
              <a:t>: Tror, at Homer mere er en samlebetegnelse </a:t>
            </a:r>
            <a:br>
              <a:rPr lang="da-DK" dirty="0"/>
            </a:br>
            <a:r>
              <a:rPr lang="da-DK" dirty="0"/>
              <a:t>for flere forfattere.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da-DK" dirty="0">
                <a:solidFill>
                  <a:srgbClr val="FFC000"/>
                </a:solidFill>
              </a:rPr>
              <a:t>Mundtlighedsteori</a:t>
            </a:r>
            <a:r>
              <a:rPr lang="da-DK" dirty="0"/>
              <a:t>: forenede </a:t>
            </a:r>
            <a:r>
              <a:rPr lang="da-DK" dirty="0">
                <a:solidFill>
                  <a:srgbClr val="92D050"/>
                </a:solidFill>
              </a:rPr>
              <a:t>unitarerne</a:t>
            </a:r>
            <a:r>
              <a:rPr lang="da-DK" dirty="0"/>
              <a:t> og </a:t>
            </a:r>
            <a:r>
              <a:rPr lang="da-DK" dirty="0">
                <a:solidFill>
                  <a:srgbClr val="00B0F0"/>
                </a:solidFill>
              </a:rPr>
              <a:t>analytikerne</a:t>
            </a:r>
            <a:r>
              <a:rPr lang="da-DK" dirty="0"/>
              <a:t>. </a:t>
            </a:r>
            <a:br>
              <a:rPr lang="da-DK" dirty="0"/>
            </a:br>
            <a:r>
              <a:rPr lang="da-DK" dirty="0"/>
              <a:t>=&gt; </a:t>
            </a:r>
            <a:r>
              <a:rPr lang="da-DK" i="1" dirty="0"/>
              <a:t>Iliaden </a:t>
            </a:r>
            <a:r>
              <a:rPr lang="da-DK" dirty="0"/>
              <a:t>og </a:t>
            </a:r>
            <a:r>
              <a:rPr lang="da-DK" i="1" dirty="0"/>
              <a:t>Odysséen</a:t>
            </a:r>
            <a:r>
              <a:rPr lang="da-DK" dirty="0"/>
              <a:t> var både produktet af én digter og mange. Der har været en generel mundtlig tradition for at fortælle de homeriske </a:t>
            </a:r>
            <a:r>
              <a:rPr lang="da-DK" dirty="0" err="1"/>
              <a:t>eper</a:t>
            </a:r>
            <a:r>
              <a:rPr lang="da-DK" dirty="0"/>
              <a:t>, og dette har ledt til én rapsodes konkrete tekst. </a:t>
            </a:r>
          </a:p>
        </p:txBody>
      </p:sp>
      <p:pic>
        <p:nvPicPr>
          <p:cNvPr id="1026" name="Picture 2" descr="Homer - Wikipedia, den frie encyklopædi">
            <a:extLst>
              <a:ext uri="{FF2B5EF4-FFF2-40B4-BE49-F238E27FC236}">
                <a16:creationId xmlns:a16="http://schemas.microsoft.com/office/drawing/2014/main" id="{B6524D8A-DFE0-7AAA-B8BD-74E7E2EFA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371" y="1930400"/>
            <a:ext cx="2837395" cy="357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9347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A072FB-81FF-DA6A-71CF-904E9E495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B2CC226-5714-A570-1175-3E35D2285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F1C20575-529C-84A3-477E-69A429C512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00" b="98951" l="95" r="95841">
                        <a14:foregroundMark x1="1512" y1="1049" x2="46597" y2="3898"/>
                        <a14:foregroundMark x1="46597" y1="3898" x2="78921" y2="3451"/>
                        <a14:foregroundMark x1="94242" y1="4446" x2="95554" y2="89155"/>
                        <a14:foregroundMark x1="74808" y1="95829" x2="189" y2="97001"/>
                        <a14:foregroundMark x1="189" y1="97001" x2="95" y2="8546"/>
                        <a14:foregroundMark x1="95" y1="8546" x2="2079" y2="1349"/>
                        <a14:foregroundMark x1="2079" y1="1349" x2="2079" y2="1349"/>
                        <a14:foregroundMark x1="284" y1="93553" x2="62098" y2="92354"/>
                        <a14:foregroundMark x1="62098" y1="92354" x2="86654" y2="94451"/>
                        <a14:foregroundMark x1="74589" y1="96389" x2="95" y2="99100"/>
                        <a14:foregroundMark x1="95" y1="99100" x2="95" y2="95052"/>
                        <a14:foregroundMark x1="60964" y1="49625" x2="60208" y2="64768"/>
                        <a14:foregroundMark x1="60208" y1="64768" x2="67958" y2="94603"/>
                        <a14:foregroundMark x1="67958" y1="94603" x2="74688" y2="96137"/>
                        <a14:foregroundMark x1="90101" y1="94257" x2="90454" y2="94003"/>
                        <a14:foregroundMark x1="90454" y1="94003" x2="95577" y2="93771"/>
                        <a14:foregroundMark x1="97185" y1="61178" x2="93289" y2="54423"/>
                        <a14:foregroundMark x1="93289" y1="54423" x2="58979" y2="55622"/>
                        <a14:foregroundMark x1="60019" y1="2849" x2="79604" y2="1750"/>
                        <a14:foregroundMark x1="95154" y1="4376" x2="96886" y2="61181"/>
                        <a14:foregroundMark x1="95558" y1="89967" x2="87829" y2="94385"/>
                        <a14:foregroundMark x1="81402" y1="94748" x2="66824" y2="90855"/>
                        <a14:foregroundMark x1="66824" y1="90855" x2="61248" y2="71064"/>
                        <a14:foregroundMark x1="61248" y1="71064" x2="60775" y2="3148"/>
                        <a14:foregroundMark x1="74764" y1="50075" x2="86862" y2="65967"/>
                        <a14:foregroundMark x1="86862" y1="65967" x2="75520" y2="81259"/>
                        <a14:foregroundMark x1="75520" y1="81259" x2="72023" y2="64918"/>
                        <a14:foregroundMark x1="72023" y1="64918" x2="79206" y2="64468"/>
                        <a14:foregroundMark x1="70038" y1="29685" x2="77599" y2="25037"/>
                        <a14:foregroundMark x1="77599" y1="25037" x2="78733" y2="32384"/>
                        <a14:foregroundMark x1="78733" y1="32384" x2="66163" y2="25787"/>
                        <a14:foregroundMark x1="66163" y1="25787" x2="66163" y2="25637"/>
                        <a14:backgroundMark x1="97826" y1="61169" x2="98015" y2="99250"/>
                        <a14:backgroundMark x1="73819" y1="98351" x2="97732" y2="97001"/>
                        <a14:backgroundMark x1="79584" y1="1799" x2="87618" y2="1799"/>
                        <a14:backgroundMark x1="87618" y1="1799" x2="97353" y2="10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5881" y="364707"/>
            <a:ext cx="10077450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06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1C2567-91C4-4B5E-08D5-F41F05939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 dirty="0"/>
              <a:t>EPOSSETS KARAKTERISTIKA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16D84E6-7B6A-A98C-62A2-D5D561B3A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84681"/>
            <a:ext cx="6485466" cy="3880773"/>
          </a:xfrm>
        </p:spPr>
        <p:txBody>
          <a:bodyPr>
            <a:noAutofit/>
          </a:bodyPr>
          <a:lstStyle/>
          <a:p>
            <a:pPr marL="0" indent="0" algn="l" rtl="0" fontAlgn="base">
              <a:buNone/>
            </a:pPr>
            <a:r>
              <a:rPr lang="da-DK" sz="2800" b="1" i="0" u="none" strike="noStrike" dirty="0">
                <a:solidFill>
                  <a:srgbClr val="FFC000"/>
                </a:solidFill>
                <a:effectLst/>
                <a:latin typeface="Hoefler Text"/>
              </a:rPr>
              <a:t>Indhold</a:t>
            </a:r>
            <a:r>
              <a:rPr lang="en-US" sz="2000" b="0" i="0" dirty="0">
                <a:solidFill>
                  <a:srgbClr val="FFC000"/>
                </a:solidFill>
                <a:effectLst/>
                <a:latin typeface="Hoefler Text"/>
              </a:rPr>
              <a:t>​</a:t>
            </a:r>
          </a:p>
          <a:p>
            <a:pPr marL="0" indent="0" algn="l" rtl="0" fontAlgn="base">
              <a:buNone/>
            </a:pPr>
            <a:endParaRPr lang="en-US" sz="20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/>
            <a:r>
              <a:rPr lang="da-DK" sz="20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Emne</a:t>
            </a: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: det heroiske univers</a:t>
            </a:r>
            <a:r>
              <a:rPr lang="da-DK" sz="2000" b="0" i="1" u="none" strike="noStrike" dirty="0">
                <a:solidFill>
                  <a:srgbClr val="191B0E"/>
                </a:solidFill>
                <a:effectLst/>
                <a:latin typeface="Hoefler Text"/>
              </a:rPr>
              <a:t>, </a:t>
            </a: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dvs. beretter om fortidens helte og deres bedrifter. </a:t>
            </a:r>
          </a:p>
          <a:p>
            <a:pPr algn="l" rtl="0" fontAlgn="base">
              <a:buFont typeface="Wingdings" panose="05000000000000000000" pitchFamily="2" charset="2"/>
              <a:buChar char="à"/>
            </a:pP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I dette univers er mennesket underlagt skæbnen </a:t>
            </a:r>
            <a:r>
              <a:rPr lang="da-DK" sz="2000" b="0" i="1" u="none" strike="noStrike" dirty="0">
                <a:solidFill>
                  <a:srgbClr val="191B0E"/>
                </a:solidFill>
                <a:effectLst/>
                <a:latin typeface="Hoefler Text"/>
              </a:rPr>
              <a:t>(</a:t>
            </a:r>
            <a:r>
              <a:rPr lang="da-DK" sz="2000" b="0" i="1" u="none" strike="noStrike" dirty="0" err="1">
                <a:solidFill>
                  <a:schemeClr val="accent1"/>
                </a:solidFill>
                <a:effectLst/>
                <a:latin typeface="Hoefler Text"/>
              </a:rPr>
              <a:t>moira</a:t>
            </a:r>
            <a:r>
              <a:rPr lang="da-DK" sz="2000" b="0" i="1" u="none" strike="noStrike" dirty="0">
                <a:solidFill>
                  <a:srgbClr val="191B0E"/>
                </a:solidFill>
                <a:effectLst/>
                <a:latin typeface="Hoefler Text"/>
              </a:rPr>
              <a:t>) </a:t>
            </a: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og gudernes tilfældige luner. Guder interagerer med mennesket (</a:t>
            </a:r>
            <a:r>
              <a:rPr lang="da-DK" sz="2000" b="0" i="1" u="none" strike="noStrike" dirty="0" err="1">
                <a:solidFill>
                  <a:schemeClr val="accent1"/>
                </a:solidFill>
                <a:effectLst/>
                <a:latin typeface="Hoefler Text"/>
              </a:rPr>
              <a:t>teofani</a:t>
            </a: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), ofte i en menneskelig skikkelse (</a:t>
            </a:r>
            <a:r>
              <a:rPr lang="da-DK" sz="2000" b="0" i="1" u="none" strike="noStrike" dirty="0">
                <a:solidFill>
                  <a:schemeClr val="accent1"/>
                </a:solidFill>
                <a:effectLst/>
                <a:latin typeface="Hoefler Text"/>
              </a:rPr>
              <a:t>antropomorf</a:t>
            </a: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). Det er begreber som ære (</a:t>
            </a:r>
            <a:r>
              <a:rPr lang="da-DK" sz="2000" b="0" i="1" u="none" strike="noStrike" dirty="0" err="1">
                <a:solidFill>
                  <a:schemeClr val="accent1"/>
                </a:solidFill>
                <a:effectLst/>
                <a:latin typeface="Hoefler Text"/>
              </a:rPr>
              <a:t>timé</a:t>
            </a: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) og slægt (</a:t>
            </a:r>
            <a:r>
              <a:rPr lang="da-DK" sz="2000" b="0" i="1" u="none" strike="noStrike" dirty="0" err="1">
                <a:solidFill>
                  <a:schemeClr val="accent1"/>
                </a:solidFill>
                <a:effectLst/>
                <a:latin typeface="Hoefler Text"/>
              </a:rPr>
              <a:t>oikos</a:t>
            </a: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), som livet sættes ind på, for kun gennem ry (</a:t>
            </a:r>
            <a:r>
              <a:rPr lang="da-DK" sz="2000" b="0" i="1" u="none" strike="noStrike" dirty="0" err="1">
                <a:solidFill>
                  <a:schemeClr val="accent1"/>
                </a:solidFill>
                <a:effectLst/>
                <a:latin typeface="Hoefler Text"/>
              </a:rPr>
              <a:t>kleos</a:t>
            </a: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) og efterkommere kan helten udødeliggøre sig. </a:t>
            </a:r>
          </a:p>
          <a:p>
            <a:pPr algn="l" rtl="0" fontAlgn="base">
              <a:buFont typeface="Wingdings" panose="05000000000000000000" pitchFamily="2" charset="2"/>
              <a:buChar char="à"/>
            </a:pP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Indflettet i helteberetningerne er beretninger om guder og giganter og folkeeventyrsmotiver.</a:t>
            </a:r>
            <a:r>
              <a:rPr lang="en-US" sz="2000" b="0" i="0" dirty="0">
                <a:solidFill>
                  <a:srgbClr val="191B0E"/>
                </a:solidFill>
                <a:effectLst/>
                <a:latin typeface="Hoefler Text"/>
              </a:rPr>
              <a:t>​</a:t>
            </a:r>
            <a:b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da-DK" sz="20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da-DK" sz="20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3DDC233-8A90-F017-3D82-0FADE4ABA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2307" y="1644650"/>
            <a:ext cx="3632359" cy="416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058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CA1DEB-0852-CA88-3294-3635F38D1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 dirty="0"/>
              <a:t>EPOSSETS KARAKTERISTIKA</a:t>
            </a:r>
            <a:br>
              <a:rPr lang="da-DK" u="sng" dirty="0"/>
            </a:br>
            <a:r>
              <a:rPr lang="da-DK" sz="2800" dirty="0"/>
              <a:t>- metrum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F9D5E50-DF4A-8A23-B672-560843808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Mundtlig digtning – narrativ poesi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da-DK" dirty="0">
                <a:sym typeface="Wingdings" panose="05000000000000000000" pitchFamily="2" charset="2"/>
              </a:rPr>
              <a:t>Anderledes end prosa fordi det er digtning, som bæres af rytme</a:t>
            </a:r>
            <a:br>
              <a:rPr lang="da-DK" dirty="0">
                <a:sym typeface="Wingdings" panose="05000000000000000000" pitchFamily="2" charset="2"/>
              </a:rPr>
            </a:br>
            <a:endParaRPr lang="da-DK" dirty="0"/>
          </a:p>
          <a:p>
            <a:pPr marL="0" indent="0">
              <a:buNone/>
            </a:pPr>
            <a:r>
              <a:rPr lang="da-DK" dirty="0"/>
              <a:t>Rytme for at hjælpe med at huske! </a:t>
            </a:r>
            <a:r>
              <a:rPr lang="da-DK" dirty="0">
                <a:sym typeface="Wingdings" panose="05000000000000000000" pitchFamily="2" charset="2"/>
              </a:rPr>
              <a:t> skrevet på </a:t>
            </a:r>
            <a:r>
              <a:rPr lang="da-DK" b="1" dirty="0">
                <a:solidFill>
                  <a:schemeClr val="accent1"/>
                </a:solidFill>
                <a:sym typeface="Wingdings" panose="05000000000000000000" pitchFamily="2" charset="2"/>
              </a:rPr>
              <a:t>Daktylisk Heksameter</a:t>
            </a:r>
          </a:p>
          <a:p>
            <a:pPr marL="0" indent="0">
              <a:buNone/>
            </a:pPr>
            <a:r>
              <a:rPr lang="da-DK" dirty="0">
                <a:solidFill>
                  <a:schemeClr val="tx1"/>
                </a:solidFill>
                <a:sym typeface="Wingdings" panose="05000000000000000000" pitchFamily="2" charset="2"/>
              </a:rPr>
              <a:t>En </a:t>
            </a:r>
            <a:r>
              <a:rPr lang="da-DK" dirty="0">
                <a:solidFill>
                  <a:schemeClr val="accent1"/>
                </a:solidFill>
                <a:sym typeface="Wingdings" panose="05000000000000000000" pitchFamily="2" charset="2"/>
              </a:rPr>
              <a:t>daktyl</a:t>
            </a:r>
            <a:r>
              <a:rPr lang="da-DK" dirty="0">
                <a:solidFill>
                  <a:schemeClr val="tx1"/>
                </a:solidFill>
                <a:sym typeface="Wingdings" panose="05000000000000000000" pitchFamily="2" charset="2"/>
              </a:rPr>
              <a:t> er en versefod bestående af én trykstærk (</a:t>
            </a:r>
            <a:r>
              <a:rPr lang="da-DK" dirty="0">
                <a:solidFill>
                  <a:schemeClr val="tx1"/>
                </a:solidFill>
                <a:sym typeface="Symbol" panose="05050102010706020507" pitchFamily="18" charset="2"/>
              </a:rPr>
              <a:t>) stavelse efterfulgt af to tryksvage stavelser (</a:t>
            </a:r>
            <a:r>
              <a:rPr lang="da-DK" b="0" i="0" dirty="0">
                <a:solidFill>
                  <a:srgbClr val="202124"/>
                </a:solidFill>
                <a:effectLst/>
                <a:latin typeface="Google Sans"/>
              </a:rPr>
              <a:t>ᴗᴗ). </a:t>
            </a:r>
          </a:p>
          <a:p>
            <a:pPr marL="0" indent="0">
              <a:buNone/>
            </a:pPr>
            <a:r>
              <a:rPr lang="da-DK" sz="2000" dirty="0">
                <a:solidFill>
                  <a:schemeClr val="accent1"/>
                </a:solidFill>
                <a:latin typeface="Google Sans"/>
                <a:sym typeface="Wingdings" panose="05000000000000000000" pitchFamily="2" charset="2"/>
              </a:rPr>
              <a:t>Heksameter</a:t>
            </a:r>
            <a:r>
              <a:rPr lang="da-DK" sz="2000" dirty="0">
                <a:solidFill>
                  <a:srgbClr val="202124"/>
                </a:solidFill>
                <a:latin typeface="Google Sans"/>
                <a:sym typeface="Wingdings" panose="05000000000000000000" pitchFamily="2" charset="2"/>
              </a:rPr>
              <a:t> kommer af det græske ord ‘</a:t>
            </a:r>
            <a:r>
              <a:rPr lang="da-DK" sz="2000" dirty="0" err="1">
                <a:solidFill>
                  <a:srgbClr val="202124"/>
                </a:solidFill>
                <a:latin typeface="Google Sans"/>
                <a:sym typeface="Wingdings" panose="05000000000000000000" pitchFamily="2" charset="2"/>
              </a:rPr>
              <a:t>hex</a:t>
            </a:r>
            <a:r>
              <a:rPr lang="da-DK" sz="2000" dirty="0">
                <a:solidFill>
                  <a:srgbClr val="202124"/>
                </a:solidFill>
                <a:latin typeface="Google Sans"/>
                <a:sym typeface="Wingdings" panose="05000000000000000000" pitchFamily="2" charset="2"/>
              </a:rPr>
              <a:t>’ der betyder seks </a:t>
            </a:r>
            <a:br>
              <a:rPr lang="da-DK" sz="2000" dirty="0">
                <a:solidFill>
                  <a:srgbClr val="202124"/>
                </a:solidFill>
                <a:latin typeface="Google Sans"/>
                <a:sym typeface="Wingdings" panose="05000000000000000000" pitchFamily="2" charset="2"/>
              </a:rPr>
            </a:br>
            <a:r>
              <a:rPr lang="da-DK" sz="2000" dirty="0">
                <a:solidFill>
                  <a:srgbClr val="202124"/>
                </a:solidFill>
                <a:latin typeface="Google Sans"/>
                <a:sym typeface="Wingdings" panose="05000000000000000000" pitchFamily="2" charset="2"/>
              </a:rPr>
              <a:t> heksameter = seks versefødder. </a:t>
            </a:r>
          </a:p>
          <a:p>
            <a:pPr marL="0" indent="0">
              <a:buNone/>
            </a:pPr>
            <a:r>
              <a:rPr lang="da-DK" sz="2000" dirty="0">
                <a:solidFill>
                  <a:srgbClr val="202124"/>
                </a:solidFill>
                <a:latin typeface="Google Sans"/>
                <a:sym typeface="Wingdings" panose="05000000000000000000" pitchFamily="2" charset="2"/>
              </a:rPr>
              <a:t>Daktylisk heksameter betyder altså et vers bestående af seks daktyler, der regelmæssigt ser sådan her ud:</a:t>
            </a:r>
            <a:endParaRPr lang="da-DK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b="1" dirty="0">
              <a:solidFill>
                <a:schemeClr val="accent1"/>
              </a:solidFill>
            </a:endParaRP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F92A42AF-4FA5-4D49-EDB1-4BECE8C0D403}"/>
              </a:ext>
            </a:extLst>
          </p:cNvPr>
          <p:cNvSpPr txBox="1"/>
          <p:nvPr/>
        </p:nvSpPr>
        <p:spPr>
          <a:xfrm>
            <a:off x="7344587" y="1330235"/>
            <a:ext cx="2812608" cy="1200329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b="1" dirty="0">
                <a:solidFill>
                  <a:srgbClr val="FF0000"/>
                </a:solidFill>
              </a:rPr>
              <a:t>Narrativ poesi:</a:t>
            </a:r>
          </a:p>
          <a:p>
            <a:r>
              <a:rPr lang="da-DK" b="1" dirty="0">
                <a:solidFill>
                  <a:srgbClr val="FF0000"/>
                </a:solidFill>
              </a:rPr>
              <a:t>Fokuserer på en fortælling over en bestemt tidsperiode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DD72D2C7-981D-6EE1-9AD9-CF26C67B1730}"/>
              </a:ext>
            </a:extLst>
          </p:cNvPr>
          <p:cNvSpPr txBox="1"/>
          <p:nvPr/>
        </p:nvSpPr>
        <p:spPr>
          <a:xfrm>
            <a:off x="8580474" y="4327437"/>
            <a:ext cx="3444949" cy="17543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Recitation af </a:t>
            </a:r>
            <a:r>
              <a:rPr lang="da-DK" sz="1800" b="0" i="1" u="none" strike="noStrike" dirty="0">
                <a:solidFill>
                  <a:srgbClr val="191B0E"/>
                </a:solidFill>
                <a:effectLst/>
                <a:latin typeface="Hoefler Text"/>
              </a:rPr>
              <a:t>Iliaden </a:t>
            </a:r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varer ca. 25 timer og recitation af </a:t>
            </a:r>
            <a:r>
              <a:rPr lang="da-DK" sz="1800" b="0" i="1" u="none" strike="noStrike" dirty="0">
                <a:solidFill>
                  <a:srgbClr val="191B0E"/>
                </a:solidFill>
                <a:effectLst/>
                <a:latin typeface="Hoefler Text"/>
              </a:rPr>
              <a:t>Odysseen </a:t>
            </a:r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varer ca. 20 timer! Derfor fremførte man udvalgte, populære passager fra de to digte. </a:t>
            </a:r>
            <a:r>
              <a:rPr lang="da-DK" sz="1800" b="0" i="0" dirty="0">
                <a:solidFill>
                  <a:srgbClr val="191B0E"/>
                </a:solidFill>
                <a:effectLst/>
                <a:latin typeface="Hoefler Text"/>
              </a:rPr>
              <a:t>​</a:t>
            </a:r>
            <a:endParaRPr lang="da-DK" dirty="0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93E85437-8EAC-1E96-6B90-1EAB7A1FAD18}"/>
              </a:ext>
            </a:extLst>
          </p:cNvPr>
          <p:cNvSpPr txBox="1"/>
          <p:nvPr/>
        </p:nvSpPr>
        <p:spPr>
          <a:xfrm>
            <a:off x="1903228" y="5811606"/>
            <a:ext cx="4192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chemeClr val="tx1"/>
                </a:solidFill>
                <a:sym typeface="Symbol" panose="05050102010706020507" pitchFamily="18" charset="2"/>
              </a:rPr>
              <a:t></a:t>
            </a:r>
            <a:r>
              <a:rPr lang="da-DK" sz="2000" b="0" i="0" dirty="0">
                <a:solidFill>
                  <a:srgbClr val="202124"/>
                </a:solidFill>
                <a:effectLst/>
                <a:latin typeface="Google Sans"/>
              </a:rPr>
              <a:t> ᴗᴗ | </a:t>
            </a:r>
            <a:r>
              <a:rPr lang="da-DK" sz="2000" dirty="0">
                <a:solidFill>
                  <a:schemeClr val="tx1"/>
                </a:solidFill>
                <a:sym typeface="Symbol" panose="05050102010706020507" pitchFamily="18" charset="2"/>
              </a:rPr>
              <a:t></a:t>
            </a:r>
            <a:r>
              <a:rPr lang="da-DK" sz="2000" b="0" i="0" dirty="0">
                <a:solidFill>
                  <a:srgbClr val="202124"/>
                </a:solidFill>
                <a:effectLst/>
                <a:latin typeface="Google Sans"/>
              </a:rPr>
              <a:t> ᴗᴗ | </a:t>
            </a:r>
            <a:r>
              <a:rPr lang="da-DK" sz="2000" dirty="0">
                <a:solidFill>
                  <a:schemeClr val="tx1"/>
                </a:solidFill>
                <a:sym typeface="Symbol" panose="05050102010706020507" pitchFamily="18" charset="2"/>
              </a:rPr>
              <a:t></a:t>
            </a:r>
            <a:r>
              <a:rPr lang="da-DK" sz="2000" b="0" i="0" dirty="0">
                <a:solidFill>
                  <a:srgbClr val="202124"/>
                </a:solidFill>
                <a:effectLst/>
                <a:latin typeface="Google Sans"/>
              </a:rPr>
              <a:t> ᴗᴗ | </a:t>
            </a:r>
            <a:r>
              <a:rPr lang="da-DK" sz="2000" dirty="0">
                <a:solidFill>
                  <a:schemeClr val="tx1"/>
                </a:solidFill>
                <a:sym typeface="Symbol" panose="05050102010706020507" pitchFamily="18" charset="2"/>
              </a:rPr>
              <a:t></a:t>
            </a:r>
            <a:r>
              <a:rPr lang="da-DK" sz="2000" b="0" i="0" dirty="0">
                <a:solidFill>
                  <a:srgbClr val="202124"/>
                </a:solidFill>
                <a:effectLst/>
                <a:latin typeface="Google Sans"/>
              </a:rPr>
              <a:t> ᴗᴗ | </a:t>
            </a:r>
            <a:r>
              <a:rPr lang="da-DK" sz="2000" dirty="0">
                <a:solidFill>
                  <a:schemeClr val="tx1"/>
                </a:solidFill>
                <a:sym typeface="Symbol" panose="05050102010706020507" pitchFamily="18" charset="2"/>
              </a:rPr>
              <a:t></a:t>
            </a:r>
            <a:r>
              <a:rPr lang="da-DK" sz="2000" b="0" i="0" dirty="0">
                <a:solidFill>
                  <a:srgbClr val="202124"/>
                </a:solidFill>
                <a:effectLst/>
                <a:latin typeface="Google Sans"/>
              </a:rPr>
              <a:t> ᴗᴗ | </a:t>
            </a:r>
            <a:r>
              <a:rPr lang="da-DK" sz="2000" dirty="0">
                <a:solidFill>
                  <a:schemeClr val="tx1"/>
                </a:solidFill>
                <a:sym typeface="Symbol" panose="05050102010706020507" pitchFamily="18" charset="2"/>
              </a:rPr>
              <a:t></a:t>
            </a:r>
            <a:r>
              <a:rPr lang="da-DK" sz="2000" b="0" i="0" dirty="0">
                <a:solidFill>
                  <a:srgbClr val="202124"/>
                </a:solidFill>
                <a:effectLst/>
                <a:latin typeface="Google Sans"/>
              </a:rPr>
              <a:t> ᴗ</a:t>
            </a:r>
            <a:endParaRPr lang="da-DK" sz="2000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533EF36A-047E-6C97-722C-3744C17C277C}"/>
              </a:ext>
            </a:extLst>
          </p:cNvPr>
          <p:cNvSpPr txBox="1"/>
          <p:nvPr/>
        </p:nvSpPr>
        <p:spPr>
          <a:xfrm>
            <a:off x="5996766" y="6370835"/>
            <a:ext cx="54187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b="1" dirty="0"/>
              <a:t>Den sidste versefod har kun to stavelser, så man kan høre verset slutter!</a:t>
            </a:r>
          </a:p>
        </p:txBody>
      </p:sp>
      <p:cxnSp>
        <p:nvCxnSpPr>
          <p:cNvPr id="10" name="Forbindelse: vinklet 9">
            <a:extLst>
              <a:ext uri="{FF2B5EF4-FFF2-40B4-BE49-F238E27FC236}">
                <a16:creationId xmlns:a16="http://schemas.microsoft.com/office/drawing/2014/main" id="{3B07C343-68B4-12CD-B763-11D99A1E87A1}"/>
              </a:ext>
            </a:extLst>
          </p:cNvPr>
          <p:cNvCxnSpPr>
            <a:cxnSpLocks/>
          </p:cNvCxnSpPr>
          <p:nvPr/>
        </p:nvCxnSpPr>
        <p:spPr>
          <a:xfrm rot="10800000">
            <a:off x="5613628" y="6275440"/>
            <a:ext cx="340610" cy="233894"/>
          </a:xfrm>
          <a:prstGeom prst="bentConnector3">
            <a:avLst>
              <a:gd name="adj1" fmla="val 96825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685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4FE75-135A-1A8A-AB35-841BED5EA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Daktylisk Heksameter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E214A7-9924-A30C-3F5D-7A4CE0111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160589"/>
            <a:ext cx="3845442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800" dirty="0"/>
              <a:t>Daktyl, fra græsk: </a:t>
            </a:r>
            <a:r>
              <a:rPr lang="el-GR" sz="2800" dirty="0"/>
              <a:t>δάκτυλος (</a:t>
            </a:r>
            <a:r>
              <a:rPr lang="da-DK" sz="2800" dirty="0" err="1"/>
              <a:t>daktylos</a:t>
            </a:r>
            <a:r>
              <a:rPr lang="da-DK" sz="2800" dirty="0"/>
              <a:t>), som betyder finger​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D67B8CB-82BA-9F03-5FD4-E18C64E50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2091477"/>
            <a:ext cx="5181600" cy="441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629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E25871-ED38-BD61-A7F6-C7115DF18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 dirty="0"/>
              <a:t>EPOSSETS KARAKTERISTIKA</a:t>
            </a:r>
            <a:br>
              <a:rPr lang="da-DK" u="sng" dirty="0"/>
            </a:br>
            <a:r>
              <a:rPr lang="da-DK" sz="2800" dirty="0"/>
              <a:t>- metrum</a:t>
            </a:r>
            <a:endParaRPr lang="da-DK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AD23107D-5D24-D51D-3A90-01B051D43C7C}"/>
              </a:ext>
            </a:extLst>
          </p:cNvPr>
          <p:cNvSpPr txBox="1"/>
          <p:nvPr/>
        </p:nvSpPr>
        <p:spPr>
          <a:xfrm>
            <a:off x="10318847" y="208171"/>
            <a:ext cx="1650558" cy="23698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/>
              <a:t>Trykstærk: </a:t>
            </a:r>
            <a:r>
              <a:rPr lang="da-DK" sz="1600" dirty="0">
                <a:solidFill>
                  <a:schemeClr val="tx1"/>
                </a:solidFill>
                <a:sym typeface="Symbol" panose="05050102010706020507" pitchFamily="18" charset="2"/>
              </a:rPr>
              <a:t></a:t>
            </a:r>
            <a:endParaRPr lang="da-DK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/>
              <a:t>Tryksvag: </a:t>
            </a:r>
            <a:r>
              <a:rPr lang="da-DK" sz="1600" b="0" i="0" dirty="0">
                <a:solidFill>
                  <a:srgbClr val="202124"/>
                </a:solidFill>
                <a:effectLst/>
                <a:latin typeface="Google Sans"/>
              </a:rPr>
              <a:t>ᴗ</a:t>
            </a:r>
            <a:endParaRPr lang="da-DK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/>
              <a:t>Daktyl: </a:t>
            </a:r>
            <a:r>
              <a:rPr lang="da-DK" sz="1600" dirty="0">
                <a:sym typeface="Symbol" panose="05050102010706020507" pitchFamily="18" charset="2"/>
              </a:rPr>
              <a:t></a:t>
            </a:r>
            <a:r>
              <a:rPr lang="da-DK" sz="1600" dirty="0">
                <a:solidFill>
                  <a:srgbClr val="202124"/>
                </a:solidFill>
                <a:latin typeface="Google Sans"/>
              </a:rPr>
              <a:t> ᴗᴗ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/>
              <a:t>Spondæ: </a:t>
            </a:r>
            <a:r>
              <a:rPr lang="da-DK" sz="1600" dirty="0">
                <a:sym typeface="Symbol" panose="05050102010706020507" pitchFamily="18" charset="2"/>
              </a:rPr>
              <a:t> 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 err="1">
                <a:sym typeface="Symbol" panose="05050102010706020507" pitchFamily="18" charset="2"/>
              </a:rPr>
              <a:t>Trochæ</a:t>
            </a:r>
            <a:r>
              <a:rPr lang="da-DK" sz="1600" dirty="0">
                <a:sym typeface="Symbol" panose="05050102010706020507" pitchFamily="18" charset="2"/>
              </a:rPr>
              <a:t>: </a:t>
            </a:r>
            <a:r>
              <a:rPr lang="da-DK" sz="1600" dirty="0">
                <a:solidFill>
                  <a:srgbClr val="202124"/>
                </a:solidFill>
                <a:latin typeface="Google Sans"/>
              </a:rPr>
              <a:t> ᴗ</a:t>
            </a:r>
            <a:endParaRPr lang="da-DK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b="0" i="0" dirty="0">
              <a:solidFill>
                <a:srgbClr val="202124"/>
              </a:solidFill>
              <a:effectLst/>
              <a:latin typeface="Google 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‖</a:t>
            </a:r>
            <a:r>
              <a:rPr lang="da-DK" u="none" strike="noStrike" dirty="0">
                <a:solidFill>
                  <a:srgbClr val="202124"/>
                </a:solidFill>
                <a:latin typeface="Google Sans"/>
              </a:rPr>
              <a:t> = cæsur (pause)</a:t>
            </a:r>
            <a:endParaRPr lang="da-DK" b="0" i="0" dirty="0">
              <a:solidFill>
                <a:srgbClr val="202124"/>
              </a:solidFill>
              <a:effectLst/>
              <a:latin typeface="Google Sans"/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88CCB9A3-88D6-5EB2-E397-D65EC3375380}"/>
              </a:ext>
            </a:extLst>
          </p:cNvPr>
          <p:cNvSpPr txBox="1"/>
          <p:nvPr/>
        </p:nvSpPr>
        <p:spPr>
          <a:xfrm>
            <a:off x="465629" y="1930400"/>
            <a:ext cx="9272229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da-DK" sz="3200" b="1" i="0" u="none" strike="noStrike" dirty="0">
                <a:solidFill>
                  <a:schemeClr val="accent1"/>
                </a:solidFill>
                <a:effectLst/>
                <a:latin typeface="Hoefler Text"/>
              </a:rPr>
              <a:t>Homers </a:t>
            </a:r>
            <a:r>
              <a:rPr lang="da-DK" sz="3200" b="1" i="1" u="none" strike="noStrike" dirty="0">
                <a:solidFill>
                  <a:schemeClr val="accent1"/>
                </a:solidFill>
                <a:effectLst/>
                <a:latin typeface="Hoefler Text"/>
              </a:rPr>
              <a:t>Iliaden</a:t>
            </a:r>
            <a:r>
              <a:rPr lang="da-DK" sz="3200" b="1" i="0" u="none" strike="noStrike" dirty="0">
                <a:solidFill>
                  <a:schemeClr val="accent1"/>
                </a:solidFill>
                <a:effectLst/>
                <a:latin typeface="Hoefler Text"/>
              </a:rPr>
              <a:t>, 1. sang, v. 1:</a:t>
            </a:r>
            <a:r>
              <a:rPr lang="en-US" sz="3200" b="0" i="0" dirty="0">
                <a:solidFill>
                  <a:schemeClr val="accent1"/>
                </a:solidFill>
                <a:effectLst/>
                <a:latin typeface="Hoefler Text"/>
              </a:rPr>
              <a:t>​</a:t>
            </a:r>
            <a:endParaRPr lang="en-US" sz="3200" b="0" i="0" dirty="0">
              <a:solidFill>
                <a:schemeClr val="accent1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da-DK" sz="3200" b="0" i="0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​</a:t>
            </a:r>
            <a:endParaRPr lang="da-DK" sz="3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fontAlgn="base"/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da-DK" sz="2400" b="1" dirty="0">
                <a:solidFill>
                  <a:srgbClr val="191B0E"/>
                </a:solidFill>
              </a:rPr>
              <a:t>Syng</a:t>
            </a:r>
            <a:r>
              <a:rPr lang="da-DK" sz="2400" dirty="0">
                <a:solidFill>
                  <a:srgbClr val="191B0E"/>
                </a:solidFill>
              </a:rPr>
              <a:t> os, Gud-</a:t>
            </a:r>
            <a:r>
              <a:rPr lang="da-DK" sz="2400" b="1" dirty="0">
                <a:solidFill>
                  <a:srgbClr val="191B0E"/>
                </a:solidFill>
              </a:rPr>
              <a:t>in</a:t>
            </a:r>
            <a:r>
              <a:rPr lang="da-DK" sz="2400" dirty="0">
                <a:solidFill>
                  <a:srgbClr val="191B0E"/>
                </a:solidFill>
              </a:rPr>
              <a:t>-de, om </a:t>
            </a:r>
            <a:r>
              <a:rPr lang="da-DK" sz="2400" b="1" dirty="0" err="1">
                <a:solidFill>
                  <a:srgbClr val="191B0E"/>
                </a:solidFill>
              </a:rPr>
              <a:t>vre</a:t>
            </a:r>
            <a:r>
              <a:rPr lang="da-DK" sz="2400" dirty="0" err="1">
                <a:solidFill>
                  <a:srgbClr val="191B0E"/>
                </a:solidFill>
              </a:rPr>
              <a:t>-den</a:t>
            </a:r>
            <a:r>
              <a:rPr lang="da-DK" sz="2400" dirty="0">
                <a:solidFill>
                  <a:srgbClr val="191B0E"/>
                </a:solidFill>
              </a:rPr>
              <a:t> der </a:t>
            </a:r>
            <a:r>
              <a:rPr lang="da-DK" sz="2400" b="1" dirty="0">
                <a:solidFill>
                  <a:srgbClr val="191B0E"/>
                </a:solidFill>
              </a:rPr>
              <a:t>greb</a:t>
            </a:r>
            <a:r>
              <a:rPr lang="da-DK" sz="2400" dirty="0">
                <a:solidFill>
                  <a:srgbClr val="191B0E"/>
                </a:solidFill>
              </a:rPr>
              <a:t> </a:t>
            </a:r>
            <a:r>
              <a:rPr lang="da-DK" sz="2400" dirty="0" err="1">
                <a:solidFill>
                  <a:srgbClr val="191B0E"/>
                </a:solidFill>
              </a:rPr>
              <a:t>Pe</a:t>
            </a:r>
            <a:r>
              <a:rPr lang="da-DK" sz="2400" dirty="0">
                <a:solidFill>
                  <a:srgbClr val="191B0E"/>
                </a:solidFill>
              </a:rPr>
              <a:t>-le-</a:t>
            </a:r>
            <a:r>
              <a:rPr lang="da-DK" sz="2400" b="1" dirty="0">
                <a:solidFill>
                  <a:srgbClr val="191B0E"/>
                </a:solidFill>
              </a:rPr>
              <a:t>i</a:t>
            </a:r>
            <a:r>
              <a:rPr lang="da-DK" sz="2400" dirty="0">
                <a:solidFill>
                  <a:srgbClr val="191B0E"/>
                </a:solidFill>
              </a:rPr>
              <a:t>-den A-</a:t>
            </a:r>
            <a:r>
              <a:rPr lang="da-DK" sz="2400" b="1" dirty="0" err="1">
                <a:solidFill>
                  <a:srgbClr val="191B0E"/>
                </a:solidFill>
              </a:rPr>
              <a:t>chil</a:t>
            </a:r>
            <a:r>
              <a:rPr lang="da-DK" sz="2400" dirty="0">
                <a:solidFill>
                  <a:srgbClr val="191B0E"/>
                </a:solidFill>
              </a:rPr>
              <a:t>-</a:t>
            </a:r>
            <a:r>
              <a:rPr lang="da-DK" sz="2400" dirty="0" err="1">
                <a:solidFill>
                  <a:srgbClr val="191B0E"/>
                </a:solidFill>
              </a:rPr>
              <a:t>leus</a:t>
            </a:r>
            <a:r>
              <a:rPr lang="da-DK" sz="2400" dirty="0">
                <a:solidFill>
                  <a:srgbClr val="191B0E"/>
                </a:solidFill>
              </a:rPr>
              <a:t>.</a:t>
            </a:r>
            <a:r>
              <a:rPr lang="en-US" sz="2400" dirty="0">
                <a:solidFill>
                  <a:srgbClr val="191B0E"/>
                </a:solidFill>
              </a:rPr>
              <a:t>​</a:t>
            </a:r>
            <a:endParaRPr lang="en-US" sz="3200" dirty="0">
              <a:solidFill>
                <a:srgbClr val="000000"/>
              </a:solidFill>
            </a:endParaRPr>
          </a:p>
          <a:p>
            <a:pPr fontAlgn="base"/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    –     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 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     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  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|–  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 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    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 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|  –    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 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 ‖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   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|  –      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 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|–  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  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|   –     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</a:t>
            </a:r>
            <a:r>
              <a:rPr lang="en-US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​</a:t>
            </a:r>
            <a:endParaRPr lang="en-US" sz="24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algn="l" rtl="0" fontAlgn="base"/>
            <a:endParaRPr lang="da-DK" sz="2400" b="1" i="0" u="none" strike="noStrike" dirty="0">
              <a:solidFill>
                <a:srgbClr val="191B0E"/>
              </a:solidFill>
              <a:effectLst/>
              <a:latin typeface="Franklin Gothic Book" panose="020B0503020102020204" pitchFamily="34" charset="0"/>
            </a:endParaRPr>
          </a:p>
          <a:p>
            <a:pPr algn="l" rtl="0" fontAlgn="base"/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l-GR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μῆ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0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νιν</a:t>
            </a:r>
            <a:r>
              <a:rPr lang="el-GR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l-GR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ἄ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1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ει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δε 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 </a:t>
            </a:r>
            <a:r>
              <a:rPr lang="el-GR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θε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1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ὰ</a:t>
            </a:r>
            <a:r>
              <a:rPr lang="el-GR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l-GR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Πη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λη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ϊ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ά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δεω</a:t>
            </a:r>
            <a:r>
              <a:rPr lang="el-GR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Ἀ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χι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λῆ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0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ος</a:t>
            </a:r>
            <a:r>
              <a:rPr lang="da-DK" sz="2400" b="0" i="0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​</a:t>
            </a:r>
            <a:endParaRPr lang="da-DK" sz="3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(</a:t>
            </a:r>
            <a:r>
              <a:rPr lang="da-DK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me</a:t>
            </a:r>
            <a:r>
              <a:rPr lang="da-DK" sz="2400" b="0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-nin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a-</a:t>
            </a:r>
            <a:r>
              <a:rPr lang="da-DK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ei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-de </a:t>
            </a:r>
            <a:r>
              <a:rPr lang="da-DK" sz="2400" b="0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the-</a:t>
            </a:r>
            <a:r>
              <a:rPr lang="da-DK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a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da-DK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Pe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le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-i-a-</a:t>
            </a:r>
            <a:r>
              <a:rPr lang="da-DK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deo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A-chi-</a:t>
            </a:r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le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-os)</a:t>
            </a:r>
            <a:r>
              <a:rPr lang="en-US" sz="2400" b="0" i="0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​</a:t>
            </a:r>
            <a:endParaRPr lang="en-US" sz="3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 –    </a:t>
            </a:r>
            <a:r>
              <a:rPr lang="da-DK" sz="2400" b="0" i="0" dirty="0">
                <a:solidFill>
                  <a:srgbClr val="202124"/>
                </a:solidFill>
                <a:effectLst/>
                <a:latin typeface="Google Sans"/>
              </a:rPr>
              <a:t>ᴗ 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 </a:t>
            </a:r>
            <a:r>
              <a:rPr lang="da-DK" sz="2400" b="0" i="0" dirty="0">
                <a:solidFill>
                  <a:srgbClr val="202124"/>
                </a:solidFill>
                <a:effectLst/>
                <a:latin typeface="Google Sans"/>
              </a:rPr>
              <a:t>ᴗ 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|–  </a:t>
            </a:r>
            <a:r>
              <a:rPr lang="da-DK" sz="2400" b="0" i="0" dirty="0">
                <a:solidFill>
                  <a:srgbClr val="202124"/>
                </a:solidFill>
                <a:effectLst/>
                <a:latin typeface="Google Sans"/>
              </a:rPr>
              <a:t>ᴗ 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da-DK" sz="2400" b="0" i="0" dirty="0">
                <a:solidFill>
                  <a:srgbClr val="202124"/>
                </a:solidFill>
                <a:effectLst/>
                <a:latin typeface="Google Sans"/>
              </a:rPr>
              <a:t>ᴗ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 |– ‖–|– </a:t>
            </a:r>
            <a:r>
              <a:rPr lang="da-DK" sz="2400" b="0" i="0" dirty="0">
                <a:solidFill>
                  <a:srgbClr val="202124"/>
                </a:solidFill>
                <a:effectLst/>
                <a:latin typeface="Google Sans"/>
              </a:rPr>
              <a:t>ᴗ ᴗ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|–   </a:t>
            </a:r>
            <a:r>
              <a:rPr lang="da-DK" sz="2400" b="0" i="0" dirty="0">
                <a:solidFill>
                  <a:srgbClr val="202124"/>
                </a:solidFill>
                <a:effectLst/>
                <a:latin typeface="Google Sans"/>
              </a:rPr>
              <a:t>ᴗ 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da-DK" sz="2400" b="0" i="0" dirty="0">
                <a:solidFill>
                  <a:srgbClr val="202124"/>
                </a:solidFill>
                <a:effectLst/>
                <a:latin typeface="Google Sans"/>
              </a:rPr>
              <a:t>ᴗ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 |–  </a:t>
            </a:r>
            <a:r>
              <a:rPr lang="da-DK" sz="2400" b="0" i="0" dirty="0">
                <a:solidFill>
                  <a:srgbClr val="202124"/>
                </a:solidFill>
                <a:effectLst/>
                <a:latin typeface="Google Sans"/>
              </a:rPr>
              <a:t>ᴗ </a:t>
            </a:r>
            <a:r>
              <a:rPr lang="en-US" sz="2400" b="0" i="0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​</a:t>
            </a:r>
            <a:endParaRPr lang="en-US" sz="3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241C5C0D-A5B9-A371-8A45-238FB429232C}"/>
              </a:ext>
            </a:extLst>
          </p:cNvPr>
          <p:cNvSpPr txBox="1"/>
          <p:nvPr/>
        </p:nvSpPr>
        <p:spPr>
          <a:xfrm>
            <a:off x="465629" y="5925234"/>
            <a:ext cx="8808373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da-DK" dirty="0">
                <a:solidFill>
                  <a:srgbClr val="202124"/>
                </a:solidFill>
                <a:latin typeface="Google Sans"/>
              </a:rPr>
              <a:t>På græsk skelner man ikke mellem tryksvag og trykstærk men i stedet </a:t>
            </a:r>
            <a:r>
              <a:rPr lang="da-DK" b="1" dirty="0">
                <a:solidFill>
                  <a:srgbClr val="202124"/>
                </a:solidFill>
                <a:latin typeface="Google Sans"/>
              </a:rPr>
              <a:t>lange</a:t>
            </a:r>
            <a:r>
              <a:rPr lang="da-DK" dirty="0">
                <a:solidFill>
                  <a:srgbClr val="202124"/>
                </a:solidFill>
                <a:latin typeface="Google Sans"/>
              </a:rPr>
              <a:t> og </a:t>
            </a:r>
            <a:r>
              <a:rPr lang="da-DK" b="1" dirty="0">
                <a:solidFill>
                  <a:srgbClr val="202124"/>
                </a:solidFill>
                <a:latin typeface="Google Sans"/>
              </a:rPr>
              <a:t>korte</a:t>
            </a:r>
            <a:r>
              <a:rPr lang="da-DK" dirty="0">
                <a:solidFill>
                  <a:srgbClr val="202124"/>
                </a:solidFill>
                <a:latin typeface="Google Sans"/>
              </a:rPr>
              <a:t> vokaler!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21249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2BE2C4-C757-798F-CE9F-FEAC827D4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 dirty="0"/>
              <a:t>EPOSSETS KARAKTERISTIKA</a:t>
            </a:r>
            <a:br>
              <a:rPr lang="da-DK" u="sng" dirty="0"/>
            </a:br>
            <a:r>
              <a:rPr lang="da-DK" sz="2800" dirty="0"/>
              <a:t>- Stiltræk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C8982DF-4DEF-D0D2-C4C1-796AA7747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966" y="1726058"/>
            <a:ext cx="11103699" cy="5131941"/>
          </a:xfrm>
        </p:spPr>
        <p:txBody>
          <a:bodyPr>
            <a:normAutofit fontScale="85000" lnSpcReduction="20000"/>
          </a:bodyPr>
          <a:lstStyle/>
          <a:p>
            <a:r>
              <a:rPr lang="da-DK" sz="2400" dirty="0" err="1">
                <a:solidFill>
                  <a:schemeClr val="accent1"/>
                </a:solidFill>
              </a:rPr>
              <a:t>Prooimion</a:t>
            </a:r>
            <a:r>
              <a:rPr lang="da-DK" sz="2400" dirty="0">
                <a:solidFill>
                  <a:schemeClr val="accent1"/>
                </a:solidFill>
              </a:rPr>
              <a:t> og musepåkaldelse</a:t>
            </a:r>
          </a:p>
          <a:p>
            <a:pPr marL="0" indent="0">
              <a:buNone/>
            </a:pPr>
            <a:r>
              <a:rPr lang="da-DK" sz="1600" dirty="0">
                <a:solidFill>
                  <a:schemeClr val="tx1"/>
                </a:solidFill>
              </a:rPr>
              <a:t>Det græske epos starter ud med </a:t>
            </a:r>
            <a:r>
              <a:rPr lang="da-DK" sz="1600" dirty="0" err="1">
                <a:solidFill>
                  <a:schemeClr val="tx1"/>
                </a:solidFill>
              </a:rPr>
              <a:t>prooimion</a:t>
            </a:r>
            <a:r>
              <a:rPr lang="da-DK" sz="1600" dirty="0">
                <a:solidFill>
                  <a:schemeClr val="tx1"/>
                </a:solidFill>
              </a:rPr>
              <a:t> (indledning), der ridser emnet for værket op. </a:t>
            </a:r>
            <a:br>
              <a:rPr lang="da-DK" sz="1600" dirty="0">
                <a:solidFill>
                  <a:schemeClr val="tx1"/>
                </a:solidFill>
              </a:rPr>
            </a:br>
            <a:r>
              <a:rPr lang="da-DK" sz="1600" dirty="0">
                <a:solidFill>
                  <a:schemeClr val="tx1"/>
                </a:solidFill>
              </a:rPr>
              <a:t>Rapsoden beder om hjælp fra muserne til at fortælle eposset</a:t>
            </a:r>
          </a:p>
          <a:p>
            <a:r>
              <a:rPr lang="da-DK" sz="2400" dirty="0">
                <a:solidFill>
                  <a:schemeClr val="accent1"/>
                </a:solidFill>
              </a:rPr>
              <a:t>Formelvers</a:t>
            </a:r>
          </a:p>
          <a:p>
            <a:pPr marL="0" indent="0">
              <a:buNone/>
            </a:pPr>
            <a:r>
              <a:rPr lang="da-DK" sz="1600" dirty="0">
                <a:solidFill>
                  <a:schemeClr val="tx1"/>
                </a:solidFill>
              </a:rPr>
              <a:t>Faste vendinger. Eksempel ”Det var hans ord” (1. sang v.33)</a:t>
            </a:r>
            <a:endParaRPr lang="da-DK" sz="1200" dirty="0">
              <a:solidFill>
                <a:schemeClr val="tx1"/>
              </a:solidFill>
            </a:endParaRPr>
          </a:p>
          <a:p>
            <a:r>
              <a:rPr lang="da-DK" sz="2400" dirty="0">
                <a:solidFill>
                  <a:schemeClr val="accent1"/>
                </a:solidFill>
              </a:rPr>
              <a:t>Patronymikon</a:t>
            </a:r>
          </a:p>
          <a:p>
            <a:pPr marL="0" indent="0">
              <a:buNone/>
            </a:pPr>
            <a:r>
              <a:rPr lang="da-DK" sz="1600" dirty="0">
                <a:solidFill>
                  <a:srgbClr val="191B0E"/>
                </a:solidFill>
              </a:rPr>
              <a:t>E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t navn, der angiver, hvem vedkommendes far er. </a:t>
            </a:r>
            <a:r>
              <a:rPr lang="da-DK" sz="1600" dirty="0">
                <a:solidFill>
                  <a:srgbClr val="191B0E"/>
                </a:solidFill>
              </a:rPr>
              <a:t>D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annes på græsk af faderens </a:t>
            </a:r>
            <a:br>
              <a:rPr lang="da-DK" sz="1600" b="0" i="0" u="none" strike="noStrike" dirty="0">
                <a:solidFill>
                  <a:srgbClr val="191B0E"/>
                </a:solidFill>
                <a:effectLst/>
              </a:rPr>
            </a:b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navn + -</a:t>
            </a:r>
            <a:r>
              <a:rPr lang="da-DK" sz="1600" b="1" i="0" u="none" strike="noStrike" dirty="0">
                <a:solidFill>
                  <a:schemeClr val="accent1"/>
                </a:solidFill>
                <a:effectLst/>
              </a:rPr>
              <a:t>ide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/-</a:t>
            </a:r>
            <a:r>
              <a:rPr lang="da-DK" sz="1600" b="1" i="0" u="none" strike="noStrike" dirty="0">
                <a:solidFill>
                  <a:schemeClr val="accent1"/>
                </a:solidFill>
                <a:effectLst/>
              </a:rPr>
              <a:t>ion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. Eksempel: </a:t>
            </a:r>
            <a:r>
              <a:rPr lang="da-DK" sz="1600" b="0" i="0" u="none" strike="noStrike" dirty="0" err="1">
                <a:solidFill>
                  <a:srgbClr val="191B0E"/>
                </a:solidFill>
                <a:effectLst/>
              </a:rPr>
              <a:t>Kron</a:t>
            </a:r>
            <a:r>
              <a:rPr lang="da-DK" sz="1600" b="1" i="0" u="none" strike="noStrike" dirty="0" err="1">
                <a:solidFill>
                  <a:srgbClr val="191B0E"/>
                </a:solidFill>
                <a:effectLst/>
              </a:rPr>
              <a:t>ide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/</a:t>
            </a:r>
            <a:r>
              <a:rPr lang="da-DK" sz="1600" b="0" i="0" u="none" strike="noStrike" dirty="0" err="1">
                <a:solidFill>
                  <a:srgbClr val="191B0E"/>
                </a:solidFill>
                <a:effectLst/>
              </a:rPr>
              <a:t>Kron</a:t>
            </a:r>
            <a:r>
              <a:rPr lang="da-DK" sz="1600" b="1" i="0" u="none" strike="noStrike" dirty="0" err="1">
                <a:solidFill>
                  <a:srgbClr val="191B0E"/>
                </a:solidFill>
                <a:effectLst/>
              </a:rPr>
              <a:t>ion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 = søn af Kronos = Zeus</a:t>
            </a:r>
            <a:br>
              <a:rPr lang="da-DK" sz="1600" b="0" i="0" u="none" strike="noStrike" dirty="0">
                <a:solidFill>
                  <a:srgbClr val="191B0E"/>
                </a:solidFill>
                <a:effectLst/>
              </a:rPr>
            </a:br>
            <a:r>
              <a:rPr lang="da-DK" sz="1600" b="0" i="0" u="sng" strike="noStrike" dirty="0">
                <a:solidFill>
                  <a:srgbClr val="191B0E"/>
                </a:solidFill>
                <a:effectLst/>
              </a:rPr>
              <a:t>For døtre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: faderens navn + -</a:t>
            </a:r>
            <a:r>
              <a:rPr lang="da-DK" sz="1600" b="0" i="0" u="none" strike="noStrike" dirty="0" err="1">
                <a:solidFill>
                  <a:schemeClr val="accent1"/>
                </a:solidFill>
                <a:effectLst/>
              </a:rPr>
              <a:t>eïs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. F.eks. </a:t>
            </a:r>
            <a:r>
              <a:rPr lang="da-DK" sz="1600" b="0" i="0" u="none" strike="noStrike" dirty="0" err="1">
                <a:solidFill>
                  <a:srgbClr val="191B0E"/>
                </a:solidFill>
                <a:effectLst/>
              </a:rPr>
              <a:t>Chryseïs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 = datter af Chryses</a:t>
            </a:r>
            <a:endParaRPr lang="da-DK" dirty="0"/>
          </a:p>
          <a:p>
            <a:r>
              <a:rPr lang="da-DK" sz="2400" dirty="0">
                <a:solidFill>
                  <a:srgbClr val="FFC000"/>
                </a:solidFill>
              </a:rPr>
              <a:t>Epiteter</a:t>
            </a:r>
          </a:p>
          <a:p>
            <a:pPr marL="0" indent="0">
              <a:buNone/>
            </a:pP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Navne og fænomener optræder meget ofte med faste tilnavne. Disse er som regel positive ord, </a:t>
            </a:r>
            <a:br>
              <a:rPr lang="da-DK" sz="1600" b="0" i="0" u="none" strike="noStrike" dirty="0">
                <a:solidFill>
                  <a:srgbClr val="191B0E"/>
                </a:solidFill>
                <a:effectLst/>
              </a:rPr>
            </a:b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der idealiserer fænomenerne, personer eller persongrupper, som omtales.</a:t>
            </a:r>
            <a:r>
              <a:rPr lang="da-DK" sz="1600" b="0" i="0" dirty="0">
                <a:solidFill>
                  <a:srgbClr val="191B0E"/>
                </a:solidFill>
                <a:effectLst/>
              </a:rPr>
              <a:t>​ </a:t>
            </a:r>
            <a:br>
              <a:rPr lang="da-DK" sz="1600" b="0" i="0" dirty="0">
                <a:solidFill>
                  <a:srgbClr val="191B0E"/>
                </a:solidFill>
                <a:effectLst/>
              </a:rPr>
            </a:br>
            <a:r>
              <a:rPr lang="da-DK" sz="1600" b="0" i="0" dirty="0">
                <a:solidFill>
                  <a:srgbClr val="191B0E"/>
                </a:solidFill>
                <a:effectLst/>
              </a:rPr>
              <a:t>Eksempel: ”fodrappe Achilleus” (1. sang v. 84)</a:t>
            </a:r>
            <a:endParaRPr lang="da-DK" sz="1600" dirty="0"/>
          </a:p>
          <a:p>
            <a:r>
              <a:rPr lang="da-DK" sz="2400" dirty="0">
                <a:solidFill>
                  <a:srgbClr val="FFC000"/>
                </a:solidFill>
              </a:rPr>
              <a:t>Faste temaer og typiske scener</a:t>
            </a:r>
          </a:p>
          <a:p>
            <a:pPr marL="0" indent="0">
              <a:buNone/>
            </a:pPr>
            <a:r>
              <a:rPr lang="da-DK" sz="1600" dirty="0">
                <a:solidFill>
                  <a:schemeClr val="tx1"/>
                </a:solidFill>
              </a:rPr>
              <a:t>f.eks. Beskrivelser af heste, våben, kampscener, måltider</a:t>
            </a:r>
          </a:p>
          <a:p>
            <a:r>
              <a:rPr lang="da-DK" sz="2400" dirty="0">
                <a:solidFill>
                  <a:srgbClr val="FFC000"/>
                </a:solidFill>
              </a:rPr>
              <a:t>Homeriske lignelser </a:t>
            </a:r>
          </a:p>
          <a:p>
            <a:pPr marL="0" indent="0">
              <a:buNone/>
            </a:pPr>
            <a:r>
              <a:rPr lang="da-DK" sz="1600" dirty="0">
                <a:solidFill>
                  <a:schemeClr val="tx1"/>
                </a:solidFill>
              </a:rPr>
              <a:t>Sammenligninger: ”Som når … således/sådan” 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67AC76DE-577E-25BA-078D-56E921D312B4}"/>
              </a:ext>
            </a:extLst>
          </p:cNvPr>
          <p:cNvSpPr txBox="1"/>
          <p:nvPr/>
        </p:nvSpPr>
        <p:spPr>
          <a:xfrm>
            <a:off x="9558670" y="1938201"/>
            <a:ext cx="2456121" cy="138499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b="0" i="0" u="none" strike="noStrike" dirty="0">
                <a:solidFill>
                  <a:srgbClr val="191B0E"/>
                </a:solidFill>
                <a:effectLst/>
              </a:rPr>
              <a:t>Omkring 1/3 af versene i </a:t>
            </a:r>
            <a:r>
              <a:rPr lang="da-DK" sz="1400" b="0" i="1" u="none" strike="noStrike" dirty="0">
                <a:solidFill>
                  <a:srgbClr val="191B0E"/>
                </a:solidFill>
                <a:effectLst/>
              </a:rPr>
              <a:t>Iliaden</a:t>
            </a:r>
            <a:r>
              <a:rPr lang="da-DK" sz="1400" b="0" i="0" u="none" strike="noStrike" dirty="0">
                <a:solidFill>
                  <a:srgbClr val="191B0E"/>
                </a:solidFill>
                <a:effectLst/>
              </a:rPr>
              <a:t> og </a:t>
            </a:r>
            <a:r>
              <a:rPr lang="da-DK" sz="1400" b="0" i="1" u="none" strike="noStrike" dirty="0">
                <a:solidFill>
                  <a:srgbClr val="191B0E"/>
                </a:solidFill>
                <a:effectLst/>
              </a:rPr>
              <a:t>Odysséen</a:t>
            </a:r>
            <a:r>
              <a:rPr lang="da-DK" sz="1400" b="0" i="0" u="none" strike="noStrike" dirty="0">
                <a:solidFill>
                  <a:srgbClr val="191B0E"/>
                </a:solidFill>
                <a:effectLst/>
              </a:rPr>
              <a:t> gentages. Over halvdelen er direkte tale, som indledes og afsluttes med formelvers.</a:t>
            </a:r>
            <a:endParaRPr lang="da-DK" sz="1400" dirty="0"/>
          </a:p>
        </p:txBody>
      </p:sp>
      <p:cxnSp>
        <p:nvCxnSpPr>
          <p:cNvPr id="6" name="Lige pilforbindelse 5">
            <a:extLst>
              <a:ext uri="{FF2B5EF4-FFF2-40B4-BE49-F238E27FC236}">
                <a16:creationId xmlns:a16="http://schemas.microsoft.com/office/drawing/2014/main" id="{AC036F7B-5FE9-F1C6-AEF1-CD17D67B0FB5}"/>
              </a:ext>
            </a:extLst>
          </p:cNvPr>
          <p:cNvCxnSpPr>
            <a:cxnSpLocks/>
          </p:cNvCxnSpPr>
          <p:nvPr/>
        </p:nvCxnSpPr>
        <p:spPr>
          <a:xfrm flipH="1">
            <a:off x="5943600" y="2837117"/>
            <a:ext cx="361507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felt 12">
            <a:extLst>
              <a:ext uri="{FF2B5EF4-FFF2-40B4-BE49-F238E27FC236}">
                <a16:creationId xmlns:a16="http://schemas.microsoft.com/office/drawing/2014/main" id="{5053F077-752C-ACAE-1510-A0749419A59B}"/>
              </a:ext>
            </a:extLst>
          </p:cNvPr>
          <p:cNvSpPr txBox="1"/>
          <p:nvPr/>
        </p:nvSpPr>
        <p:spPr>
          <a:xfrm>
            <a:off x="9654362" y="3677828"/>
            <a:ext cx="2264735" cy="95410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dirty="0"/>
              <a:t>Giver metrisk frihed = kan hjælpe rapsoden med at få tingene til at passe i versemålet</a:t>
            </a:r>
          </a:p>
        </p:txBody>
      </p:sp>
      <p:cxnSp>
        <p:nvCxnSpPr>
          <p:cNvPr id="14" name="Lige pilforbindelse 13">
            <a:extLst>
              <a:ext uri="{FF2B5EF4-FFF2-40B4-BE49-F238E27FC236}">
                <a16:creationId xmlns:a16="http://schemas.microsoft.com/office/drawing/2014/main" id="{89061D85-1D0A-62B1-500B-4C241A09076A}"/>
              </a:ext>
            </a:extLst>
          </p:cNvPr>
          <p:cNvCxnSpPr>
            <a:cxnSpLocks/>
          </p:cNvCxnSpPr>
          <p:nvPr/>
        </p:nvCxnSpPr>
        <p:spPr>
          <a:xfrm flipH="1">
            <a:off x="6041704" y="4510698"/>
            <a:ext cx="361507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Lige pilforbindelse 14">
            <a:extLst>
              <a:ext uri="{FF2B5EF4-FFF2-40B4-BE49-F238E27FC236}">
                <a16:creationId xmlns:a16="http://schemas.microsoft.com/office/drawing/2014/main" id="{9F2EBA91-0909-50F4-F121-E14AC45DBB7A}"/>
              </a:ext>
            </a:extLst>
          </p:cNvPr>
          <p:cNvCxnSpPr>
            <a:cxnSpLocks/>
          </p:cNvCxnSpPr>
          <p:nvPr/>
        </p:nvCxnSpPr>
        <p:spPr>
          <a:xfrm flipH="1">
            <a:off x="7113181" y="4036821"/>
            <a:ext cx="2541181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24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08FF4A-6A96-87D2-D5ED-262D0BEE9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62758"/>
            <a:ext cx="8596668" cy="1320800"/>
          </a:xfrm>
        </p:spPr>
        <p:txBody>
          <a:bodyPr/>
          <a:lstStyle/>
          <a:p>
            <a:r>
              <a:rPr lang="da-DK" u="sng" dirty="0"/>
              <a:t>Vigtige begreber!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1C3CB5-7DF6-30C2-F16A-D4BDC8387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966952"/>
            <a:ext cx="9875052" cy="6011917"/>
          </a:xfrm>
        </p:spPr>
        <p:txBody>
          <a:bodyPr>
            <a:normAutofit fontScale="77500" lnSpcReduction="20000"/>
          </a:bodyPr>
          <a:lstStyle/>
          <a:p>
            <a:r>
              <a:rPr lang="da-DK" sz="1900" dirty="0" err="1">
                <a:solidFill>
                  <a:schemeClr val="accent1"/>
                </a:solidFill>
              </a:rPr>
              <a:t>Areté</a:t>
            </a:r>
            <a:r>
              <a:rPr lang="da-DK" sz="1900" dirty="0"/>
              <a:t>: dyd/</a:t>
            </a:r>
            <a:r>
              <a:rPr lang="da-DK" sz="1900" dirty="0" err="1"/>
              <a:t>bedsthed</a:t>
            </a:r>
            <a:r>
              <a:rPr lang="da-DK" sz="1900" dirty="0"/>
              <a:t>. Man vil gerne leve op til sin </a:t>
            </a:r>
            <a:r>
              <a:rPr lang="da-DK" sz="1900" dirty="0" err="1"/>
              <a:t>areté</a:t>
            </a:r>
            <a:r>
              <a:rPr lang="da-DK" sz="1900" dirty="0"/>
              <a:t> (sit fulde potentiale), dvs. de dyder man skal besidde i en given rolle </a:t>
            </a:r>
            <a:r>
              <a:rPr lang="da-DK" sz="1900" dirty="0">
                <a:sym typeface="Wingdings" panose="05000000000000000000" pitchFamily="2" charset="2"/>
              </a:rPr>
              <a:t></a:t>
            </a:r>
            <a:r>
              <a:rPr lang="da-DK" sz="1900" dirty="0"/>
              <a:t> f.eks. en græsk helt lever op til sin </a:t>
            </a:r>
            <a:r>
              <a:rPr lang="da-DK" sz="1900" dirty="0" err="1"/>
              <a:t>areté</a:t>
            </a:r>
            <a:r>
              <a:rPr lang="da-DK" sz="1900" dirty="0"/>
              <a:t> gennem bedrifter i krig, mod, og gode talegaver/overtalelsesevner (Forskellige mennesker har forskellig </a:t>
            </a:r>
            <a:r>
              <a:rPr lang="da-DK" sz="1900" dirty="0" err="1"/>
              <a:t>areté</a:t>
            </a:r>
            <a:r>
              <a:rPr lang="da-DK" sz="1900" dirty="0"/>
              <a:t>)</a:t>
            </a:r>
          </a:p>
          <a:p>
            <a:r>
              <a:rPr lang="da-DK" sz="1900" dirty="0" err="1">
                <a:solidFill>
                  <a:schemeClr val="accent1"/>
                </a:solidFill>
              </a:rPr>
              <a:t>Timé</a:t>
            </a:r>
            <a:r>
              <a:rPr lang="da-DK" sz="1900" dirty="0"/>
              <a:t>: Ære </a:t>
            </a:r>
            <a:r>
              <a:rPr lang="da-DK" sz="1900" dirty="0">
                <a:sym typeface="Wingdings" panose="05000000000000000000" pitchFamily="2" charset="2"/>
              </a:rPr>
              <a:t> vigtigt for en homerisk helt</a:t>
            </a:r>
            <a:endParaRPr lang="da-DK" sz="1900" dirty="0"/>
          </a:p>
          <a:p>
            <a:r>
              <a:rPr lang="da-DK" sz="1900" dirty="0">
                <a:solidFill>
                  <a:schemeClr val="accent1"/>
                </a:solidFill>
              </a:rPr>
              <a:t>Kleos</a:t>
            </a:r>
            <a:r>
              <a:rPr lang="da-DK" sz="1900" dirty="0"/>
              <a:t>: Eftermæle/ry </a:t>
            </a:r>
            <a:r>
              <a:rPr lang="da-DK" sz="1900" dirty="0">
                <a:sym typeface="Wingdings" panose="05000000000000000000" pitchFamily="2" charset="2"/>
              </a:rPr>
              <a:t> vigtigt for en homerisk helt</a:t>
            </a:r>
          </a:p>
          <a:p>
            <a:r>
              <a:rPr lang="da-DK" sz="1900" dirty="0" err="1">
                <a:solidFill>
                  <a:schemeClr val="accent1"/>
                </a:solidFill>
              </a:rPr>
              <a:t>Polis</a:t>
            </a:r>
            <a:r>
              <a:rPr lang="da-DK" sz="1900" dirty="0"/>
              <a:t>: samfundet/staten/fællesskabet</a:t>
            </a:r>
          </a:p>
          <a:p>
            <a:r>
              <a:rPr lang="da-DK" sz="1900" dirty="0">
                <a:solidFill>
                  <a:schemeClr val="accent1"/>
                </a:solidFill>
              </a:rPr>
              <a:t>Oikos</a:t>
            </a:r>
            <a:r>
              <a:rPr lang="da-DK" sz="1900" dirty="0"/>
              <a:t>: hjemmet/slægten</a:t>
            </a:r>
          </a:p>
          <a:p>
            <a:r>
              <a:rPr lang="da-DK" sz="1900" dirty="0" err="1">
                <a:solidFill>
                  <a:schemeClr val="accent1"/>
                </a:solidFill>
              </a:rPr>
              <a:t>Teofani</a:t>
            </a:r>
            <a:r>
              <a:rPr lang="da-DK" sz="1900" dirty="0"/>
              <a:t>: tilsynekomst af en gud </a:t>
            </a:r>
            <a:r>
              <a:rPr lang="da-DK" sz="1900" dirty="0">
                <a:sym typeface="Wingdings" panose="05000000000000000000" pitchFamily="2" charset="2"/>
              </a:rPr>
              <a:t> en gud viser sig</a:t>
            </a:r>
          </a:p>
          <a:p>
            <a:r>
              <a:rPr lang="da-DK" sz="1900" dirty="0">
                <a:solidFill>
                  <a:schemeClr val="accent1"/>
                </a:solidFill>
              </a:rPr>
              <a:t>Antropomorf</a:t>
            </a:r>
            <a:r>
              <a:rPr lang="da-DK" sz="1900" dirty="0"/>
              <a:t>: menneskelignende </a:t>
            </a:r>
            <a:r>
              <a:rPr lang="da-DK" sz="1900" dirty="0">
                <a:sym typeface="Wingdings" panose="05000000000000000000" pitchFamily="2" charset="2"/>
              </a:rPr>
              <a:t> Guderne er næsten altid antropomorfe hos Homer</a:t>
            </a:r>
          </a:p>
          <a:p>
            <a:r>
              <a:rPr lang="da-DK" sz="2000" dirty="0">
                <a:solidFill>
                  <a:schemeClr val="accent1"/>
                </a:solidFill>
              </a:rPr>
              <a:t>Moira</a:t>
            </a:r>
            <a:r>
              <a:rPr lang="da-DK" sz="1600" dirty="0"/>
              <a:t>: </a:t>
            </a:r>
            <a:r>
              <a:rPr lang="da-DK" sz="1900" dirty="0"/>
              <a:t>Skæbne man ikke kan undslippe</a:t>
            </a:r>
          </a:p>
          <a:p>
            <a:r>
              <a:rPr lang="da-DK" sz="1900" dirty="0">
                <a:solidFill>
                  <a:schemeClr val="accent1"/>
                </a:solidFill>
              </a:rPr>
              <a:t>Do-ut-des</a:t>
            </a:r>
            <a:r>
              <a:rPr lang="da-DK" sz="1900" dirty="0"/>
              <a:t>: ”Jeg giver, for at du skal give” </a:t>
            </a:r>
            <a:r>
              <a:rPr lang="da-DK" sz="1900" dirty="0">
                <a:sym typeface="Wingdings" panose="05000000000000000000" pitchFamily="2" charset="2"/>
              </a:rPr>
              <a:t> forholdet mellem guder og mennesker</a:t>
            </a:r>
          </a:p>
          <a:p>
            <a:r>
              <a:rPr lang="da-DK" sz="1900" dirty="0">
                <a:solidFill>
                  <a:schemeClr val="accent1"/>
                </a:solidFill>
              </a:rPr>
              <a:t>Hybris/nemesis</a:t>
            </a:r>
            <a:r>
              <a:rPr lang="da-DK" sz="1900" dirty="0"/>
              <a:t>: Overmodig/arrogant handling (</a:t>
            </a:r>
            <a:r>
              <a:rPr lang="da-DK" sz="1900" dirty="0">
                <a:solidFill>
                  <a:schemeClr val="accent1"/>
                </a:solidFill>
              </a:rPr>
              <a:t>hybris</a:t>
            </a:r>
            <a:r>
              <a:rPr lang="da-DK" sz="1900" dirty="0"/>
              <a:t>) der forbryder sig på guderne, andre mennesker, eller naturens love </a:t>
            </a:r>
            <a:r>
              <a:rPr lang="da-DK" sz="1900" dirty="0">
                <a:sym typeface="Wingdings" panose="05000000000000000000" pitchFamily="2" charset="2"/>
              </a:rPr>
              <a:t> bliver straffet med </a:t>
            </a:r>
            <a:r>
              <a:rPr lang="da-DK" sz="1900" dirty="0">
                <a:solidFill>
                  <a:schemeClr val="accent1"/>
                </a:solidFill>
                <a:sym typeface="Wingdings" panose="05000000000000000000" pitchFamily="2" charset="2"/>
              </a:rPr>
              <a:t>nemesis</a:t>
            </a:r>
          </a:p>
          <a:p>
            <a:r>
              <a:rPr lang="da-DK" sz="1900" dirty="0" err="1">
                <a:solidFill>
                  <a:schemeClr val="accent1"/>
                </a:solidFill>
              </a:rPr>
              <a:t>Até</a:t>
            </a:r>
            <a:r>
              <a:rPr lang="da-DK" sz="1900" dirty="0">
                <a:solidFill>
                  <a:schemeClr val="tx1"/>
                </a:solidFill>
              </a:rPr>
              <a:t>: forblindelse (af vrede). Menes at være en guddommelig kraft, der forstyrrer menneskets sunde fornuft</a:t>
            </a:r>
          </a:p>
          <a:p>
            <a:r>
              <a:rPr lang="da-DK" sz="1900" dirty="0" err="1">
                <a:solidFill>
                  <a:schemeClr val="accent1"/>
                </a:solidFill>
              </a:rPr>
              <a:t>Sofrosyne</a:t>
            </a:r>
            <a:r>
              <a:rPr lang="da-DK" sz="1900" dirty="0">
                <a:solidFill>
                  <a:schemeClr val="tx1"/>
                </a:solidFill>
              </a:rPr>
              <a:t>: Mådehold/fornuft. Ideal i antikken, der skulle holde menneskets begær og hovmodighed i skak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>
                <a:solidFill>
                  <a:schemeClr val="accent2"/>
                </a:solidFill>
              </a:rPr>
              <a:t>Patronymer</a:t>
            </a:r>
            <a:r>
              <a:rPr lang="da-DK" dirty="0"/>
              <a:t>: </a:t>
            </a:r>
            <a:r>
              <a:rPr lang="da-DK" sz="1600" dirty="0">
                <a:solidFill>
                  <a:srgbClr val="191B0E"/>
                </a:solidFill>
              </a:rPr>
              <a:t>E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t navn, der angiver, hvem vedkommende er søn af. </a:t>
            </a:r>
            <a:r>
              <a:rPr lang="da-DK" sz="1600" dirty="0">
                <a:solidFill>
                  <a:srgbClr val="191B0E"/>
                </a:solidFill>
              </a:rPr>
              <a:t>D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annes på græsk af faderens navn + -</a:t>
            </a:r>
            <a:r>
              <a:rPr lang="da-DK" sz="1600" b="1" i="0" u="none" strike="noStrike" dirty="0">
                <a:solidFill>
                  <a:schemeClr val="accent1"/>
                </a:solidFill>
                <a:effectLst/>
              </a:rPr>
              <a:t>ide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/-</a:t>
            </a:r>
            <a:r>
              <a:rPr lang="da-DK" sz="1600" b="1" i="0" u="none" strike="noStrike" dirty="0">
                <a:solidFill>
                  <a:schemeClr val="accent1"/>
                </a:solidFill>
                <a:effectLst/>
              </a:rPr>
              <a:t>ion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. </a:t>
            </a:r>
            <a:br>
              <a:rPr lang="da-DK" sz="1600" b="0" i="0" u="none" strike="noStrike" dirty="0">
                <a:solidFill>
                  <a:srgbClr val="191B0E"/>
                </a:solidFill>
                <a:effectLst/>
              </a:rPr>
            </a:b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Eksempel: </a:t>
            </a:r>
            <a:r>
              <a:rPr lang="da-DK" sz="1600" b="0" i="0" u="none" strike="noStrike" dirty="0" err="1">
                <a:solidFill>
                  <a:srgbClr val="191B0E"/>
                </a:solidFill>
                <a:effectLst/>
              </a:rPr>
              <a:t>Kron</a:t>
            </a:r>
            <a:r>
              <a:rPr lang="da-DK" sz="1600" b="1" i="0" u="none" strike="noStrike" dirty="0" err="1">
                <a:solidFill>
                  <a:srgbClr val="191B0E"/>
                </a:solidFill>
                <a:effectLst/>
              </a:rPr>
              <a:t>ide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/</a:t>
            </a:r>
            <a:r>
              <a:rPr lang="da-DK" sz="1600" b="0" i="0" u="none" strike="noStrike" dirty="0" err="1">
                <a:solidFill>
                  <a:srgbClr val="191B0E"/>
                </a:solidFill>
                <a:effectLst/>
              </a:rPr>
              <a:t>Kron</a:t>
            </a:r>
            <a:r>
              <a:rPr lang="da-DK" sz="1600" b="1" i="0" u="none" strike="noStrike" dirty="0" err="1">
                <a:solidFill>
                  <a:srgbClr val="191B0E"/>
                </a:solidFill>
                <a:effectLst/>
              </a:rPr>
              <a:t>ion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 = søn af Kronos = Zeus</a:t>
            </a:r>
            <a:br>
              <a:rPr lang="da-DK" sz="1600" b="0" i="0" u="none" strike="noStrike" dirty="0">
                <a:solidFill>
                  <a:srgbClr val="191B0E"/>
                </a:solidFill>
                <a:effectLst/>
              </a:rPr>
            </a:br>
            <a:r>
              <a:rPr lang="da-DK" sz="1600" u="sng" dirty="0">
                <a:solidFill>
                  <a:srgbClr val="191B0E"/>
                </a:solidFill>
              </a:rPr>
              <a:t>For døtre</a:t>
            </a:r>
            <a:r>
              <a:rPr lang="da-DK" sz="1600" dirty="0">
                <a:solidFill>
                  <a:srgbClr val="191B0E"/>
                </a:solidFill>
              </a:rPr>
              <a:t>: faderens navn + -</a:t>
            </a:r>
            <a:r>
              <a:rPr lang="da-DK" sz="1600" dirty="0" err="1">
                <a:solidFill>
                  <a:schemeClr val="accent1"/>
                </a:solidFill>
              </a:rPr>
              <a:t>eïs</a:t>
            </a:r>
            <a:r>
              <a:rPr lang="da-DK" sz="1600" dirty="0">
                <a:solidFill>
                  <a:srgbClr val="191B0E"/>
                </a:solidFill>
              </a:rPr>
              <a:t>. F.eks. </a:t>
            </a:r>
            <a:r>
              <a:rPr lang="da-DK" sz="1600" dirty="0" err="1">
                <a:solidFill>
                  <a:srgbClr val="191B0E"/>
                </a:solidFill>
              </a:rPr>
              <a:t>Chryseïs</a:t>
            </a:r>
            <a:r>
              <a:rPr lang="da-DK" sz="1600" dirty="0">
                <a:solidFill>
                  <a:srgbClr val="191B0E"/>
                </a:solidFill>
              </a:rPr>
              <a:t> = datter af Chryses</a:t>
            </a:r>
            <a:endParaRPr lang="da-DK" sz="1600" b="0" i="0" u="none" strike="noStrike" dirty="0">
              <a:solidFill>
                <a:srgbClr val="191B0E"/>
              </a:solidFill>
              <a:effectLst/>
            </a:endParaRPr>
          </a:p>
          <a:p>
            <a:r>
              <a:rPr lang="da-DK" dirty="0">
                <a:solidFill>
                  <a:schemeClr val="accent2"/>
                </a:solidFill>
              </a:rPr>
              <a:t>Epiteter</a:t>
            </a:r>
            <a:r>
              <a:rPr lang="da-DK" dirty="0">
                <a:solidFill>
                  <a:srgbClr val="191B0E"/>
                </a:solidFill>
              </a:rPr>
              <a:t>: 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Navne og fænomener optræder meget ofte med faste tilnavne. Disse er som regel positive ord, der idealiserer fænomenerne, personer eller persongrupper, som omtales.</a:t>
            </a:r>
            <a:r>
              <a:rPr lang="da-DK" sz="1600" b="0" i="0" dirty="0">
                <a:solidFill>
                  <a:srgbClr val="191B0E"/>
                </a:solidFill>
                <a:effectLst/>
              </a:rPr>
              <a:t>​ Eksempel: ”fodrappe Achilleus” </a:t>
            </a:r>
            <a:br>
              <a:rPr lang="da-DK" sz="1600" b="0" i="0" dirty="0">
                <a:solidFill>
                  <a:srgbClr val="191B0E"/>
                </a:solidFill>
                <a:effectLst/>
              </a:rPr>
            </a:br>
            <a:r>
              <a:rPr lang="da-DK" sz="1600" b="0" i="0" dirty="0">
                <a:solidFill>
                  <a:srgbClr val="191B0E"/>
                </a:solidFill>
                <a:effectLst/>
              </a:rPr>
              <a:t>(1. sang v. 84)</a:t>
            </a:r>
            <a:endParaRPr lang="da-DK" sz="1600" dirty="0"/>
          </a:p>
        </p:txBody>
      </p:sp>
    </p:spTree>
    <p:extLst>
      <p:ext uri="{BB962C8B-B14F-4D97-AF65-F5344CB8AC3E}">
        <p14:creationId xmlns:p14="http://schemas.microsoft.com/office/powerpoint/2010/main" val="2730417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91BCCA-C6EB-5887-7A1E-188A38463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 dirty="0"/>
              <a:t>EPOSSETS KARAKTERISTIKA</a:t>
            </a:r>
            <a:br>
              <a:rPr lang="da-DK" u="sng" dirty="0"/>
            </a:br>
            <a:r>
              <a:rPr lang="da-DK" sz="2800" dirty="0"/>
              <a:t>- Homeriske lignelser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D2432DC-BFA9-D5FC-0074-020D7D7B6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sz="2800" u="sng" dirty="0">
                <a:solidFill>
                  <a:schemeClr val="accent1"/>
                </a:solidFill>
              </a:rPr>
              <a:t>Normale sammenligninger</a:t>
            </a:r>
            <a:r>
              <a:rPr lang="da-DK" sz="2800" dirty="0"/>
              <a:t>: </a:t>
            </a:r>
            <a:br>
              <a:rPr lang="da-DK" sz="2800" dirty="0"/>
            </a:br>
            <a:r>
              <a:rPr lang="da-DK" sz="2800" dirty="0"/>
              <a:t>”Hun er smuk </a:t>
            </a:r>
            <a:r>
              <a:rPr lang="da-DK" sz="2800" dirty="0">
                <a:solidFill>
                  <a:schemeClr val="accent2"/>
                </a:solidFill>
              </a:rPr>
              <a:t>som</a:t>
            </a:r>
            <a:r>
              <a:rPr lang="da-DK" sz="2800" dirty="0"/>
              <a:t> en rose”</a:t>
            </a:r>
          </a:p>
          <a:p>
            <a:endParaRPr lang="da-DK" sz="2800" dirty="0"/>
          </a:p>
          <a:p>
            <a:r>
              <a:rPr lang="da-DK" sz="2800" u="sng" dirty="0">
                <a:solidFill>
                  <a:schemeClr val="accent1"/>
                </a:solidFill>
              </a:rPr>
              <a:t>Den Homeriske Lignelse </a:t>
            </a:r>
            <a:r>
              <a:rPr lang="da-DK" sz="2800" dirty="0"/>
              <a:t>er en afart af en normal sammenligning. Den udvikler sig ofte til en minifortælling inde i den længere fortælling =&gt; kendetegnet ved sin </a:t>
            </a:r>
            <a:r>
              <a:rPr lang="da-DK" sz="2800" b="1" dirty="0"/>
              <a:t>længde</a:t>
            </a:r>
            <a:r>
              <a:rPr lang="da-DK" sz="2800" dirty="0"/>
              <a:t>. </a:t>
            </a:r>
            <a:br>
              <a:rPr lang="da-DK" sz="2800" dirty="0"/>
            </a:br>
            <a:r>
              <a:rPr lang="da-DK" sz="2800" dirty="0"/>
              <a:t>Den starter ofte på </a:t>
            </a:r>
            <a:r>
              <a:rPr lang="da-DK" sz="2800" i="1" dirty="0">
                <a:solidFill>
                  <a:srgbClr val="00B050"/>
                </a:solidFill>
              </a:rPr>
              <a:t>realplan</a:t>
            </a:r>
            <a:r>
              <a:rPr lang="da-DK" sz="2800" dirty="0"/>
              <a:t>, skifter til </a:t>
            </a:r>
            <a:r>
              <a:rPr lang="da-DK" sz="2800" i="1" dirty="0">
                <a:solidFill>
                  <a:srgbClr val="00B0F0"/>
                </a:solidFill>
              </a:rPr>
              <a:t>billedplan</a:t>
            </a:r>
            <a:r>
              <a:rPr lang="da-DK" sz="2800" dirty="0"/>
              <a:t>, og vender tilbage til </a:t>
            </a:r>
            <a:r>
              <a:rPr lang="da-DK" sz="2800" i="1" dirty="0">
                <a:solidFill>
                  <a:srgbClr val="00B050"/>
                </a:solidFill>
              </a:rPr>
              <a:t>realplan</a:t>
            </a:r>
            <a:r>
              <a:rPr lang="da-DK" sz="2800" dirty="0"/>
              <a:t> til sidst. </a:t>
            </a:r>
          </a:p>
        </p:txBody>
      </p:sp>
    </p:spTree>
    <p:extLst>
      <p:ext uri="{BB962C8B-B14F-4D97-AF65-F5344CB8AC3E}">
        <p14:creationId xmlns:p14="http://schemas.microsoft.com/office/powerpoint/2010/main" val="1726188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1AC879-258D-CF84-C576-6E205DDF3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 dirty="0"/>
              <a:t>EPOSSETS KARAKTERISTIKA</a:t>
            </a:r>
            <a:br>
              <a:rPr lang="da-DK" u="sng" dirty="0"/>
            </a:br>
            <a:r>
              <a:rPr lang="da-DK" sz="2800" dirty="0"/>
              <a:t>- Homeriske lignelser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55600B3-BBBF-E202-4146-7B17C2A2A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52363"/>
            <a:ext cx="8596668" cy="3880773"/>
          </a:xfrm>
        </p:spPr>
        <p:txBody>
          <a:bodyPr/>
          <a:lstStyle/>
          <a:p>
            <a:pPr algn="l" rtl="0" fontAlgn="base"/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Eksempel på homerisk lignelse:</a:t>
            </a:r>
            <a:endParaRPr lang="en-US" sz="2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Homers </a:t>
            </a:r>
            <a:r>
              <a:rPr lang="da-DK" sz="2400" b="1" i="1" u="none" strike="noStrike" dirty="0">
                <a:solidFill>
                  <a:srgbClr val="191B0E"/>
                </a:solidFill>
                <a:effectLst/>
                <a:latin typeface="Hoefler Text"/>
              </a:rPr>
              <a:t>Iliade</a:t>
            </a:r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, 3. sang, </a:t>
            </a:r>
            <a:r>
              <a:rPr lang="da-DK" sz="2400" b="1" i="0" u="none" strike="noStrike" dirty="0" err="1">
                <a:solidFill>
                  <a:srgbClr val="191B0E"/>
                </a:solidFill>
                <a:effectLst/>
                <a:latin typeface="Hoefler Text"/>
              </a:rPr>
              <a:t>vv</a:t>
            </a:r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. 8-14:</a:t>
            </a:r>
            <a:r>
              <a:rPr lang="en-US" sz="2400" b="0" i="0" dirty="0">
                <a:solidFill>
                  <a:srgbClr val="191B0E"/>
                </a:solidFill>
                <a:effectLst/>
                <a:latin typeface="Hoefler Text"/>
              </a:rPr>
              <a:t>​</a:t>
            </a:r>
            <a:endParaRPr lang="en-US" sz="2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da-DK" sz="2400" b="0" i="0" u="none" strike="noStrike" dirty="0">
                <a:solidFill>
                  <a:srgbClr val="000000"/>
                </a:solidFill>
                <a:effectLst/>
                <a:latin typeface="Hoefler Text"/>
              </a:rPr>
              <a:t>“Tavst gik </a:t>
            </a:r>
            <a:r>
              <a:rPr lang="da-DK" sz="2400" b="0" i="0" u="none" strike="noStrike" dirty="0" err="1">
                <a:solidFill>
                  <a:srgbClr val="000000"/>
                </a:solidFill>
                <a:effectLst/>
                <a:latin typeface="Hoefler Text"/>
              </a:rPr>
              <a:t>Achaierne</a:t>
            </a:r>
            <a:r>
              <a:rPr lang="da-DK" sz="2400" b="0" i="0" u="none" strike="noStrike" dirty="0">
                <a:solidFill>
                  <a:srgbClr val="000000"/>
                </a:solidFill>
                <a:effectLst/>
                <a:latin typeface="Hoefler Text"/>
              </a:rPr>
              <a:t> frem over sletten og fnyste af kampmod,/alle besluttede på at forsvare hinanden i striden./Som når en søndenvind lægger en tåge hen over bjerge -/hyrderne hader den, men for en tyv er den bedre end natten -/tåge så tæt at man ikke kan se så langt som et stenkast,/sådan slog støvskyen op under trampet af krigernes fødder/som de gik frem. I en fart tilbagelagde de sletten.”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Hoefler Text"/>
              </a:rPr>
              <a:t>​</a:t>
            </a:r>
            <a:endParaRPr lang="en-US" sz="2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43034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1AC879-258D-CF84-C576-6E205DDF3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 dirty="0"/>
              <a:t>EPOSSETS KARAKTERISTIKA</a:t>
            </a:r>
            <a:br>
              <a:rPr lang="da-DK" u="sng" dirty="0"/>
            </a:br>
            <a:r>
              <a:rPr lang="da-DK" sz="2800" dirty="0"/>
              <a:t>- Homeriske lignelser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55600B3-BBBF-E202-4146-7B17C2A2A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52364"/>
            <a:ext cx="8596668" cy="3880773"/>
          </a:xfrm>
        </p:spPr>
        <p:txBody>
          <a:bodyPr/>
          <a:lstStyle/>
          <a:p>
            <a:pPr algn="l" rtl="0" fontAlgn="base"/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Eksempel på homerisk lignelse:</a:t>
            </a:r>
            <a:endParaRPr lang="en-US" sz="2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Homers </a:t>
            </a:r>
            <a:r>
              <a:rPr lang="da-DK" sz="2400" b="1" i="1" u="none" strike="noStrike" dirty="0">
                <a:solidFill>
                  <a:srgbClr val="191B0E"/>
                </a:solidFill>
                <a:effectLst/>
                <a:latin typeface="Hoefler Text"/>
              </a:rPr>
              <a:t>Iliade</a:t>
            </a:r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, 3. sang, </a:t>
            </a:r>
            <a:r>
              <a:rPr lang="da-DK" sz="2400" b="1" i="0" u="none" strike="noStrike" dirty="0" err="1">
                <a:solidFill>
                  <a:srgbClr val="191B0E"/>
                </a:solidFill>
                <a:effectLst/>
                <a:latin typeface="Hoefler Text"/>
              </a:rPr>
              <a:t>vv</a:t>
            </a:r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. 8-14:</a:t>
            </a:r>
            <a:r>
              <a:rPr lang="en-US" sz="2400" b="0" i="0" dirty="0">
                <a:solidFill>
                  <a:srgbClr val="191B0E"/>
                </a:solidFill>
                <a:effectLst/>
                <a:latin typeface="Hoefler Text"/>
              </a:rPr>
              <a:t>​</a:t>
            </a:r>
            <a:endParaRPr lang="en-US" sz="2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da-DK" sz="2400" b="0" i="0" u="none" strike="noStrike" dirty="0">
                <a:solidFill>
                  <a:srgbClr val="000000"/>
                </a:solidFill>
                <a:effectLst/>
                <a:latin typeface="Hoefler Text"/>
              </a:rPr>
              <a:t>“</a:t>
            </a:r>
            <a:r>
              <a:rPr lang="da-DK" sz="2400" b="0" i="0" u="none" strike="noStrike" dirty="0">
                <a:solidFill>
                  <a:srgbClr val="00B050"/>
                </a:solidFill>
                <a:effectLst/>
                <a:latin typeface="Hoefler Text"/>
              </a:rPr>
              <a:t>Tavst gik </a:t>
            </a:r>
            <a:r>
              <a:rPr lang="da-DK" sz="2400" b="0" i="0" u="none" strike="noStrike" dirty="0" err="1">
                <a:solidFill>
                  <a:srgbClr val="00B050"/>
                </a:solidFill>
                <a:effectLst/>
                <a:latin typeface="Hoefler Text"/>
              </a:rPr>
              <a:t>Achaierne</a:t>
            </a:r>
            <a:r>
              <a:rPr lang="da-DK" sz="2400" b="0" i="0" u="none" strike="noStrike" dirty="0">
                <a:solidFill>
                  <a:srgbClr val="00B050"/>
                </a:solidFill>
                <a:effectLst/>
                <a:latin typeface="Hoefler Text"/>
              </a:rPr>
              <a:t> frem over sletten og fnyste af kampmod,/alle besluttede på at forsvare hinanden i striden</a:t>
            </a:r>
            <a:r>
              <a:rPr lang="da-DK" sz="2400" b="0" i="0" u="none" strike="noStrike" dirty="0">
                <a:solidFill>
                  <a:srgbClr val="000000"/>
                </a:solidFill>
                <a:effectLst/>
                <a:latin typeface="Hoefler Text"/>
              </a:rPr>
              <a:t>./</a:t>
            </a:r>
            <a:r>
              <a:rPr lang="da-DK" sz="2400" i="0" u="none" strike="noStrike" dirty="0">
                <a:solidFill>
                  <a:srgbClr val="00B0F0"/>
                </a:solidFill>
                <a:effectLst/>
                <a:latin typeface="Hoefler Text"/>
              </a:rPr>
              <a:t>Som</a:t>
            </a:r>
            <a:r>
              <a:rPr lang="da-DK" sz="2400" b="0" i="0" u="none" strike="noStrike" dirty="0">
                <a:solidFill>
                  <a:srgbClr val="00B0F0"/>
                </a:solidFill>
                <a:effectLst/>
                <a:latin typeface="Hoefler Text"/>
              </a:rPr>
              <a:t> når en søndenvind lægger en tåge hen over bjerge -/hyrderne hader den, men for en tyv er den bedre end natten -/tåge så tæt at man ikke kan se så langt som et stenkast,</a:t>
            </a:r>
            <a:r>
              <a:rPr lang="da-DK" sz="2400" b="0" i="0" u="none" strike="noStrike" dirty="0">
                <a:solidFill>
                  <a:srgbClr val="000000"/>
                </a:solidFill>
                <a:effectLst/>
                <a:latin typeface="Hoefler Text"/>
              </a:rPr>
              <a:t>/</a:t>
            </a:r>
            <a:r>
              <a:rPr lang="da-DK" sz="2400" i="0" u="none" strike="noStrike" dirty="0">
                <a:solidFill>
                  <a:srgbClr val="00B050"/>
                </a:solidFill>
                <a:effectLst/>
                <a:latin typeface="Hoefler Text"/>
              </a:rPr>
              <a:t>sådan</a:t>
            </a:r>
            <a:r>
              <a:rPr lang="da-DK" sz="2400" b="0" i="0" u="none" strike="noStrike" dirty="0">
                <a:solidFill>
                  <a:srgbClr val="00B050"/>
                </a:solidFill>
                <a:effectLst/>
                <a:latin typeface="Hoefler Text"/>
              </a:rPr>
              <a:t> slog støvskyen op under trampet af krigernes fødder/som de gik frem. I en fart tilbagelagde de sletten.</a:t>
            </a:r>
            <a:r>
              <a:rPr lang="da-DK" sz="2400" b="0" i="0" u="none" strike="noStrike" dirty="0">
                <a:solidFill>
                  <a:srgbClr val="000000"/>
                </a:solidFill>
                <a:effectLst/>
                <a:latin typeface="Hoefler Text"/>
              </a:rPr>
              <a:t>”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Hoefler Text"/>
              </a:rPr>
              <a:t>​</a:t>
            </a:r>
            <a:endParaRPr lang="en-US" sz="2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endParaRPr lang="da-DK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EF5640F2-433C-F687-48C8-8306E7EE24F2}"/>
              </a:ext>
            </a:extLst>
          </p:cNvPr>
          <p:cNvSpPr txBox="1"/>
          <p:nvPr/>
        </p:nvSpPr>
        <p:spPr>
          <a:xfrm>
            <a:off x="687608" y="5948385"/>
            <a:ext cx="3698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a-DK" dirty="0">
                <a:solidFill>
                  <a:srgbClr val="00B050"/>
                </a:solidFill>
              </a:rPr>
              <a:t>Realplan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a-DK" dirty="0">
                <a:solidFill>
                  <a:srgbClr val="00B0F0"/>
                </a:solidFill>
              </a:rPr>
              <a:t>Billedplan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302855B2-611C-EBE2-83BD-F23D88C7B303}"/>
              </a:ext>
            </a:extLst>
          </p:cNvPr>
          <p:cNvSpPr txBox="1"/>
          <p:nvPr/>
        </p:nvSpPr>
        <p:spPr>
          <a:xfrm>
            <a:off x="6554912" y="1852364"/>
            <a:ext cx="2609636" cy="9233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00B0F0"/>
                </a:solidFill>
              </a:rPr>
              <a:t>Billedplanet</a:t>
            </a:r>
            <a:r>
              <a:rPr lang="da-DK" dirty="0"/>
              <a:t> indledes ofte med ”</a:t>
            </a:r>
            <a:r>
              <a:rPr lang="da-DK" b="1" dirty="0"/>
              <a:t>som</a:t>
            </a:r>
            <a:r>
              <a:rPr lang="da-DK" dirty="0"/>
              <a:t>” eller ”</a:t>
            </a:r>
            <a:r>
              <a:rPr lang="da-DK" b="1" dirty="0"/>
              <a:t>ligesom</a:t>
            </a:r>
            <a:r>
              <a:rPr lang="da-DK" dirty="0"/>
              <a:t>”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94BA5DA6-39DF-9173-F528-D5523C62B724}"/>
              </a:ext>
            </a:extLst>
          </p:cNvPr>
          <p:cNvSpPr/>
          <p:nvPr/>
        </p:nvSpPr>
        <p:spPr>
          <a:xfrm>
            <a:off x="6236413" y="3246634"/>
            <a:ext cx="719191" cy="3801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9" name="Lige forbindelse 8">
            <a:extLst>
              <a:ext uri="{FF2B5EF4-FFF2-40B4-BE49-F238E27FC236}">
                <a16:creationId xmlns:a16="http://schemas.microsoft.com/office/drawing/2014/main" id="{C438433C-7D40-9022-A63C-8B3BA2AA9B59}"/>
              </a:ext>
            </a:extLst>
          </p:cNvPr>
          <p:cNvCxnSpPr/>
          <p:nvPr/>
        </p:nvCxnSpPr>
        <p:spPr>
          <a:xfrm flipV="1">
            <a:off x="6698751" y="2775694"/>
            <a:ext cx="0" cy="4709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felt 9">
            <a:extLst>
              <a:ext uri="{FF2B5EF4-FFF2-40B4-BE49-F238E27FC236}">
                <a16:creationId xmlns:a16="http://schemas.microsoft.com/office/drawing/2014/main" id="{B621E946-2119-9117-EC06-5C1696937128}"/>
              </a:ext>
            </a:extLst>
          </p:cNvPr>
          <p:cNvSpPr txBox="1"/>
          <p:nvPr/>
        </p:nvSpPr>
        <p:spPr>
          <a:xfrm>
            <a:off x="4791181" y="5486720"/>
            <a:ext cx="3387045" cy="9233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a-DK" dirty="0"/>
              <a:t>Tilbagevenden til </a:t>
            </a:r>
            <a:r>
              <a:rPr lang="da-DK" dirty="0">
                <a:solidFill>
                  <a:srgbClr val="00B050"/>
                </a:solidFill>
              </a:rPr>
              <a:t>realplanet</a:t>
            </a:r>
            <a:r>
              <a:rPr lang="da-DK" dirty="0"/>
              <a:t> indledes ofte med ”</a:t>
            </a:r>
            <a:r>
              <a:rPr lang="da-DK" b="1" dirty="0"/>
              <a:t>sådan</a:t>
            </a:r>
            <a:r>
              <a:rPr lang="da-DK" dirty="0"/>
              <a:t>” eller ”</a:t>
            </a:r>
            <a:r>
              <a:rPr lang="da-DK" b="1" dirty="0"/>
              <a:t>således</a:t>
            </a:r>
            <a:r>
              <a:rPr lang="da-DK" dirty="0"/>
              <a:t>”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B571193B-8FDE-AA27-5069-278E47629991}"/>
              </a:ext>
            </a:extLst>
          </p:cNvPr>
          <p:cNvSpPr/>
          <p:nvPr/>
        </p:nvSpPr>
        <p:spPr>
          <a:xfrm>
            <a:off x="4739811" y="4391850"/>
            <a:ext cx="797960" cy="3342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2" name="Lige forbindelse 11">
            <a:extLst>
              <a:ext uri="{FF2B5EF4-FFF2-40B4-BE49-F238E27FC236}">
                <a16:creationId xmlns:a16="http://schemas.microsoft.com/office/drawing/2014/main" id="{B00D66CC-4593-FD3D-C9E2-6DFA01A1D01C}"/>
              </a:ext>
            </a:extLst>
          </p:cNvPr>
          <p:cNvCxnSpPr>
            <a:cxnSpLocks/>
          </p:cNvCxnSpPr>
          <p:nvPr/>
        </p:nvCxnSpPr>
        <p:spPr>
          <a:xfrm flipV="1">
            <a:off x="5222697" y="4726112"/>
            <a:ext cx="0" cy="7397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9217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Facet">
  <a:themeElements>
    <a:clrScheme name="Gul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19393</TotalTime>
  <Words>2169</Words>
  <Application>Microsoft Office PowerPoint</Application>
  <PresentationFormat>Widescreen</PresentationFormat>
  <Paragraphs>142</Paragraphs>
  <Slides>14</Slides>
  <Notes>11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11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26" baseType="lpstr">
      <vt:lpstr>Arial</vt:lpstr>
      <vt:lpstr>Calibri</vt:lpstr>
      <vt:lpstr>Franklin Gothic Book</vt:lpstr>
      <vt:lpstr>Georgia</vt:lpstr>
      <vt:lpstr>Google Sans</vt:lpstr>
      <vt:lpstr>Hoefler Text</vt:lpstr>
      <vt:lpstr>Segoe UI</vt:lpstr>
      <vt:lpstr>Symbol</vt:lpstr>
      <vt:lpstr>Trebuchet MS</vt:lpstr>
      <vt:lpstr>Wingdings</vt:lpstr>
      <vt:lpstr>Wingdings 3</vt:lpstr>
      <vt:lpstr>Facet</vt:lpstr>
      <vt:lpstr>EPOS</vt:lpstr>
      <vt:lpstr>PowerPoint-præsentation</vt:lpstr>
      <vt:lpstr>Digtenes Historie</vt:lpstr>
      <vt:lpstr>Hvem fortalte Iliaden? - ”Det Homeriske Spørgsmål”</vt:lpstr>
      <vt:lpstr>PowerPoint-præsentation</vt:lpstr>
      <vt:lpstr>EPOSSETS KARAKTERISTIKA</vt:lpstr>
      <vt:lpstr>EPOSSETS KARAKTERISTIKA - metrum</vt:lpstr>
      <vt:lpstr>Daktylisk Heksameter</vt:lpstr>
      <vt:lpstr>EPOSSETS KARAKTERISTIKA - metrum</vt:lpstr>
      <vt:lpstr>EPOSSETS KARAKTERISTIKA - Stiltræk</vt:lpstr>
      <vt:lpstr>Vigtige begreber!</vt:lpstr>
      <vt:lpstr>EPOSSETS KARAKTERISTIKA - Homeriske lignelser</vt:lpstr>
      <vt:lpstr>EPOSSETS KARAKTERISTIKA - Homeriske lignelser</vt:lpstr>
      <vt:lpstr>EPOSSETS KARAKTERISTIKA - Homeriske lignelser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EPOS</dc:title>
  <dc:creator>Freja Lindgren Facius</dc:creator>
  <cp:lastModifiedBy>Freja Lindgren Facius</cp:lastModifiedBy>
  <cp:revision>19</cp:revision>
  <dcterms:created xsi:type="dcterms:W3CDTF">2023-08-15T09:13:06Z</dcterms:created>
  <dcterms:modified xsi:type="dcterms:W3CDTF">2024-12-06T08:20:37Z</dcterms:modified>
</cp:coreProperties>
</file>