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2" r:id="rId1"/>
  </p:sldMasterIdLst>
  <p:notesMasterIdLst>
    <p:notesMasterId r:id="rId17"/>
  </p:notesMasterIdLst>
  <p:sldIdLst>
    <p:sldId id="256" r:id="rId2"/>
    <p:sldId id="257" r:id="rId3"/>
    <p:sldId id="267" r:id="rId4"/>
    <p:sldId id="259" r:id="rId5"/>
    <p:sldId id="258" r:id="rId6"/>
    <p:sldId id="260" r:id="rId7"/>
    <p:sldId id="261" r:id="rId8"/>
    <p:sldId id="262" r:id="rId9"/>
    <p:sldId id="263" r:id="rId10"/>
    <p:sldId id="264" r:id="rId11"/>
    <p:sldId id="265" r:id="rId12"/>
    <p:sldId id="269" r:id="rId13"/>
    <p:sldId id="268" r:id="rId14"/>
    <p:sldId id="266" r:id="rId15"/>
    <p:sldId id="273"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09E111B-DC99-4811-AB48-874BCB4D79EA}" v="3" dt="2025-04-22T10:44:03.70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3469" autoAdjust="0"/>
  </p:normalViewPr>
  <p:slideViewPr>
    <p:cSldViewPr snapToGrid="0">
      <p:cViewPr varScale="1">
        <p:scale>
          <a:sx n="60" d="100"/>
          <a:sy n="60" d="100"/>
        </p:scale>
        <p:origin x="908"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reja Lindgren Facius" userId="929b42c1-1389-4acd-a500-bd1250d50270" providerId="ADAL" clId="{1C4491A1-F089-4312-8898-864A26B5820C}"/>
    <pc:docChg chg="modSld">
      <pc:chgData name="Freja Lindgren Facius" userId="929b42c1-1389-4acd-a500-bd1250d50270" providerId="ADAL" clId="{1C4491A1-F089-4312-8898-864A26B5820C}" dt="2024-12-13T09:40:48.201" v="0" actId="20577"/>
      <pc:docMkLst>
        <pc:docMk/>
      </pc:docMkLst>
      <pc:sldChg chg="modNotesTx">
        <pc:chgData name="Freja Lindgren Facius" userId="929b42c1-1389-4acd-a500-bd1250d50270" providerId="ADAL" clId="{1C4491A1-F089-4312-8898-864A26B5820C}" dt="2024-12-13T09:40:48.201" v="0" actId="20577"/>
        <pc:sldMkLst>
          <pc:docMk/>
          <pc:sldMk cId="2107622755" sldId="261"/>
        </pc:sldMkLst>
      </pc:sldChg>
    </pc:docChg>
  </pc:docChgLst>
  <pc:docChgLst>
    <pc:chgData name="Freja Lindgren Facius" userId="929b42c1-1389-4acd-a500-bd1250d50270" providerId="ADAL" clId="{909E111B-DC99-4811-AB48-874BCB4D79EA}"/>
    <pc:docChg chg="custSel modSld">
      <pc:chgData name="Freja Lindgren Facius" userId="929b42c1-1389-4acd-a500-bd1250d50270" providerId="ADAL" clId="{909E111B-DC99-4811-AB48-874BCB4D79EA}" dt="2025-04-22T10:44:03.700" v="84" actId="478"/>
      <pc:docMkLst>
        <pc:docMk/>
      </pc:docMkLst>
      <pc:sldChg chg="delSp modSp mod delAnim">
        <pc:chgData name="Freja Lindgren Facius" userId="929b42c1-1389-4acd-a500-bd1250d50270" providerId="ADAL" clId="{909E111B-DC99-4811-AB48-874BCB4D79EA}" dt="2025-04-22T10:18:51.616" v="2" actId="6549"/>
        <pc:sldMkLst>
          <pc:docMk/>
          <pc:sldMk cId="2107622755" sldId="261"/>
        </pc:sldMkLst>
        <pc:spChg chg="mod">
          <ac:chgData name="Freja Lindgren Facius" userId="929b42c1-1389-4acd-a500-bd1250d50270" providerId="ADAL" clId="{909E111B-DC99-4811-AB48-874BCB4D79EA}" dt="2025-04-22T10:18:51.616" v="2" actId="6549"/>
          <ac:spMkLst>
            <pc:docMk/>
            <pc:sldMk cId="2107622755" sldId="261"/>
            <ac:spMk id="3" creationId="{639D83AB-8562-5FE9-E963-2C288BAA3408}"/>
          </ac:spMkLst>
        </pc:spChg>
        <pc:spChg chg="del">
          <ac:chgData name="Freja Lindgren Facius" userId="929b42c1-1389-4acd-a500-bd1250d50270" providerId="ADAL" clId="{909E111B-DC99-4811-AB48-874BCB4D79EA}" dt="2025-04-22T10:18:39.405" v="0" actId="478"/>
          <ac:spMkLst>
            <pc:docMk/>
            <pc:sldMk cId="2107622755" sldId="261"/>
            <ac:spMk id="5" creationId="{A38B9DEA-BA4B-DE00-4DE5-452EAEE073D2}"/>
          </ac:spMkLst>
        </pc:spChg>
      </pc:sldChg>
      <pc:sldChg chg="modNotesTx">
        <pc:chgData name="Freja Lindgren Facius" userId="929b42c1-1389-4acd-a500-bd1250d50270" providerId="ADAL" clId="{909E111B-DC99-4811-AB48-874BCB4D79EA}" dt="2025-04-22T10:43:48.994" v="83" actId="5793"/>
        <pc:sldMkLst>
          <pc:docMk/>
          <pc:sldMk cId="2527514986" sldId="263"/>
        </pc:sldMkLst>
      </pc:sldChg>
      <pc:sldChg chg="modNotesTx">
        <pc:chgData name="Freja Lindgren Facius" userId="929b42c1-1389-4acd-a500-bd1250d50270" providerId="ADAL" clId="{909E111B-DC99-4811-AB48-874BCB4D79EA}" dt="2025-04-22T10:22:53.462" v="3"/>
        <pc:sldMkLst>
          <pc:docMk/>
          <pc:sldMk cId="125157774" sldId="267"/>
        </pc:sldMkLst>
      </pc:sldChg>
      <pc:sldChg chg="delSp modAnim">
        <pc:chgData name="Freja Lindgren Facius" userId="929b42c1-1389-4acd-a500-bd1250d50270" providerId="ADAL" clId="{909E111B-DC99-4811-AB48-874BCB4D79EA}" dt="2025-04-22T10:44:03.700" v="84" actId="478"/>
        <pc:sldMkLst>
          <pc:docMk/>
          <pc:sldMk cId="2092633981" sldId="268"/>
        </pc:sldMkLst>
        <pc:picChg chg="del">
          <ac:chgData name="Freja Lindgren Facius" userId="929b42c1-1389-4acd-a500-bd1250d50270" providerId="ADAL" clId="{909E111B-DC99-4811-AB48-874BCB4D79EA}" dt="2025-04-22T10:44:03.700" v="84" actId="478"/>
          <ac:picMkLst>
            <pc:docMk/>
            <pc:sldMk cId="2092633981" sldId="268"/>
            <ac:picMk id="1026" creationId="{61521CEF-7C1F-CD64-C670-1D56AE97AF12}"/>
          </ac:picMkLst>
        </pc:picChg>
      </pc:sldChg>
      <pc:sldChg chg="mod modShow">
        <pc:chgData name="Freja Lindgren Facius" userId="929b42c1-1389-4acd-a500-bd1250d50270" providerId="ADAL" clId="{909E111B-DC99-4811-AB48-874BCB4D79EA}" dt="2025-04-22T10:43:08.317" v="4" actId="729"/>
        <pc:sldMkLst>
          <pc:docMk/>
          <pc:sldMk cId="1936505674" sldId="269"/>
        </pc:sldMkLst>
      </pc:sldChg>
    </pc:docChg>
  </pc:docChgLst>
  <pc:docChgLst>
    <pc:chgData name="Freja Lindgren Facius" userId="929b42c1-1389-4acd-a500-bd1250d50270" providerId="ADAL" clId="{24C855DD-4E95-44BA-AAE1-D86DB568898C}"/>
    <pc:docChg chg="undo redo custSel addSld delSld modSld sldOrd">
      <pc:chgData name="Freja Lindgren Facius" userId="929b42c1-1389-4acd-a500-bd1250d50270" providerId="ADAL" clId="{24C855DD-4E95-44BA-AAE1-D86DB568898C}" dt="2024-04-12T07:52:58.498" v="12258" actId="207"/>
      <pc:docMkLst>
        <pc:docMk/>
      </pc:docMkLst>
      <pc:sldChg chg="modTransition">
        <pc:chgData name="Freja Lindgren Facius" userId="929b42c1-1389-4acd-a500-bd1250d50270" providerId="ADAL" clId="{24C855DD-4E95-44BA-AAE1-D86DB568898C}" dt="2024-04-04T10:25:51.080" v="12232"/>
        <pc:sldMkLst>
          <pc:docMk/>
          <pc:sldMk cId="4267161924" sldId="256"/>
        </pc:sldMkLst>
      </pc:sldChg>
      <pc:sldChg chg="modSp mod modAnim">
        <pc:chgData name="Freja Lindgren Facius" userId="929b42c1-1389-4acd-a500-bd1250d50270" providerId="ADAL" clId="{24C855DD-4E95-44BA-AAE1-D86DB568898C}" dt="2024-04-05T10:17:48.210" v="12234" actId="20577"/>
        <pc:sldMkLst>
          <pc:docMk/>
          <pc:sldMk cId="3392599915" sldId="257"/>
        </pc:sldMkLst>
      </pc:sldChg>
      <pc:sldChg chg="addSp modSp mod modAnim modNotesTx">
        <pc:chgData name="Freja Lindgren Facius" userId="929b42c1-1389-4acd-a500-bd1250d50270" providerId="ADAL" clId="{24C855DD-4E95-44BA-AAE1-D86DB568898C}" dt="2024-03-28T20:17:52.297" v="6711"/>
        <pc:sldMkLst>
          <pc:docMk/>
          <pc:sldMk cId="1408993131" sldId="258"/>
        </pc:sldMkLst>
      </pc:sldChg>
      <pc:sldChg chg="modSp mod modAnim modNotesTx">
        <pc:chgData name="Freja Lindgren Facius" userId="929b42c1-1389-4acd-a500-bd1250d50270" providerId="ADAL" clId="{24C855DD-4E95-44BA-AAE1-D86DB568898C}" dt="2024-03-29T11:33:10.943" v="7045" actId="1037"/>
        <pc:sldMkLst>
          <pc:docMk/>
          <pc:sldMk cId="772252368" sldId="259"/>
        </pc:sldMkLst>
      </pc:sldChg>
      <pc:sldChg chg="addSp modSp new mod setBg modAnim modNotesTx">
        <pc:chgData name="Freja Lindgren Facius" userId="929b42c1-1389-4acd-a500-bd1250d50270" providerId="ADAL" clId="{24C855DD-4E95-44BA-AAE1-D86DB568898C}" dt="2024-04-04T07:30:25.926" v="12017" actId="313"/>
        <pc:sldMkLst>
          <pc:docMk/>
          <pc:sldMk cId="834843127" sldId="260"/>
        </pc:sldMkLst>
      </pc:sldChg>
      <pc:sldChg chg="addSp delSp modSp new mod setBg delAnim modAnim modNotesTx">
        <pc:chgData name="Freja Lindgren Facius" userId="929b42c1-1389-4acd-a500-bd1250d50270" providerId="ADAL" clId="{24C855DD-4E95-44BA-AAE1-D86DB568898C}" dt="2024-04-12T07:52:02.458" v="12246" actId="20577"/>
        <pc:sldMkLst>
          <pc:docMk/>
          <pc:sldMk cId="2107622755" sldId="261"/>
        </pc:sldMkLst>
      </pc:sldChg>
      <pc:sldChg chg="addSp modSp new mod setBg modAnim modNotesTx">
        <pc:chgData name="Freja Lindgren Facius" userId="929b42c1-1389-4acd-a500-bd1250d50270" providerId="ADAL" clId="{24C855DD-4E95-44BA-AAE1-D86DB568898C}" dt="2024-04-01T10:42:51.522" v="11134" actId="20577"/>
        <pc:sldMkLst>
          <pc:docMk/>
          <pc:sldMk cId="3454627754" sldId="262"/>
        </pc:sldMkLst>
      </pc:sldChg>
      <pc:sldChg chg="addSp delSp modSp new mod modAnim modNotesTx">
        <pc:chgData name="Freja Lindgren Facius" userId="929b42c1-1389-4acd-a500-bd1250d50270" providerId="ADAL" clId="{24C855DD-4E95-44BA-AAE1-D86DB568898C}" dt="2024-04-04T07:45:49.365" v="12222" actId="20577"/>
        <pc:sldMkLst>
          <pc:docMk/>
          <pc:sldMk cId="2527514986" sldId="263"/>
        </pc:sldMkLst>
      </pc:sldChg>
      <pc:sldChg chg="addSp modSp new mod setBg modAnim modNotesTx">
        <pc:chgData name="Freja Lindgren Facius" userId="929b42c1-1389-4acd-a500-bd1250d50270" providerId="ADAL" clId="{24C855DD-4E95-44BA-AAE1-D86DB568898C}" dt="2024-04-01T10:28:41.694" v="10904" actId="20577"/>
        <pc:sldMkLst>
          <pc:docMk/>
          <pc:sldMk cId="3248104591" sldId="264"/>
        </pc:sldMkLst>
      </pc:sldChg>
      <pc:sldChg chg="addSp modSp new mod modAnim">
        <pc:chgData name="Freja Lindgren Facius" userId="929b42c1-1389-4acd-a500-bd1250d50270" providerId="ADAL" clId="{24C855DD-4E95-44BA-AAE1-D86DB568898C}" dt="2024-04-01T10:29:01.446" v="10906" actId="1076"/>
        <pc:sldMkLst>
          <pc:docMk/>
          <pc:sldMk cId="637740944" sldId="265"/>
        </pc:sldMkLst>
      </pc:sldChg>
      <pc:sldChg chg="addSp modSp new mod modAnim">
        <pc:chgData name="Freja Lindgren Facius" userId="929b42c1-1389-4acd-a500-bd1250d50270" providerId="ADAL" clId="{24C855DD-4E95-44BA-AAE1-D86DB568898C}" dt="2024-04-12T07:52:58.498" v="12258" actId="207"/>
        <pc:sldMkLst>
          <pc:docMk/>
          <pc:sldMk cId="2436507414" sldId="266"/>
        </pc:sldMkLst>
      </pc:sldChg>
      <pc:sldChg chg="addSp modSp new mod modAnim">
        <pc:chgData name="Freja Lindgren Facius" userId="929b42c1-1389-4acd-a500-bd1250d50270" providerId="ADAL" clId="{24C855DD-4E95-44BA-AAE1-D86DB568898C}" dt="2024-03-28T20:21:58.083" v="6752"/>
        <pc:sldMkLst>
          <pc:docMk/>
          <pc:sldMk cId="125157774" sldId="267"/>
        </pc:sldMkLst>
      </pc:sldChg>
      <pc:sldChg chg="addSp modSp add mod modAnim">
        <pc:chgData name="Freja Lindgren Facius" userId="929b42c1-1389-4acd-a500-bd1250d50270" providerId="ADAL" clId="{24C855DD-4E95-44BA-AAE1-D86DB568898C}" dt="2024-04-10T07:44:14.884" v="12240"/>
        <pc:sldMkLst>
          <pc:docMk/>
          <pc:sldMk cId="2092633981" sldId="268"/>
        </pc:sldMkLst>
      </pc:sldChg>
      <pc:sldChg chg="addSp delSp modSp new mod modAnim">
        <pc:chgData name="Freja Lindgren Facius" userId="929b42c1-1389-4acd-a500-bd1250d50270" providerId="ADAL" clId="{24C855DD-4E95-44BA-AAE1-D86DB568898C}" dt="2024-03-29T12:08:59.218" v="8227"/>
        <pc:sldMkLst>
          <pc:docMk/>
          <pc:sldMk cId="1936505674" sldId="269"/>
        </pc:sldMkLst>
      </pc:sldChg>
      <pc:sldChg chg="addSp modSp new del mod modAnim modNotesTx">
        <pc:chgData name="Freja Lindgren Facius" userId="929b42c1-1389-4acd-a500-bd1250d50270" providerId="ADAL" clId="{24C855DD-4E95-44BA-AAE1-D86DB568898C}" dt="2024-04-04T07:51:38.438" v="12223" actId="47"/>
        <pc:sldMkLst>
          <pc:docMk/>
          <pc:sldMk cId="408951190" sldId="270"/>
        </pc:sldMkLst>
      </pc:sldChg>
      <pc:sldChg chg="addSp delSp modSp new del mod modAnim">
        <pc:chgData name="Freja Lindgren Facius" userId="929b42c1-1389-4acd-a500-bd1250d50270" providerId="ADAL" clId="{24C855DD-4E95-44BA-AAE1-D86DB568898C}" dt="2024-04-04T07:51:38.438" v="12223" actId="47"/>
        <pc:sldMkLst>
          <pc:docMk/>
          <pc:sldMk cId="4002049382" sldId="271"/>
        </pc:sldMkLst>
      </pc:sldChg>
      <pc:sldChg chg="new del">
        <pc:chgData name="Freja Lindgren Facius" userId="929b42c1-1389-4acd-a500-bd1250d50270" providerId="ADAL" clId="{24C855DD-4E95-44BA-AAE1-D86DB568898C}" dt="2024-03-30T19:41:49.699" v="10066" actId="47"/>
        <pc:sldMkLst>
          <pc:docMk/>
          <pc:sldMk cId="3017853931" sldId="272"/>
        </pc:sldMkLst>
      </pc:sldChg>
      <pc:sldChg chg="modSp new mod ord">
        <pc:chgData name="Freja Lindgren Facius" userId="929b42c1-1389-4acd-a500-bd1250d50270" providerId="ADAL" clId="{24C855DD-4E95-44BA-AAE1-D86DB568898C}" dt="2024-04-03T11:36:00.852" v="11953" actId="27636"/>
        <pc:sldMkLst>
          <pc:docMk/>
          <pc:sldMk cId="2337192254" sldId="273"/>
        </pc:sldMkLst>
      </pc:sldChg>
      <pc:sldChg chg="addSp delSp modSp add del mod modAnim">
        <pc:chgData name="Freja Lindgren Facius" userId="929b42c1-1389-4acd-a500-bd1250d50270" providerId="ADAL" clId="{24C855DD-4E95-44BA-AAE1-D86DB568898C}" dt="2024-04-04T07:51:38.438" v="12223" actId="47"/>
        <pc:sldMkLst>
          <pc:docMk/>
          <pc:sldMk cId="2676257649" sldId="274"/>
        </pc:sldMkLst>
      </pc:sldChg>
    </pc:docChg>
  </pc:docChgLst>
  <pc:docChgLst>
    <pc:chgData name="Freja Lindgren Facius" userId="929b42c1-1389-4acd-a500-bd1250d50270" providerId="ADAL" clId="{2E9D25C3-D073-4A4A-A297-81DDF01BE325}"/>
    <pc:docChg chg="custSel modSld">
      <pc:chgData name="Freja Lindgren Facius" userId="929b42c1-1389-4acd-a500-bd1250d50270" providerId="ADAL" clId="{2E9D25C3-D073-4A4A-A297-81DDF01BE325}" dt="2025-02-07T11:56:51.840" v="808" actId="20577"/>
      <pc:docMkLst>
        <pc:docMk/>
      </pc:docMkLst>
      <pc:sldChg chg="modNotesTx">
        <pc:chgData name="Freja Lindgren Facius" userId="929b42c1-1389-4acd-a500-bd1250d50270" providerId="ADAL" clId="{2E9D25C3-D073-4A4A-A297-81DDF01BE325}" dt="2025-01-24T09:24:06.004" v="760" actId="20577"/>
        <pc:sldMkLst>
          <pc:docMk/>
          <pc:sldMk cId="834843127" sldId="260"/>
        </pc:sldMkLst>
      </pc:sldChg>
      <pc:sldChg chg="delSp mod delAnim modNotesTx">
        <pc:chgData name="Freja Lindgren Facius" userId="929b42c1-1389-4acd-a500-bd1250d50270" providerId="ADAL" clId="{2E9D25C3-D073-4A4A-A297-81DDF01BE325}" dt="2025-01-24T09:22:31.324" v="754" actId="313"/>
        <pc:sldMkLst>
          <pc:docMk/>
          <pc:sldMk cId="2107622755" sldId="261"/>
        </pc:sldMkLst>
      </pc:sldChg>
      <pc:sldChg chg="addSp delSp modSp mod modAnim">
        <pc:chgData name="Freja Lindgren Facius" userId="929b42c1-1389-4acd-a500-bd1250d50270" providerId="ADAL" clId="{2E9D25C3-D073-4A4A-A297-81DDF01BE325}" dt="2025-02-07T11:56:51.840" v="808" actId="20577"/>
        <pc:sldMkLst>
          <pc:docMk/>
          <pc:sldMk cId="3454627754" sldId="262"/>
        </pc:sldMkLst>
        <pc:spChg chg="mod">
          <ac:chgData name="Freja Lindgren Facius" userId="929b42c1-1389-4acd-a500-bd1250d50270" providerId="ADAL" clId="{2E9D25C3-D073-4A4A-A297-81DDF01BE325}" dt="2025-02-07T11:56:03.177" v="769" actId="1076"/>
          <ac:spMkLst>
            <pc:docMk/>
            <pc:sldMk cId="3454627754" sldId="262"/>
            <ac:spMk id="3" creationId="{57B1B37C-388C-CEC6-B05D-EE32E1ABF5C9}"/>
          </ac:spMkLst>
        </pc:spChg>
        <pc:spChg chg="add mod">
          <ac:chgData name="Freja Lindgren Facius" userId="929b42c1-1389-4acd-a500-bd1250d50270" providerId="ADAL" clId="{2E9D25C3-D073-4A4A-A297-81DDF01BE325}" dt="2025-02-07T11:56:51.840" v="808" actId="20577"/>
          <ac:spMkLst>
            <pc:docMk/>
            <pc:sldMk cId="3454627754" sldId="262"/>
            <ac:spMk id="7" creationId="{676B9B37-4A7D-A385-EC49-43F2B8D3D4CA}"/>
          </ac:spMkLst>
        </pc:spChg>
      </pc:sldChg>
      <pc:sldChg chg="modSp">
        <pc:chgData name="Freja Lindgren Facius" userId="929b42c1-1389-4acd-a500-bd1250d50270" providerId="ADAL" clId="{2E9D25C3-D073-4A4A-A297-81DDF01BE325}" dt="2025-01-21T12:29:45.238" v="0" actId="20577"/>
        <pc:sldMkLst>
          <pc:docMk/>
          <pc:sldMk cId="2436507414" sldId="266"/>
        </pc:sldMkLst>
      </pc:sldChg>
      <pc:sldChg chg="modSp mod">
        <pc:chgData name="Freja Lindgren Facius" userId="929b42c1-1389-4acd-a500-bd1250d50270" providerId="ADAL" clId="{2E9D25C3-D073-4A4A-A297-81DDF01BE325}" dt="2025-01-29T09:12:44.994" v="762" actId="404"/>
        <pc:sldMkLst>
          <pc:docMk/>
          <pc:sldMk cId="2337192254" sldId="273"/>
        </pc:sldMkLst>
        <pc:spChg chg="mod">
          <ac:chgData name="Freja Lindgren Facius" userId="929b42c1-1389-4acd-a500-bd1250d50270" providerId="ADAL" clId="{2E9D25C3-D073-4A4A-A297-81DDF01BE325}" dt="2025-01-29T09:12:44.994" v="762" actId="404"/>
          <ac:spMkLst>
            <pc:docMk/>
            <pc:sldMk cId="2337192254" sldId="273"/>
            <ac:spMk id="3" creationId="{C2B0BBBF-33AA-AE58-91A8-A4BE09F1E724}"/>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1E76BCA-01E2-4FC5-B7AF-2A411F9C17E1}" type="datetimeFigureOut">
              <a:rPr lang="da-DK" smtClean="0"/>
              <a:t>22-04-2025</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2DE0F9-4A77-4CFA-9003-5552FE4DD2E1}" type="slidenum">
              <a:rPr lang="da-DK" smtClean="0"/>
              <a:t>‹nr.›</a:t>
            </a:fld>
            <a:endParaRPr lang="da-DK"/>
          </a:p>
        </p:txBody>
      </p:sp>
    </p:spTree>
    <p:extLst>
      <p:ext uri="{BB962C8B-B14F-4D97-AF65-F5344CB8AC3E}">
        <p14:creationId xmlns:p14="http://schemas.microsoft.com/office/powerpoint/2010/main" val="3294826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a:t>
            </a:r>
            <a:r>
              <a:rPr lang="da-DK" b="0" i="0" dirty="0">
                <a:solidFill>
                  <a:schemeClr val="bg1"/>
                </a:solidFill>
                <a:effectLst/>
              </a:rPr>
              <a:t>Hvordan adskiller romernes køns og seksuelle forestillinger sig fra de moderne?”</a:t>
            </a:r>
            <a:br>
              <a:rPr lang="da-DK" b="0" i="0" dirty="0">
                <a:solidFill>
                  <a:schemeClr val="bg1"/>
                </a:solidFill>
                <a:effectLst/>
              </a:rPr>
            </a:br>
            <a:r>
              <a:rPr lang="da-DK" b="0" i="0" dirty="0">
                <a:solidFill>
                  <a:schemeClr val="bg1"/>
                </a:solidFill>
                <a:effectLst/>
                <a:sym typeface="Wingdings" panose="05000000000000000000" pitchFamily="2" charset="2"/>
              </a:rPr>
              <a:t> ikke begreber som homo- og heteroseksuel (s. 13)</a:t>
            </a:r>
            <a:endParaRPr lang="da-DK" dirty="0"/>
          </a:p>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a:t>
            </a:r>
            <a:r>
              <a:rPr lang="da-DK" b="0" i="0" dirty="0">
                <a:solidFill>
                  <a:srgbClr val="000000"/>
                </a:solidFill>
                <a:effectLst/>
                <a:latin typeface="Arial" panose="020B0604020202020204" pitchFamily="34" charset="0"/>
              </a:rPr>
              <a:t> hvordan var romernes syn på prostitution?”</a:t>
            </a:r>
            <a:endParaRPr lang="da-DK" dirty="0"/>
          </a:p>
          <a:p>
            <a:r>
              <a:rPr lang="da-DK" dirty="0" err="1"/>
              <a:t>Eftersigende</a:t>
            </a:r>
            <a:r>
              <a:rPr lang="da-DK" dirty="0"/>
              <a:t> så var det generelt okay at gå til en prostitueret for at få løb for sine lyster; men det skulle ikke gøres til en vane. (s. 11)</a:t>
            </a:r>
            <a:br>
              <a:rPr lang="da-DK" dirty="0"/>
            </a:br>
            <a:r>
              <a:rPr lang="da-DK" dirty="0">
                <a:sym typeface="Wingdings" panose="05000000000000000000" pitchFamily="2" charset="2"/>
              </a:rPr>
              <a:t> eliten så ned på prostitution, men ville dog nok aldrig forbyde det</a:t>
            </a:r>
            <a:endParaRPr lang="da-DK" dirty="0"/>
          </a:p>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a:t>
            </a:r>
            <a:r>
              <a:rPr lang="da-DK" dirty="0">
                <a:solidFill>
                  <a:schemeClr val="bg1"/>
                </a:solidFill>
              </a:rPr>
              <a:t>Hvilke moderne eksempler bruger forfatteren til at illustrere forskellen mellem antikkens Rom og nutiden?”</a:t>
            </a:r>
          </a:p>
          <a:p>
            <a:r>
              <a:rPr lang="da-DK" dirty="0"/>
              <a:t>2003 olympiske lege i Athen; hjemsendelse ved prostitution og protester mod prostitutioners tilstedeværelse =&gt; prostitution var okay (med måde) for romerne, det var en måde at tage sig af sin lyst på en fornuftig måde. </a:t>
            </a:r>
          </a:p>
          <a:p>
            <a:r>
              <a:rPr lang="da-DK" dirty="0"/>
              <a:t>- Eksempel med Bill Clinton: romerne ville nok syntes det var normalt at en magtfuld mand (kejser) havde sex med en undersåt i sit palads =&gt; men med et frit menneske, det ville de studse mere over. Oralsex-aspektet ville kun vække foragt, hvis det var manden der udførte på kvinden </a:t>
            </a:r>
          </a:p>
          <a:p>
            <a:endParaRPr lang="da-DK" dirty="0"/>
          </a:p>
        </p:txBody>
      </p:sp>
      <p:sp>
        <p:nvSpPr>
          <p:cNvPr id="4" name="Pladsholder til slidenummer 3"/>
          <p:cNvSpPr>
            <a:spLocks noGrp="1"/>
          </p:cNvSpPr>
          <p:nvPr>
            <p:ph type="sldNum" sz="quarter" idx="5"/>
          </p:nvPr>
        </p:nvSpPr>
        <p:spPr/>
        <p:txBody>
          <a:bodyPr/>
          <a:lstStyle/>
          <a:p>
            <a:fld id="{1C2DE0F9-4A77-4CFA-9003-5552FE4DD2E1}" type="slidenum">
              <a:rPr lang="da-DK" smtClean="0"/>
              <a:t>3</a:t>
            </a:fld>
            <a:endParaRPr lang="da-DK"/>
          </a:p>
        </p:txBody>
      </p:sp>
    </p:spTree>
    <p:extLst>
      <p:ext uri="{BB962C8B-B14F-4D97-AF65-F5344CB8AC3E}">
        <p14:creationId xmlns:p14="http://schemas.microsoft.com/office/powerpoint/2010/main" val="28009930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Republikken var en fordeling af magten, så kongen ikke havde enemagt – folkeforsamling, embedsmænd, og senatet.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dirty="0"/>
          </a:p>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Dette spredte sig også politisk, og man kan nogle gange snakke om et såkaldt ‘moralsk forfald’, som var medskyldig i republikkens fald. Efter mange borgerkrige omkring år 100</a:t>
            </a:r>
          </a:p>
          <a:p>
            <a:endParaRPr lang="da-DK" dirty="0"/>
          </a:p>
          <a:p>
            <a:r>
              <a:rPr lang="da-DK" dirty="0"/>
              <a:t>Kejseren var i stand til både at beherske den udøvende og lovgivende magt, og at vælge sine embedsmænd – også styrer af militær magt</a:t>
            </a:r>
          </a:p>
          <a:p>
            <a:endParaRPr lang="da-DK" dirty="0"/>
          </a:p>
          <a:p>
            <a:r>
              <a:rPr lang="da-DK" dirty="0"/>
              <a:t>Tænk på det som, at Rom udvikler sig til en ægte storby, med ekstremt mange mennesker og diversitet – dette gør det svært at oprette entydige dyder</a:t>
            </a:r>
          </a:p>
          <a:p>
            <a:endParaRPr lang="da-DK" dirty="0"/>
          </a:p>
          <a:p>
            <a:r>
              <a:rPr lang="da-DK" dirty="0"/>
              <a:t>Augustus ville bringe dyd og moral tilbage til det romerske samfund, så ægteskabets betydning skulle hæves. Han indførte f.eks. Love imod utroskab og hor (som hans egen datter blev påvirket af, og blev forvist fra byen) </a:t>
            </a:r>
          </a:p>
        </p:txBody>
      </p:sp>
      <p:sp>
        <p:nvSpPr>
          <p:cNvPr id="4" name="Pladsholder til slidenummer 3"/>
          <p:cNvSpPr>
            <a:spLocks noGrp="1"/>
          </p:cNvSpPr>
          <p:nvPr>
            <p:ph type="sldNum" sz="quarter" idx="5"/>
          </p:nvPr>
        </p:nvSpPr>
        <p:spPr/>
        <p:txBody>
          <a:bodyPr/>
          <a:lstStyle/>
          <a:p>
            <a:fld id="{1C2DE0F9-4A77-4CFA-9003-5552FE4DD2E1}" type="slidenum">
              <a:rPr lang="da-DK" smtClean="0"/>
              <a:t>4</a:t>
            </a:fld>
            <a:endParaRPr lang="da-DK"/>
          </a:p>
        </p:txBody>
      </p:sp>
    </p:spTree>
    <p:extLst>
      <p:ext uri="{BB962C8B-B14F-4D97-AF65-F5344CB8AC3E}">
        <p14:creationId xmlns:p14="http://schemas.microsoft.com/office/powerpoint/2010/main" val="20040233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I modsætning til det græske samfund bliver mænd og kvinders liv i Rom mere </a:t>
            </a:r>
            <a:r>
              <a:rPr lang="da-DK" dirty="0" err="1"/>
              <a:t>intertwined</a:t>
            </a:r>
            <a:r>
              <a:rPr lang="da-DK" dirty="0"/>
              <a:t> </a:t>
            </a:r>
            <a:r>
              <a:rPr lang="da-DK" dirty="0">
                <a:sym typeface="Wingdings" panose="05000000000000000000" pitchFamily="2" charset="2"/>
              </a:rPr>
              <a:t> deraf måske større mulighed for erotik i smug og lyster. </a:t>
            </a:r>
            <a:endParaRPr lang="da-DK" dirty="0"/>
          </a:p>
        </p:txBody>
      </p:sp>
      <p:sp>
        <p:nvSpPr>
          <p:cNvPr id="4" name="Pladsholder til slidenummer 3"/>
          <p:cNvSpPr>
            <a:spLocks noGrp="1"/>
          </p:cNvSpPr>
          <p:nvPr>
            <p:ph type="sldNum" sz="quarter" idx="5"/>
          </p:nvPr>
        </p:nvSpPr>
        <p:spPr/>
        <p:txBody>
          <a:bodyPr/>
          <a:lstStyle/>
          <a:p>
            <a:fld id="{1C2DE0F9-4A77-4CFA-9003-5552FE4DD2E1}" type="slidenum">
              <a:rPr lang="da-DK" smtClean="0"/>
              <a:t>5</a:t>
            </a:fld>
            <a:endParaRPr lang="da-DK"/>
          </a:p>
        </p:txBody>
      </p:sp>
    </p:spTree>
    <p:extLst>
      <p:ext uri="{BB962C8B-B14F-4D97-AF65-F5344CB8AC3E}">
        <p14:creationId xmlns:p14="http://schemas.microsoft.com/office/powerpoint/2010/main" val="1037330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a:t>
            </a:r>
            <a:r>
              <a:rPr lang="da-DK" b="0" i="0" dirty="0">
                <a:solidFill>
                  <a:schemeClr val="bg1"/>
                </a:solidFill>
                <a:effectLst/>
              </a:rPr>
              <a:t>Hvordan adskiller romernes køns og seksuelle forestillinger sig fra de moderne?”</a:t>
            </a:r>
            <a:br>
              <a:rPr lang="da-DK" b="0" i="0" dirty="0">
                <a:solidFill>
                  <a:schemeClr val="bg1"/>
                </a:solidFill>
                <a:effectLst/>
              </a:rPr>
            </a:br>
            <a:r>
              <a:rPr lang="da-DK" b="0" i="0" dirty="0">
                <a:solidFill>
                  <a:schemeClr val="bg1"/>
                </a:solidFill>
                <a:effectLst/>
                <a:sym typeface="Wingdings" panose="05000000000000000000" pitchFamily="2" charset="2"/>
              </a:rPr>
              <a:t> ikke begreber som homo- og heteroseksuel (s. 13)</a:t>
            </a:r>
            <a:endParaRPr lang="da-DK" dirty="0"/>
          </a:p>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a:t>
            </a:r>
            <a:r>
              <a:rPr lang="da-DK" b="0" i="0" dirty="0">
                <a:solidFill>
                  <a:srgbClr val="000000"/>
                </a:solidFill>
                <a:effectLst/>
                <a:latin typeface="Arial" panose="020B0604020202020204" pitchFamily="34" charset="0"/>
              </a:rPr>
              <a:t> hvordan var romernes syn på prostitution?”</a:t>
            </a:r>
            <a:endParaRPr lang="da-DK" dirty="0"/>
          </a:p>
          <a:p>
            <a:r>
              <a:rPr lang="da-DK" dirty="0" err="1"/>
              <a:t>Eftersigende</a:t>
            </a:r>
            <a:r>
              <a:rPr lang="da-DK" dirty="0"/>
              <a:t> så var det generelt okay at gå til en prostitueret for at få løb for sine lyster; men det skulle ikke gøres til en vane. (s. 11)</a:t>
            </a:r>
            <a:br>
              <a:rPr lang="da-DK" dirty="0"/>
            </a:br>
            <a:r>
              <a:rPr lang="da-DK" dirty="0">
                <a:sym typeface="Wingdings" panose="05000000000000000000" pitchFamily="2" charset="2"/>
              </a:rPr>
              <a:t> eliten så ned på prostitution, men ville dog nok aldrig forbyde det</a:t>
            </a:r>
            <a:endParaRPr lang="da-DK" dirty="0"/>
          </a:p>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a:t>
            </a:r>
            <a:r>
              <a:rPr lang="da-DK" dirty="0">
                <a:solidFill>
                  <a:schemeClr val="bg1"/>
                </a:solidFill>
              </a:rPr>
              <a:t>Hvilke moderne eksempler bruger forfatteren til at illustrere forskellen mellem antikkens Rom og nutiden?”</a:t>
            </a:r>
          </a:p>
          <a:p>
            <a:r>
              <a:rPr lang="da-DK" dirty="0"/>
              <a:t>2003 olympiske lege i Athen; hjemsendelse ved prostitution og protester mod prostitutioners tilstedeværelse =&gt; prostitution var okay (med måde) for romerne, det var en måde at tage sig af sin lyst på en fornuftig måde. </a:t>
            </a:r>
          </a:p>
          <a:p>
            <a:r>
              <a:rPr lang="da-DK" dirty="0"/>
              <a:t>- Eksempel med Bill Clinton: romerne ville nok syntes det var normalt at en magtfuld mand (kejser) havde sex med en undersåt i sit palads =&gt; men med et frit menneske, det ville de studse mere over. Oralsex-aspektet ville kun vække foragt, hvis det var manden der udførte på kvinden </a:t>
            </a:r>
          </a:p>
        </p:txBody>
      </p:sp>
      <p:sp>
        <p:nvSpPr>
          <p:cNvPr id="4" name="Pladsholder til slidenummer 3"/>
          <p:cNvSpPr>
            <a:spLocks noGrp="1"/>
          </p:cNvSpPr>
          <p:nvPr>
            <p:ph type="sldNum" sz="quarter" idx="5"/>
          </p:nvPr>
        </p:nvSpPr>
        <p:spPr/>
        <p:txBody>
          <a:bodyPr/>
          <a:lstStyle/>
          <a:p>
            <a:fld id="{1C2DE0F9-4A77-4CFA-9003-5552FE4DD2E1}" type="slidenum">
              <a:rPr lang="da-DK" smtClean="0"/>
              <a:t>6</a:t>
            </a:fld>
            <a:endParaRPr lang="da-DK"/>
          </a:p>
        </p:txBody>
      </p:sp>
    </p:spTree>
    <p:extLst>
      <p:ext uri="{BB962C8B-B14F-4D97-AF65-F5344CB8AC3E}">
        <p14:creationId xmlns:p14="http://schemas.microsoft.com/office/powerpoint/2010/main" val="41284702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dirty="0">
                <a:solidFill>
                  <a:schemeClr val="bg1"/>
                </a:solidFill>
              </a:rPr>
              <a:t>”Hvilke moderne eksempler bruger forfatteren til at illustrere forskellen mellem antikkens Rom og nutiden?”</a:t>
            </a:r>
          </a:p>
          <a:p>
            <a:endParaRPr lang="da-DK" dirty="0"/>
          </a:p>
          <a:p>
            <a:endParaRPr lang="da-DK" dirty="0"/>
          </a:p>
          <a:p>
            <a:r>
              <a:rPr lang="da-DK" dirty="0"/>
              <a:t>Oralsex blev set som en ting, man kun rigtig gjorde som mand, hvis man var impotent; hvilket var en stor ulykkelighed i et fallos-dyrkende samfund som Rom. Ens </a:t>
            </a:r>
            <a:r>
              <a:rPr lang="da-DK" dirty="0" err="1"/>
              <a:t>cunnilingus</a:t>
            </a:r>
            <a:r>
              <a:rPr lang="da-DK" dirty="0"/>
              <a:t>-egenskaber kunne bruges nedladende (på graffiti). Omvendt holdt denne foragt dog ikke visse mænd fra at udføre denne ”uselviske beskæftigelse”, men det blev oftest i form af at betale en prostitueret for at få lov til at udøve det; graffiti viser, at man kunne ”reklamere” med denne ”perversitet”</a:t>
            </a:r>
          </a:p>
        </p:txBody>
      </p:sp>
      <p:sp>
        <p:nvSpPr>
          <p:cNvPr id="4" name="Pladsholder til slidenummer 3"/>
          <p:cNvSpPr>
            <a:spLocks noGrp="1"/>
          </p:cNvSpPr>
          <p:nvPr>
            <p:ph type="sldNum" sz="quarter" idx="5"/>
          </p:nvPr>
        </p:nvSpPr>
        <p:spPr/>
        <p:txBody>
          <a:bodyPr/>
          <a:lstStyle/>
          <a:p>
            <a:fld id="{1C2DE0F9-4A77-4CFA-9003-5552FE4DD2E1}" type="slidenum">
              <a:rPr lang="da-DK" smtClean="0"/>
              <a:t>7</a:t>
            </a:fld>
            <a:endParaRPr lang="da-DK"/>
          </a:p>
        </p:txBody>
      </p:sp>
    </p:spTree>
    <p:extLst>
      <p:ext uri="{BB962C8B-B14F-4D97-AF65-F5344CB8AC3E}">
        <p14:creationId xmlns:p14="http://schemas.microsoft.com/office/powerpoint/2010/main" val="41088763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Disse straffe involverede ofte en form for ydmygelse: f.eks. at ægtemanden muligvis fik ham til at udføre oralsex på en slave, eller blive </a:t>
            </a:r>
            <a:r>
              <a:rPr lang="da-DK" dirty="0" err="1"/>
              <a:t>sodomiseret</a:t>
            </a:r>
            <a:r>
              <a:rPr lang="da-DK" dirty="0"/>
              <a:t> af en slave </a:t>
            </a:r>
            <a:r>
              <a:rPr lang="da-DK" dirty="0">
                <a:sym typeface="Wingdings" panose="05000000000000000000" pitchFamily="2" charset="2"/>
              </a:rPr>
              <a:t> igen, det mest ydmygende, man kunne komme ud for som mand var at være den passive del i samleje. </a:t>
            </a:r>
            <a:br>
              <a:rPr lang="da-DK" dirty="0">
                <a:sym typeface="Wingdings" panose="05000000000000000000" pitchFamily="2" charset="2"/>
              </a:rPr>
            </a:br>
            <a:r>
              <a:rPr lang="da-DK" dirty="0">
                <a:sym typeface="Wingdings" panose="05000000000000000000" pitchFamily="2" charset="2"/>
              </a:rPr>
              <a:t>- man kunne også lade manden blive tisset på; de mest overbærende ægtemand straffede ham blot ved pisk eller ”med at smide ham ned fra taget”</a:t>
            </a:r>
            <a:r>
              <a:rPr lang="da-DK" dirty="0"/>
              <a:t> </a:t>
            </a:r>
          </a:p>
          <a:p>
            <a:r>
              <a:rPr lang="da-DK" dirty="0"/>
              <a:t>Husk nu, at dette er idealet: det vil ikke sige folk overholdt det. Rom var en storby, og som alle andre storbyer er det svært at have ét herskende ideal pga. de mange mennesker. </a:t>
            </a:r>
          </a:p>
        </p:txBody>
      </p:sp>
      <p:sp>
        <p:nvSpPr>
          <p:cNvPr id="4" name="Pladsholder til slidenummer 3"/>
          <p:cNvSpPr>
            <a:spLocks noGrp="1"/>
          </p:cNvSpPr>
          <p:nvPr>
            <p:ph type="sldNum" sz="quarter" idx="5"/>
          </p:nvPr>
        </p:nvSpPr>
        <p:spPr/>
        <p:txBody>
          <a:bodyPr/>
          <a:lstStyle/>
          <a:p>
            <a:fld id="{1C2DE0F9-4A77-4CFA-9003-5552FE4DD2E1}" type="slidenum">
              <a:rPr lang="da-DK" smtClean="0"/>
              <a:t>8</a:t>
            </a:fld>
            <a:endParaRPr lang="da-DK"/>
          </a:p>
        </p:txBody>
      </p:sp>
    </p:spTree>
    <p:extLst>
      <p:ext uri="{BB962C8B-B14F-4D97-AF65-F5344CB8AC3E}">
        <p14:creationId xmlns:p14="http://schemas.microsoft.com/office/powerpoint/2010/main" val="15512632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På dette tidspunkt bliver litteratur/poesi også nedskrevet FOR at blive læst, i modsætning til andre genre, vi har haft, der var tiltænkt at blive fremført mundtligt</a:t>
            </a:r>
          </a:p>
          <a:p>
            <a:r>
              <a:rPr lang="da-DK" dirty="0">
                <a:sym typeface="Wingdings" panose="05000000000000000000" pitchFamily="2" charset="2"/>
              </a:rPr>
              <a:t> Også en mere personlig poesi end f.eks. </a:t>
            </a:r>
            <a:r>
              <a:rPr lang="da-DK" dirty="0" err="1">
                <a:sym typeface="Wingdings" panose="05000000000000000000" pitchFamily="2" charset="2"/>
              </a:rPr>
              <a:t>Helteeposet</a:t>
            </a:r>
            <a:r>
              <a:rPr lang="da-DK" dirty="0">
                <a:sym typeface="Wingdings" panose="05000000000000000000" pitchFamily="2" charset="2"/>
              </a:rPr>
              <a:t> </a:t>
            </a:r>
            <a:r>
              <a:rPr lang="da-DK" dirty="0"/>
              <a:t> </a:t>
            </a:r>
          </a:p>
        </p:txBody>
      </p:sp>
      <p:sp>
        <p:nvSpPr>
          <p:cNvPr id="4" name="Pladsholder til slidenummer 3"/>
          <p:cNvSpPr>
            <a:spLocks noGrp="1"/>
          </p:cNvSpPr>
          <p:nvPr>
            <p:ph type="sldNum" sz="quarter" idx="5"/>
          </p:nvPr>
        </p:nvSpPr>
        <p:spPr/>
        <p:txBody>
          <a:bodyPr/>
          <a:lstStyle/>
          <a:p>
            <a:fld id="{1C2DE0F9-4A77-4CFA-9003-5552FE4DD2E1}" type="slidenum">
              <a:rPr lang="da-DK" smtClean="0"/>
              <a:t>9</a:t>
            </a:fld>
            <a:endParaRPr lang="da-DK"/>
          </a:p>
        </p:txBody>
      </p:sp>
    </p:spTree>
    <p:extLst>
      <p:ext uri="{BB962C8B-B14F-4D97-AF65-F5344CB8AC3E}">
        <p14:creationId xmlns:p14="http://schemas.microsoft.com/office/powerpoint/2010/main" val="17928070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err="1"/>
              <a:t>Clodia</a:t>
            </a:r>
            <a:r>
              <a:rPr lang="da-DK" dirty="0"/>
              <a:t>: Hun blev mistænkt for at have forgiftet sin mand og var kendt for at have mange affærer/kærester (bl.a. Marcus </a:t>
            </a:r>
            <a:r>
              <a:rPr lang="da-DK" dirty="0" err="1"/>
              <a:t>Caelius</a:t>
            </a:r>
            <a:r>
              <a:rPr lang="da-DK" dirty="0"/>
              <a:t> Rufus, en af </a:t>
            </a:r>
            <a:r>
              <a:rPr lang="da-DK" dirty="0" err="1"/>
              <a:t>Catuls</a:t>
            </a:r>
            <a:r>
              <a:rPr lang="da-DK" dirty="0"/>
              <a:t> venner).</a:t>
            </a:r>
            <a:br>
              <a:rPr lang="da-DK" dirty="0"/>
            </a:br>
            <a:r>
              <a:rPr lang="da-DK" dirty="0"/>
              <a:t>Hun bliver også nævnt i en tale af den berømte retoriker Cicero, hvor han antyder, at hun er en luder og har et incestuøst forhold med sin bror. </a:t>
            </a:r>
          </a:p>
          <a:p>
            <a:endParaRPr lang="da-DK" dirty="0"/>
          </a:p>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Ikke selvbiografiske – eksempel med Taylor Swift/Ed </a:t>
            </a:r>
            <a:r>
              <a:rPr lang="da-DK" dirty="0" err="1"/>
              <a:t>Sheeran</a:t>
            </a:r>
            <a:r>
              <a:rPr lang="da-DK" dirty="0"/>
              <a:t>. Disse skriver mange kærlighedssange, men der er ikke nødvendigvis belæg for at det er virkelige fortællinger. </a:t>
            </a:r>
          </a:p>
        </p:txBody>
      </p:sp>
      <p:sp>
        <p:nvSpPr>
          <p:cNvPr id="4" name="Pladsholder til slidenummer 3"/>
          <p:cNvSpPr>
            <a:spLocks noGrp="1"/>
          </p:cNvSpPr>
          <p:nvPr>
            <p:ph type="sldNum" sz="quarter" idx="5"/>
          </p:nvPr>
        </p:nvSpPr>
        <p:spPr/>
        <p:txBody>
          <a:bodyPr/>
          <a:lstStyle/>
          <a:p>
            <a:fld id="{1C2DE0F9-4A77-4CFA-9003-5552FE4DD2E1}" type="slidenum">
              <a:rPr lang="da-DK" smtClean="0"/>
              <a:t>10</a:t>
            </a:fld>
            <a:endParaRPr lang="da-DK"/>
          </a:p>
        </p:txBody>
      </p:sp>
    </p:spTree>
    <p:extLst>
      <p:ext uri="{BB962C8B-B14F-4D97-AF65-F5344CB8AC3E}">
        <p14:creationId xmlns:p14="http://schemas.microsoft.com/office/powerpoint/2010/main" val="85826826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pic>
        <p:nvPicPr>
          <p:cNvPr id="8" name="Picture 7"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da-DK"/>
              <a:t>Klik for at redigere titeltypografien i masteren</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59C7FF9D-8439-41BA-B001-56025D9F0B85}" type="datetimeFigureOut">
              <a:rPr lang="da-DK" smtClean="0"/>
              <a:t>22-04-2025</a:t>
            </a:fld>
            <a:endParaRPr lang="da-DK"/>
          </a:p>
        </p:txBody>
      </p:sp>
      <p:sp>
        <p:nvSpPr>
          <p:cNvPr id="5" name="Footer Placeholder 4"/>
          <p:cNvSpPr>
            <a:spLocks noGrp="1"/>
          </p:cNvSpPr>
          <p:nvPr>
            <p:ph type="ftr" sz="quarter" idx="11"/>
          </p:nvPr>
        </p:nvSpPr>
        <p:spPr>
          <a:xfrm>
            <a:off x="1371600" y="4323845"/>
            <a:ext cx="6400800" cy="365125"/>
          </a:xfrm>
        </p:spPr>
        <p:txBody>
          <a:bodyPr/>
          <a:lstStyle/>
          <a:p>
            <a:endParaRPr lang="da-DK"/>
          </a:p>
        </p:txBody>
      </p:sp>
      <p:sp>
        <p:nvSpPr>
          <p:cNvPr id="6" name="Slide Number Placeholder 5"/>
          <p:cNvSpPr>
            <a:spLocks noGrp="1"/>
          </p:cNvSpPr>
          <p:nvPr>
            <p:ph type="sldNum" sz="quarter" idx="12"/>
          </p:nvPr>
        </p:nvSpPr>
        <p:spPr>
          <a:xfrm>
            <a:off x="8077200" y="1430866"/>
            <a:ext cx="2743200" cy="365125"/>
          </a:xfrm>
        </p:spPr>
        <p:txBody>
          <a:bodyPr/>
          <a:lstStyle/>
          <a:p>
            <a:fld id="{9AF65EBF-0754-4535-A7D0-FFFF100E05B0}" type="slidenum">
              <a:rPr lang="da-DK" smtClean="0"/>
              <a:t>‹nr.›</a:t>
            </a:fld>
            <a:endParaRPr lang="da-DK"/>
          </a:p>
        </p:txBody>
      </p:sp>
    </p:spTree>
    <p:extLst>
      <p:ext uri="{BB962C8B-B14F-4D97-AF65-F5344CB8AC3E}">
        <p14:creationId xmlns:p14="http://schemas.microsoft.com/office/powerpoint/2010/main" val="22106268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Content Placeholder 2"/>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59C7FF9D-8439-41BA-B001-56025D9F0B85}" type="datetimeFigureOut">
              <a:rPr lang="da-DK" smtClean="0"/>
              <a:t>22-04-2025</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9AF65EBF-0754-4535-A7D0-FFFF100E05B0}" type="slidenum">
              <a:rPr lang="da-DK" smtClean="0"/>
              <a:t>‹nr.›</a:t>
            </a:fld>
            <a:endParaRPr lang="da-DK"/>
          </a:p>
        </p:txBody>
      </p:sp>
    </p:spTree>
    <p:extLst>
      <p:ext uri="{BB962C8B-B14F-4D97-AF65-F5344CB8AC3E}">
        <p14:creationId xmlns:p14="http://schemas.microsoft.com/office/powerpoint/2010/main" val="29716971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Afsnitsoverskrift">
    <p:spTree>
      <p:nvGrpSpPr>
        <p:cNvPr id="1" name=""/>
        <p:cNvGrpSpPr/>
        <p:nvPr/>
      </p:nvGrpSpPr>
      <p:grpSpPr>
        <a:xfrm>
          <a:off x="0" y="0"/>
          <a:ext cx="0" cy="0"/>
          <a:chOff x="0" y="0"/>
          <a:chExt cx="0" cy="0"/>
        </a:xfrm>
      </p:grpSpPr>
      <p:pic>
        <p:nvPicPr>
          <p:cNvPr id="8" name="Picture 7"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da-DK"/>
              <a:t>Klik for at redigere titeltypografien i masteren</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Klik for at redigere teksttypografierne i masteren</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59C7FF9D-8439-41BA-B001-56025D9F0B85}" type="datetimeFigureOut">
              <a:rPr lang="da-DK" smtClean="0"/>
              <a:t>22-04-2025</a:t>
            </a:fld>
            <a:endParaRPr lang="da-DK"/>
          </a:p>
        </p:txBody>
      </p:sp>
      <p:sp>
        <p:nvSpPr>
          <p:cNvPr id="5" name="Footer Placeholder 4"/>
          <p:cNvSpPr>
            <a:spLocks noGrp="1"/>
          </p:cNvSpPr>
          <p:nvPr>
            <p:ph type="ftr" sz="quarter" idx="11"/>
          </p:nvPr>
        </p:nvSpPr>
        <p:spPr>
          <a:xfrm>
            <a:off x="685800" y="381001"/>
            <a:ext cx="6991492" cy="364065"/>
          </a:xfrm>
        </p:spPr>
        <p:txBody>
          <a:bodyPr/>
          <a:lstStyle/>
          <a:p>
            <a:endParaRPr lang="da-DK"/>
          </a:p>
        </p:txBody>
      </p:sp>
      <p:sp>
        <p:nvSpPr>
          <p:cNvPr id="6" name="Slide Number Placeholder 5"/>
          <p:cNvSpPr>
            <a:spLocks noGrp="1"/>
          </p:cNvSpPr>
          <p:nvPr>
            <p:ph type="sldNum" sz="quarter" idx="12"/>
          </p:nvPr>
        </p:nvSpPr>
        <p:spPr>
          <a:xfrm>
            <a:off x="10862452" y="381000"/>
            <a:ext cx="643748" cy="365125"/>
          </a:xfrm>
        </p:spPr>
        <p:txBody>
          <a:bodyPr/>
          <a:lstStyle/>
          <a:p>
            <a:fld id="{9AF65EBF-0754-4535-A7D0-FFFF100E05B0}" type="slidenum">
              <a:rPr lang="da-DK" smtClean="0"/>
              <a:t>‹nr.›</a:t>
            </a:fld>
            <a:endParaRPr lang="da-DK"/>
          </a:p>
        </p:txBody>
      </p:sp>
    </p:spTree>
    <p:extLst>
      <p:ext uri="{BB962C8B-B14F-4D97-AF65-F5344CB8AC3E}">
        <p14:creationId xmlns:p14="http://schemas.microsoft.com/office/powerpoint/2010/main" val="4729201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Date Placeholder 4"/>
          <p:cNvSpPr>
            <a:spLocks noGrp="1"/>
          </p:cNvSpPr>
          <p:nvPr>
            <p:ph type="dt" sz="half" idx="10"/>
          </p:nvPr>
        </p:nvSpPr>
        <p:spPr/>
        <p:txBody>
          <a:bodyPr/>
          <a:lstStyle/>
          <a:p>
            <a:fld id="{59C7FF9D-8439-41BA-B001-56025D9F0B85}" type="datetimeFigureOut">
              <a:rPr lang="da-DK" smtClean="0"/>
              <a:t>22-04-2025</a:t>
            </a:fld>
            <a:endParaRPr lang="da-DK"/>
          </a:p>
        </p:txBody>
      </p:sp>
      <p:sp>
        <p:nvSpPr>
          <p:cNvPr id="6" name="Footer Placeholder 5"/>
          <p:cNvSpPr>
            <a:spLocks noGrp="1"/>
          </p:cNvSpPr>
          <p:nvPr>
            <p:ph type="ftr" sz="quarter" idx="11"/>
          </p:nvPr>
        </p:nvSpPr>
        <p:spPr/>
        <p:txBody>
          <a:bodyPr/>
          <a:lstStyle/>
          <a:p>
            <a:endParaRPr lang="da-DK"/>
          </a:p>
        </p:txBody>
      </p:sp>
      <p:sp>
        <p:nvSpPr>
          <p:cNvPr id="7" name="Slide Number Placeholder 6"/>
          <p:cNvSpPr>
            <a:spLocks noGrp="1"/>
          </p:cNvSpPr>
          <p:nvPr>
            <p:ph type="sldNum" sz="quarter" idx="12"/>
          </p:nvPr>
        </p:nvSpPr>
        <p:spPr/>
        <p:txBody>
          <a:bodyPr/>
          <a:lstStyle/>
          <a:p>
            <a:fld id="{9AF65EBF-0754-4535-A7D0-FFFF100E05B0}" type="slidenum">
              <a:rPr lang="da-DK" smtClean="0"/>
              <a:t>‹nr.›</a:t>
            </a:fld>
            <a:endParaRPr lang="da-DK"/>
          </a:p>
        </p:txBody>
      </p:sp>
    </p:spTree>
    <p:extLst>
      <p:ext uri="{BB962C8B-B14F-4D97-AF65-F5344CB8AC3E}">
        <p14:creationId xmlns:p14="http://schemas.microsoft.com/office/powerpoint/2010/main" val="37456171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da-DK"/>
              <a:t>Klik for at redigere titeltypografien i masteren</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Content Placeholder 3"/>
          <p:cNvSpPr>
            <a:spLocks noGrp="1"/>
          </p:cNvSpPr>
          <p:nvPr>
            <p:ph sz="half" idx="2"/>
          </p:nvPr>
        </p:nvSpPr>
        <p:spPr>
          <a:xfrm>
            <a:off x="685800" y="3132666"/>
            <a:ext cx="5311775" cy="3086019"/>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Content Placeholder 5"/>
          <p:cNvSpPr>
            <a:spLocks noGrp="1"/>
          </p:cNvSpPr>
          <p:nvPr>
            <p:ph sz="quarter" idx="4"/>
          </p:nvPr>
        </p:nvSpPr>
        <p:spPr>
          <a:xfrm>
            <a:off x="6172200" y="3132666"/>
            <a:ext cx="5334000" cy="3086019"/>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7" name="Date Placeholder 6"/>
          <p:cNvSpPr>
            <a:spLocks noGrp="1"/>
          </p:cNvSpPr>
          <p:nvPr>
            <p:ph type="dt" sz="half" idx="10"/>
          </p:nvPr>
        </p:nvSpPr>
        <p:spPr/>
        <p:txBody>
          <a:bodyPr/>
          <a:lstStyle/>
          <a:p>
            <a:fld id="{59C7FF9D-8439-41BA-B001-56025D9F0B85}" type="datetimeFigureOut">
              <a:rPr lang="da-DK" smtClean="0"/>
              <a:t>22-04-2025</a:t>
            </a:fld>
            <a:endParaRPr lang="da-DK"/>
          </a:p>
        </p:txBody>
      </p:sp>
      <p:sp>
        <p:nvSpPr>
          <p:cNvPr id="8" name="Footer Placeholder 7"/>
          <p:cNvSpPr>
            <a:spLocks noGrp="1"/>
          </p:cNvSpPr>
          <p:nvPr>
            <p:ph type="ftr" sz="quarter" idx="11"/>
          </p:nvPr>
        </p:nvSpPr>
        <p:spPr/>
        <p:txBody>
          <a:bodyPr/>
          <a:lstStyle/>
          <a:p>
            <a:endParaRPr lang="da-DK"/>
          </a:p>
        </p:txBody>
      </p:sp>
      <p:sp>
        <p:nvSpPr>
          <p:cNvPr id="9" name="Slide Number Placeholder 8"/>
          <p:cNvSpPr>
            <a:spLocks noGrp="1"/>
          </p:cNvSpPr>
          <p:nvPr>
            <p:ph type="sldNum" sz="quarter" idx="12"/>
          </p:nvPr>
        </p:nvSpPr>
        <p:spPr/>
        <p:txBody>
          <a:bodyPr/>
          <a:lstStyle/>
          <a:p>
            <a:fld id="{9AF65EBF-0754-4535-A7D0-FFFF100E05B0}" type="slidenum">
              <a:rPr lang="da-DK" smtClean="0"/>
              <a:t>‹nr.›</a:t>
            </a:fld>
            <a:endParaRPr lang="da-DK"/>
          </a:p>
        </p:txBody>
      </p:sp>
    </p:spTree>
    <p:extLst>
      <p:ext uri="{BB962C8B-B14F-4D97-AF65-F5344CB8AC3E}">
        <p14:creationId xmlns:p14="http://schemas.microsoft.com/office/powerpoint/2010/main" val="10931668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Date Placeholder 2"/>
          <p:cNvSpPr>
            <a:spLocks noGrp="1"/>
          </p:cNvSpPr>
          <p:nvPr>
            <p:ph type="dt" sz="half" idx="10"/>
          </p:nvPr>
        </p:nvSpPr>
        <p:spPr/>
        <p:txBody>
          <a:bodyPr/>
          <a:lstStyle/>
          <a:p>
            <a:fld id="{59C7FF9D-8439-41BA-B001-56025D9F0B85}" type="datetimeFigureOut">
              <a:rPr lang="da-DK" smtClean="0"/>
              <a:t>22-04-2025</a:t>
            </a:fld>
            <a:endParaRPr lang="da-DK"/>
          </a:p>
        </p:txBody>
      </p:sp>
      <p:sp>
        <p:nvSpPr>
          <p:cNvPr id="4" name="Footer Placeholder 3"/>
          <p:cNvSpPr>
            <a:spLocks noGrp="1"/>
          </p:cNvSpPr>
          <p:nvPr>
            <p:ph type="ftr" sz="quarter" idx="11"/>
          </p:nvPr>
        </p:nvSpPr>
        <p:spPr/>
        <p:txBody>
          <a:bodyPr/>
          <a:lstStyle/>
          <a:p>
            <a:endParaRPr lang="da-DK"/>
          </a:p>
        </p:txBody>
      </p:sp>
      <p:sp>
        <p:nvSpPr>
          <p:cNvPr id="5" name="Slide Number Placeholder 4"/>
          <p:cNvSpPr>
            <a:spLocks noGrp="1"/>
          </p:cNvSpPr>
          <p:nvPr>
            <p:ph type="sldNum" sz="quarter" idx="12"/>
          </p:nvPr>
        </p:nvSpPr>
        <p:spPr/>
        <p:txBody>
          <a:bodyPr/>
          <a:lstStyle/>
          <a:p>
            <a:fld id="{9AF65EBF-0754-4535-A7D0-FFFF100E05B0}" type="slidenum">
              <a:rPr lang="da-DK" smtClean="0"/>
              <a:t>‹nr.›</a:t>
            </a:fld>
            <a:endParaRPr lang="da-DK"/>
          </a:p>
        </p:txBody>
      </p:sp>
    </p:spTree>
    <p:extLst>
      <p:ext uri="{BB962C8B-B14F-4D97-AF65-F5344CB8AC3E}">
        <p14:creationId xmlns:p14="http://schemas.microsoft.com/office/powerpoint/2010/main" val="35572648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9C7FF9D-8439-41BA-B001-56025D9F0B85}" type="datetimeFigureOut">
              <a:rPr lang="da-DK" smtClean="0"/>
              <a:t>22-04-2025</a:t>
            </a:fld>
            <a:endParaRPr lang="da-DK"/>
          </a:p>
        </p:txBody>
      </p:sp>
      <p:sp>
        <p:nvSpPr>
          <p:cNvPr id="3" name="Footer Placeholder 2"/>
          <p:cNvSpPr>
            <a:spLocks noGrp="1"/>
          </p:cNvSpPr>
          <p:nvPr>
            <p:ph type="ftr" sz="quarter" idx="11"/>
          </p:nvPr>
        </p:nvSpPr>
        <p:spPr/>
        <p:txBody>
          <a:bodyPr/>
          <a:lstStyle/>
          <a:p>
            <a:endParaRPr lang="da-DK"/>
          </a:p>
        </p:txBody>
      </p:sp>
      <p:sp>
        <p:nvSpPr>
          <p:cNvPr id="4" name="Slide Number Placeholder 3"/>
          <p:cNvSpPr>
            <a:spLocks noGrp="1"/>
          </p:cNvSpPr>
          <p:nvPr>
            <p:ph type="sldNum" sz="quarter" idx="12"/>
          </p:nvPr>
        </p:nvSpPr>
        <p:spPr/>
        <p:txBody>
          <a:bodyPr/>
          <a:lstStyle/>
          <a:p>
            <a:fld id="{9AF65EBF-0754-4535-A7D0-FFFF100E05B0}" type="slidenum">
              <a:rPr lang="da-DK" smtClean="0"/>
              <a:t>‹nr.›</a:t>
            </a:fld>
            <a:endParaRPr lang="da-DK"/>
          </a:p>
        </p:txBody>
      </p:sp>
    </p:spTree>
    <p:extLst>
      <p:ext uri="{BB962C8B-B14F-4D97-AF65-F5344CB8AC3E}">
        <p14:creationId xmlns:p14="http://schemas.microsoft.com/office/powerpoint/2010/main" val="39166685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da-DK"/>
              <a:t>Klik for at redigere titeltypografien i masteren</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Date Placeholder 4"/>
          <p:cNvSpPr>
            <a:spLocks noGrp="1"/>
          </p:cNvSpPr>
          <p:nvPr>
            <p:ph type="dt" sz="half" idx="10"/>
          </p:nvPr>
        </p:nvSpPr>
        <p:spPr/>
        <p:txBody>
          <a:bodyPr/>
          <a:lstStyle/>
          <a:p>
            <a:fld id="{59C7FF9D-8439-41BA-B001-56025D9F0B85}" type="datetimeFigureOut">
              <a:rPr lang="da-DK" smtClean="0"/>
              <a:t>22-04-2025</a:t>
            </a:fld>
            <a:endParaRPr lang="da-DK"/>
          </a:p>
        </p:txBody>
      </p:sp>
      <p:sp>
        <p:nvSpPr>
          <p:cNvPr id="6" name="Footer Placeholder 5"/>
          <p:cNvSpPr>
            <a:spLocks noGrp="1"/>
          </p:cNvSpPr>
          <p:nvPr>
            <p:ph type="ftr" sz="quarter" idx="11"/>
          </p:nvPr>
        </p:nvSpPr>
        <p:spPr/>
        <p:txBody>
          <a:bodyPr/>
          <a:lstStyle/>
          <a:p>
            <a:endParaRPr lang="da-DK"/>
          </a:p>
        </p:txBody>
      </p:sp>
      <p:sp>
        <p:nvSpPr>
          <p:cNvPr id="7" name="Slide Number Placeholder 6"/>
          <p:cNvSpPr>
            <a:spLocks noGrp="1"/>
          </p:cNvSpPr>
          <p:nvPr>
            <p:ph type="sldNum" sz="quarter" idx="12"/>
          </p:nvPr>
        </p:nvSpPr>
        <p:spPr/>
        <p:txBody>
          <a:bodyPr/>
          <a:lstStyle/>
          <a:p>
            <a:fld id="{9AF65EBF-0754-4535-A7D0-FFFF100E05B0}" type="slidenum">
              <a:rPr lang="da-DK" smtClean="0"/>
              <a:t>‹nr.›</a:t>
            </a:fld>
            <a:endParaRPr lang="da-DK"/>
          </a:p>
        </p:txBody>
      </p:sp>
    </p:spTree>
    <p:extLst>
      <p:ext uri="{BB962C8B-B14F-4D97-AF65-F5344CB8AC3E}">
        <p14:creationId xmlns:p14="http://schemas.microsoft.com/office/powerpoint/2010/main" val="41053290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da-DK"/>
              <a:t>Klik for at redigere titeltypografien i masteren</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a-DK"/>
              <a:t>Klik på ikonet for at tilføje et billede</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Date Placeholder 4"/>
          <p:cNvSpPr>
            <a:spLocks noGrp="1"/>
          </p:cNvSpPr>
          <p:nvPr>
            <p:ph type="dt" sz="half" idx="10"/>
          </p:nvPr>
        </p:nvSpPr>
        <p:spPr/>
        <p:txBody>
          <a:bodyPr/>
          <a:lstStyle/>
          <a:p>
            <a:fld id="{59C7FF9D-8439-41BA-B001-56025D9F0B85}" type="datetimeFigureOut">
              <a:rPr lang="da-DK" smtClean="0"/>
              <a:t>22-04-2025</a:t>
            </a:fld>
            <a:endParaRPr lang="da-DK"/>
          </a:p>
        </p:txBody>
      </p:sp>
      <p:sp>
        <p:nvSpPr>
          <p:cNvPr id="6" name="Footer Placeholder 5"/>
          <p:cNvSpPr>
            <a:spLocks noGrp="1"/>
          </p:cNvSpPr>
          <p:nvPr>
            <p:ph type="ftr" sz="quarter" idx="11"/>
          </p:nvPr>
        </p:nvSpPr>
        <p:spPr/>
        <p:txBody>
          <a:bodyPr/>
          <a:lstStyle/>
          <a:p>
            <a:endParaRPr lang="da-DK"/>
          </a:p>
        </p:txBody>
      </p:sp>
      <p:sp>
        <p:nvSpPr>
          <p:cNvPr id="7" name="Slide Number Placeholder 6"/>
          <p:cNvSpPr>
            <a:spLocks noGrp="1"/>
          </p:cNvSpPr>
          <p:nvPr>
            <p:ph type="sldNum" sz="quarter" idx="12"/>
          </p:nvPr>
        </p:nvSpPr>
        <p:spPr/>
        <p:txBody>
          <a:bodyPr/>
          <a:lstStyle/>
          <a:p>
            <a:fld id="{9AF65EBF-0754-4535-A7D0-FFFF100E05B0}" type="slidenum">
              <a:rPr lang="da-DK" smtClean="0"/>
              <a:t>‹nr.›</a:t>
            </a:fld>
            <a:endParaRPr lang="da-DK"/>
          </a:p>
        </p:txBody>
      </p:sp>
    </p:spTree>
    <p:extLst>
      <p:ext uri="{BB962C8B-B14F-4D97-AF65-F5344CB8AC3E}">
        <p14:creationId xmlns:p14="http://schemas.microsoft.com/office/powerpoint/2010/main" val="28129500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sk billede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da-DK"/>
              <a:t>Klik for at redigere titeltypografien i masteren</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a-DK"/>
              <a:t>Klik på ikonet for at tilføje et billede</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Date Placeholder 4"/>
          <p:cNvSpPr>
            <a:spLocks noGrp="1"/>
          </p:cNvSpPr>
          <p:nvPr>
            <p:ph type="dt" sz="half" idx="10"/>
          </p:nvPr>
        </p:nvSpPr>
        <p:spPr/>
        <p:txBody>
          <a:bodyPr/>
          <a:lstStyle/>
          <a:p>
            <a:fld id="{59C7FF9D-8439-41BA-B001-56025D9F0B85}" type="datetimeFigureOut">
              <a:rPr lang="da-DK" smtClean="0"/>
              <a:t>22-04-2025</a:t>
            </a:fld>
            <a:endParaRPr lang="da-DK"/>
          </a:p>
        </p:txBody>
      </p:sp>
      <p:sp>
        <p:nvSpPr>
          <p:cNvPr id="6" name="Footer Placeholder 5"/>
          <p:cNvSpPr>
            <a:spLocks noGrp="1"/>
          </p:cNvSpPr>
          <p:nvPr>
            <p:ph type="ftr" sz="quarter" idx="11"/>
          </p:nvPr>
        </p:nvSpPr>
        <p:spPr/>
        <p:txBody>
          <a:bodyPr/>
          <a:lstStyle/>
          <a:p>
            <a:endParaRPr lang="da-DK"/>
          </a:p>
        </p:txBody>
      </p:sp>
      <p:sp>
        <p:nvSpPr>
          <p:cNvPr id="7" name="Slide Number Placeholder 6"/>
          <p:cNvSpPr>
            <a:spLocks noGrp="1"/>
          </p:cNvSpPr>
          <p:nvPr>
            <p:ph type="sldNum" sz="quarter" idx="12"/>
          </p:nvPr>
        </p:nvSpPr>
        <p:spPr/>
        <p:txBody>
          <a:bodyPr/>
          <a:lstStyle/>
          <a:p>
            <a:fld id="{9AF65EBF-0754-4535-A7D0-FFFF100E05B0}" type="slidenum">
              <a:rPr lang="da-DK" smtClean="0"/>
              <a:t>‹nr.›</a:t>
            </a:fld>
            <a:endParaRPr lang="da-DK"/>
          </a:p>
        </p:txBody>
      </p:sp>
    </p:spTree>
    <p:extLst>
      <p:ext uri="{BB962C8B-B14F-4D97-AF65-F5344CB8AC3E}">
        <p14:creationId xmlns:p14="http://schemas.microsoft.com/office/powerpoint/2010/main" val="21953886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el og billedtekst">
    <p:spTree>
      <p:nvGrpSpPr>
        <p:cNvPr id="1" name=""/>
        <p:cNvGrpSpPr/>
        <p:nvPr/>
      </p:nvGrpSpPr>
      <p:grpSpPr>
        <a:xfrm>
          <a:off x="0" y="0"/>
          <a:ext cx="0" cy="0"/>
          <a:chOff x="0" y="0"/>
          <a:chExt cx="0" cy="0"/>
        </a:xfrm>
      </p:grpSpPr>
      <p:pic>
        <p:nvPicPr>
          <p:cNvPr id="9" name="Picture 8"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da-DK"/>
              <a:t>Klik for at redigere titeltypografien i masteren</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59C7FF9D-8439-41BA-B001-56025D9F0B85}" type="datetimeFigureOut">
              <a:rPr lang="da-DK" smtClean="0"/>
              <a:t>22-04-2025</a:t>
            </a:fld>
            <a:endParaRPr lang="da-DK"/>
          </a:p>
        </p:txBody>
      </p:sp>
      <p:sp>
        <p:nvSpPr>
          <p:cNvPr id="6" name="Footer Placeholder 5"/>
          <p:cNvSpPr>
            <a:spLocks noGrp="1"/>
          </p:cNvSpPr>
          <p:nvPr>
            <p:ph type="ftr" sz="quarter" idx="11"/>
          </p:nvPr>
        </p:nvSpPr>
        <p:spPr>
          <a:xfrm>
            <a:off x="685800" y="379941"/>
            <a:ext cx="6991492" cy="365125"/>
          </a:xfrm>
        </p:spPr>
        <p:txBody>
          <a:bodyPr/>
          <a:lstStyle/>
          <a:p>
            <a:endParaRPr lang="da-DK"/>
          </a:p>
        </p:txBody>
      </p:sp>
      <p:sp>
        <p:nvSpPr>
          <p:cNvPr id="7" name="Slide Number Placeholder 6"/>
          <p:cNvSpPr>
            <a:spLocks noGrp="1"/>
          </p:cNvSpPr>
          <p:nvPr>
            <p:ph type="sldNum" sz="quarter" idx="12"/>
          </p:nvPr>
        </p:nvSpPr>
        <p:spPr>
          <a:xfrm>
            <a:off x="10862452" y="381000"/>
            <a:ext cx="643748" cy="365125"/>
          </a:xfrm>
        </p:spPr>
        <p:txBody>
          <a:bodyPr/>
          <a:lstStyle/>
          <a:p>
            <a:fld id="{9AF65EBF-0754-4535-A7D0-FFFF100E05B0}" type="slidenum">
              <a:rPr lang="da-DK" smtClean="0"/>
              <a:t>‹nr.›</a:t>
            </a:fld>
            <a:endParaRPr lang="da-DK"/>
          </a:p>
        </p:txBody>
      </p:sp>
    </p:spTree>
    <p:extLst>
      <p:ext uri="{BB962C8B-B14F-4D97-AF65-F5344CB8AC3E}">
        <p14:creationId xmlns:p14="http://schemas.microsoft.com/office/powerpoint/2010/main" val="5796529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Citat med billedtekst">
    <p:spTree>
      <p:nvGrpSpPr>
        <p:cNvPr id="1" name=""/>
        <p:cNvGrpSpPr/>
        <p:nvPr/>
      </p:nvGrpSpPr>
      <p:grpSpPr>
        <a:xfrm>
          <a:off x="0" y="0"/>
          <a:ext cx="0" cy="0"/>
          <a:chOff x="0" y="0"/>
          <a:chExt cx="0" cy="0"/>
        </a:xfrm>
      </p:grpSpPr>
      <p:pic>
        <p:nvPicPr>
          <p:cNvPr id="11" name="Picture 10"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da-DK"/>
              <a:t>Klik for at redigere titeltypografien i masteren</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59C7FF9D-8439-41BA-B001-56025D9F0B85}" type="datetimeFigureOut">
              <a:rPr lang="da-DK" smtClean="0"/>
              <a:t>22-04-2025</a:t>
            </a:fld>
            <a:endParaRPr lang="da-DK"/>
          </a:p>
        </p:txBody>
      </p:sp>
      <p:sp>
        <p:nvSpPr>
          <p:cNvPr id="6" name="Footer Placeholder 5"/>
          <p:cNvSpPr>
            <a:spLocks noGrp="1"/>
          </p:cNvSpPr>
          <p:nvPr>
            <p:ph type="ftr" sz="quarter" idx="11"/>
          </p:nvPr>
        </p:nvSpPr>
        <p:spPr>
          <a:xfrm>
            <a:off x="685800" y="379941"/>
            <a:ext cx="6991492" cy="365125"/>
          </a:xfrm>
        </p:spPr>
        <p:txBody>
          <a:bodyPr/>
          <a:lstStyle/>
          <a:p>
            <a:endParaRPr lang="da-DK"/>
          </a:p>
        </p:txBody>
      </p:sp>
      <p:sp>
        <p:nvSpPr>
          <p:cNvPr id="7" name="Slide Number Placeholder 6"/>
          <p:cNvSpPr>
            <a:spLocks noGrp="1"/>
          </p:cNvSpPr>
          <p:nvPr>
            <p:ph type="sldNum" sz="quarter" idx="12"/>
          </p:nvPr>
        </p:nvSpPr>
        <p:spPr>
          <a:xfrm>
            <a:off x="10862452" y="381000"/>
            <a:ext cx="643748" cy="365125"/>
          </a:xfrm>
        </p:spPr>
        <p:txBody>
          <a:bodyPr/>
          <a:lstStyle/>
          <a:p>
            <a:fld id="{9AF65EBF-0754-4535-A7D0-FFFF100E05B0}" type="slidenum">
              <a:rPr lang="da-DK" smtClean="0"/>
              <a:t>‹nr.›</a:t>
            </a:fld>
            <a:endParaRPr lang="da-DK"/>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4429970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vnekort">
    <p:spTree>
      <p:nvGrpSpPr>
        <p:cNvPr id="1" name=""/>
        <p:cNvGrpSpPr/>
        <p:nvPr/>
      </p:nvGrpSpPr>
      <p:grpSpPr>
        <a:xfrm>
          <a:off x="0" y="0"/>
          <a:ext cx="0" cy="0"/>
          <a:chOff x="0" y="0"/>
          <a:chExt cx="0" cy="0"/>
        </a:xfrm>
      </p:grpSpPr>
      <p:pic>
        <p:nvPicPr>
          <p:cNvPr id="8" name="Picture 7"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da-DK"/>
              <a:t>Klik for at redigere titeltypografien i masteren</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59C7FF9D-8439-41BA-B001-56025D9F0B85}" type="datetimeFigureOut">
              <a:rPr lang="da-DK" smtClean="0"/>
              <a:t>22-04-2025</a:t>
            </a:fld>
            <a:endParaRPr lang="da-DK"/>
          </a:p>
        </p:txBody>
      </p:sp>
      <p:sp>
        <p:nvSpPr>
          <p:cNvPr id="6" name="Footer Placeholder 5"/>
          <p:cNvSpPr>
            <a:spLocks noGrp="1"/>
          </p:cNvSpPr>
          <p:nvPr>
            <p:ph type="ftr" sz="quarter" idx="11"/>
          </p:nvPr>
        </p:nvSpPr>
        <p:spPr>
          <a:xfrm>
            <a:off x="685800" y="378883"/>
            <a:ext cx="6991492" cy="365125"/>
          </a:xfrm>
        </p:spPr>
        <p:txBody>
          <a:bodyPr/>
          <a:lstStyle/>
          <a:p>
            <a:endParaRPr lang="da-DK"/>
          </a:p>
        </p:txBody>
      </p:sp>
      <p:sp>
        <p:nvSpPr>
          <p:cNvPr id="7" name="Slide Number Placeholder 6"/>
          <p:cNvSpPr>
            <a:spLocks noGrp="1"/>
          </p:cNvSpPr>
          <p:nvPr>
            <p:ph type="sldNum" sz="quarter" idx="12"/>
          </p:nvPr>
        </p:nvSpPr>
        <p:spPr>
          <a:xfrm>
            <a:off x="10862452" y="381000"/>
            <a:ext cx="643748" cy="365125"/>
          </a:xfrm>
        </p:spPr>
        <p:txBody>
          <a:bodyPr/>
          <a:lstStyle/>
          <a:p>
            <a:fld id="{9AF65EBF-0754-4535-A7D0-FFFF100E05B0}" type="slidenum">
              <a:rPr lang="da-DK" smtClean="0"/>
              <a:t>‹nr.›</a:t>
            </a:fld>
            <a:endParaRPr lang="da-DK"/>
          </a:p>
        </p:txBody>
      </p:sp>
    </p:spTree>
    <p:extLst>
      <p:ext uri="{BB962C8B-B14F-4D97-AF65-F5344CB8AC3E}">
        <p14:creationId xmlns:p14="http://schemas.microsoft.com/office/powerpoint/2010/main" val="2943649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kolonner">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da-DK"/>
              <a:t>Klik for at redigere titeltypografien i masteren</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teksttypografierne i masteren</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teksttypografierne i masteren</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teksttypografierne i masteren</a:t>
            </a:r>
          </a:p>
        </p:txBody>
      </p:sp>
      <p:sp>
        <p:nvSpPr>
          <p:cNvPr id="3" name="Date Placeholder 2"/>
          <p:cNvSpPr>
            <a:spLocks noGrp="1"/>
          </p:cNvSpPr>
          <p:nvPr>
            <p:ph type="dt" sz="half" idx="10"/>
          </p:nvPr>
        </p:nvSpPr>
        <p:spPr/>
        <p:txBody>
          <a:bodyPr/>
          <a:lstStyle/>
          <a:p>
            <a:fld id="{59C7FF9D-8439-41BA-B001-56025D9F0B85}" type="datetimeFigureOut">
              <a:rPr lang="da-DK" smtClean="0"/>
              <a:t>22-04-2025</a:t>
            </a:fld>
            <a:endParaRPr lang="da-DK"/>
          </a:p>
        </p:txBody>
      </p:sp>
      <p:sp>
        <p:nvSpPr>
          <p:cNvPr id="4" name="Footer Placeholder 3"/>
          <p:cNvSpPr>
            <a:spLocks noGrp="1"/>
          </p:cNvSpPr>
          <p:nvPr>
            <p:ph type="ftr" sz="quarter" idx="11"/>
          </p:nvPr>
        </p:nvSpPr>
        <p:spPr/>
        <p:txBody>
          <a:bodyPr/>
          <a:lstStyle/>
          <a:p>
            <a:endParaRPr lang="da-DK"/>
          </a:p>
        </p:txBody>
      </p:sp>
      <p:sp>
        <p:nvSpPr>
          <p:cNvPr id="5" name="Slide Number Placeholder 4"/>
          <p:cNvSpPr>
            <a:spLocks noGrp="1"/>
          </p:cNvSpPr>
          <p:nvPr>
            <p:ph type="sldNum" sz="quarter" idx="12"/>
          </p:nvPr>
        </p:nvSpPr>
        <p:spPr/>
        <p:txBody>
          <a:bodyPr/>
          <a:lstStyle/>
          <a:p>
            <a:fld id="{9AF65EBF-0754-4535-A7D0-FFFF100E05B0}" type="slidenum">
              <a:rPr lang="da-DK" smtClean="0"/>
              <a:t>‹nr.›</a:t>
            </a:fld>
            <a:endParaRPr lang="da-DK"/>
          </a:p>
        </p:txBody>
      </p:sp>
    </p:spTree>
    <p:extLst>
      <p:ext uri="{BB962C8B-B14F-4D97-AF65-F5344CB8AC3E}">
        <p14:creationId xmlns:p14="http://schemas.microsoft.com/office/powerpoint/2010/main" val="67360621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kolonner med billede">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da-DK"/>
              <a:t>Klik for at redigere titeltypografien i masteren</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a-DK"/>
              <a:t>Klik på ikonet for at tilføje et billede</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teksttypografierne i masteren</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a-DK"/>
              <a:t>Klik på ikonet for at tilføje et billede</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teksttypografierne i masteren</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a-DK"/>
              <a:t>Klik på ikonet for at tilføje et billede</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teksttypografierne i masteren</a:t>
            </a:r>
          </a:p>
        </p:txBody>
      </p:sp>
      <p:sp>
        <p:nvSpPr>
          <p:cNvPr id="3" name="Date Placeholder 2"/>
          <p:cNvSpPr>
            <a:spLocks noGrp="1"/>
          </p:cNvSpPr>
          <p:nvPr>
            <p:ph type="dt" sz="half" idx="10"/>
          </p:nvPr>
        </p:nvSpPr>
        <p:spPr/>
        <p:txBody>
          <a:bodyPr/>
          <a:lstStyle/>
          <a:p>
            <a:fld id="{59C7FF9D-8439-41BA-B001-56025D9F0B85}" type="datetimeFigureOut">
              <a:rPr lang="da-DK" smtClean="0"/>
              <a:t>22-04-2025</a:t>
            </a:fld>
            <a:endParaRPr lang="da-DK"/>
          </a:p>
        </p:txBody>
      </p:sp>
      <p:sp>
        <p:nvSpPr>
          <p:cNvPr id="4" name="Footer Placeholder 3"/>
          <p:cNvSpPr>
            <a:spLocks noGrp="1"/>
          </p:cNvSpPr>
          <p:nvPr>
            <p:ph type="ftr" sz="quarter" idx="11"/>
          </p:nvPr>
        </p:nvSpPr>
        <p:spPr/>
        <p:txBody>
          <a:bodyPr/>
          <a:lstStyle/>
          <a:p>
            <a:endParaRPr lang="da-DK"/>
          </a:p>
        </p:txBody>
      </p:sp>
      <p:sp>
        <p:nvSpPr>
          <p:cNvPr id="5" name="Slide Number Placeholder 4"/>
          <p:cNvSpPr>
            <a:spLocks noGrp="1"/>
          </p:cNvSpPr>
          <p:nvPr>
            <p:ph type="sldNum" sz="quarter" idx="12"/>
          </p:nvPr>
        </p:nvSpPr>
        <p:spPr/>
        <p:txBody>
          <a:bodyPr/>
          <a:lstStyle/>
          <a:p>
            <a:fld id="{9AF65EBF-0754-4535-A7D0-FFFF100E05B0}" type="slidenum">
              <a:rPr lang="da-DK" smtClean="0"/>
              <a:t>‹nr.›</a:t>
            </a:fld>
            <a:endParaRPr lang="da-DK"/>
          </a:p>
        </p:txBody>
      </p:sp>
    </p:spTree>
    <p:extLst>
      <p:ext uri="{BB962C8B-B14F-4D97-AF65-F5344CB8AC3E}">
        <p14:creationId xmlns:p14="http://schemas.microsoft.com/office/powerpoint/2010/main" val="21709685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59C7FF9D-8439-41BA-B001-56025D9F0B85}" type="datetimeFigureOut">
              <a:rPr lang="da-DK" smtClean="0"/>
              <a:t>22-04-2025</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9AF65EBF-0754-4535-A7D0-FFFF100E05B0}" type="slidenum">
              <a:rPr lang="da-DK" smtClean="0"/>
              <a:t>‹nr.›</a:t>
            </a:fld>
            <a:endParaRPr lang="da-DK"/>
          </a:p>
        </p:txBody>
      </p:sp>
    </p:spTree>
    <p:extLst>
      <p:ext uri="{BB962C8B-B14F-4D97-AF65-F5344CB8AC3E}">
        <p14:creationId xmlns:p14="http://schemas.microsoft.com/office/powerpoint/2010/main" val="379363153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Lodret titel og tekst">
    <p:spTree>
      <p:nvGrpSpPr>
        <p:cNvPr id="1" name=""/>
        <p:cNvGrpSpPr/>
        <p:nvPr/>
      </p:nvGrpSpPr>
      <p:grpSpPr>
        <a:xfrm>
          <a:off x="0" y="0"/>
          <a:ext cx="0" cy="0"/>
          <a:chOff x="0" y="0"/>
          <a:chExt cx="0" cy="0"/>
        </a:xfrm>
      </p:grpSpPr>
      <p:pic>
        <p:nvPicPr>
          <p:cNvPr id="9" name="Picture 8"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da-DK"/>
              <a:t>Klik for at redigere titeltypografien i masteren</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59C7FF9D-8439-41BA-B001-56025D9F0B85}" type="datetimeFigureOut">
              <a:rPr lang="da-DK" smtClean="0"/>
              <a:t>22-04-2025</a:t>
            </a:fld>
            <a:endParaRPr lang="da-DK"/>
          </a:p>
        </p:txBody>
      </p:sp>
      <p:sp>
        <p:nvSpPr>
          <p:cNvPr id="5" name="Footer Placeholder 4"/>
          <p:cNvSpPr>
            <a:spLocks noGrp="1"/>
          </p:cNvSpPr>
          <p:nvPr>
            <p:ph type="ftr" sz="quarter" idx="11"/>
          </p:nvPr>
        </p:nvSpPr>
        <p:spPr>
          <a:xfrm>
            <a:off x="685800" y="381000"/>
            <a:ext cx="6991492" cy="365125"/>
          </a:xfrm>
        </p:spPr>
        <p:txBody>
          <a:bodyPr/>
          <a:lstStyle/>
          <a:p>
            <a:endParaRPr lang="da-DK"/>
          </a:p>
        </p:txBody>
      </p:sp>
      <p:sp>
        <p:nvSpPr>
          <p:cNvPr id="6" name="Slide Number Placeholder 5"/>
          <p:cNvSpPr>
            <a:spLocks noGrp="1"/>
          </p:cNvSpPr>
          <p:nvPr>
            <p:ph type="sldNum" sz="quarter" idx="12"/>
          </p:nvPr>
        </p:nvSpPr>
        <p:spPr>
          <a:xfrm>
            <a:off x="10862452" y="381000"/>
            <a:ext cx="643748" cy="365125"/>
          </a:xfrm>
        </p:spPr>
        <p:txBody>
          <a:bodyPr/>
          <a:lstStyle/>
          <a:p>
            <a:fld id="{9AF65EBF-0754-4535-A7D0-FFFF100E05B0}" type="slidenum">
              <a:rPr lang="da-DK" smtClean="0"/>
              <a:t>‹nr.›</a:t>
            </a:fld>
            <a:endParaRPr lang="da-DK"/>
          </a:p>
        </p:txBody>
      </p:sp>
    </p:spTree>
    <p:extLst>
      <p:ext uri="{BB962C8B-B14F-4D97-AF65-F5344CB8AC3E}">
        <p14:creationId xmlns:p14="http://schemas.microsoft.com/office/powerpoint/2010/main" val="25631682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descr="C2-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da-DK"/>
              <a:t>Klik for at redigere titeltypografien i masteren</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59C7FF9D-8439-41BA-B001-56025D9F0B85}" type="datetimeFigureOut">
              <a:rPr lang="da-DK" smtClean="0"/>
              <a:t>22-04-2025</a:t>
            </a:fld>
            <a:endParaRPr lang="da-DK"/>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da-DK"/>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9AF65EBF-0754-4535-A7D0-FFFF100E05B0}" type="slidenum">
              <a:rPr lang="da-DK" smtClean="0"/>
              <a:t>‹nr.›</a:t>
            </a:fld>
            <a:endParaRPr lang="da-DK"/>
          </a:p>
        </p:txBody>
      </p:sp>
    </p:spTree>
    <p:extLst>
      <p:ext uri="{BB962C8B-B14F-4D97-AF65-F5344CB8AC3E}">
        <p14:creationId xmlns:p14="http://schemas.microsoft.com/office/powerpoint/2010/main" val="1704012614"/>
      </p:ext>
    </p:extLst>
  </p:cSld>
  <p:clrMap bg1="lt1" tx1="dk1" bg2="lt2" tx2="dk2" accent1="accent1" accent2="accent2" accent3="accent3" accent4="accent4" accent5="accent5" accent6="accent6" hlink="hlink" folHlink="folHlink"/>
  <p:sldLayoutIdLst>
    <p:sldLayoutId id="2147483743" r:id="rId1"/>
    <p:sldLayoutId id="2147483744" r:id="rId2"/>
    <p:sldLayoutId id="2147483745" r:id="rId3"/>
    <p:sldLayoutId id="2147483746" r:id="rId4"/>
    <p:sldLayoutId id="2147483747" r:id="rId5"/>
    <p:sldLayoutId id="2147483748" r:id="rId6"/>
    <p:sldLayoutId id="2147483749" r:id="rId7"/>
    <p:sldLayoutId id="2147483750" r:id="rId8"/>
    <p:sldLayoutId id="2147483751" r:id="rId9"/>
    <p:sldLayoutId id="2147483752" r:id="rId10"/>
    <p:sldLayoutId id="2147483753" r:id="rId11"/>
    <p:sldLayoutId id="2147483754" r:id="rId12"/>
    <p:sldLayoutId id="2147483755" r:id="rId13"/>
    <p:sldLayoutId id="2147483756" r:id="rId14"/>
    <p:sldLayoutId id="2147483757" r:id="rId15"/>
    <p:sldLayoutId id="2147483758" r:id="rId16"/>
    <p:sldLayoutId id="2147483759" r:id="rId17"/>
  </p:sldLayoutIdLs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59FC99E-FA68-E3FF-8673-EF15BD6BF45F}"/>
              </a:ext>
            </a:extLst>
          </p:cNvPr>
          <p:cNvSpPr>
            <a:spLocks noGrp="1"/>
          </p:cNvSpPr>
          <p:nvPr>
            <p:ph type="ctrTitle"/>
          </p:nvPr>
        </p:nvSpPr>
        <p:spPr/>
        <p:txBody>
          <a:bodyPr/>
          <a:lstStyle/>
          <a:p>
            <a:pPr algn="ctr"/>
            <a:r>
              <a:rPr lang="da-DK" dirty="0">
                <a:latin typeface="Lucida Calligraphy" panose="03010101010101010101" pitchFamily="66" charset="0"/>
              </a:rPr>
              <a:t>Kærlighed</a:t>
            </a:r>
          </a:p>
        </p:txBody>
      </p:sp>
      <p:sp>
        <p:nvSpPr>
          <p:cNvPr id="3" name="Undertitel 2">
            <a:extLst>
              <a:ext uri="{FF2B5EF4-FFF2-40B4-BE49-F238E27FC236}">
                <a16:creationId xmlns:a16="http://schemas.microsoft.com/office/drawing/2014/main" id="{CA65BDB2-4D38-79F8-70AB-8B2E2E386FE9}"/>
              </a:ext>
            </a:extLst>
          </p:cNvPr>
          <p:cNvSpPr>
            <a:spLocks noGrp="1"/>
          </p:cNvSpPr>
          <p:nvPr>
            <p:ph type="subTitle" idx="1"/>
          </p:nvPr>
        </p:nvSpPr>
        <p:spPr/>
        <p:txBody>
          <a:bodyPr/>
          <a:lstStyle/>
          <a:p>
            <a:pPr algn="ctr"/>
            <a:r>
              <a:rPr lang="da-DK" dirty="0"/>
              <a:t>Romersk poesi </a:t>
            </a:r>
          </a:p>
        </p:txBody>
      </p:sp>
      <p:sp>
        <p:nvSpPr>
          <p:cNvPr id="4" name="Hjerte 3">
            <a:extLst>
              <a:ext uri="{FF2B5EF4-FFF2-40B4-BE49-F238E27FC236}">
                <a16:creationId xmlns:a16="http://schemas.microsoft.com/office/drawing/2014/main" id="{F8168EF1-2DEC-EAD2-C8BD-3F113D51E587}"/>
              </a:ext>
            </a:extLst>
          </p:cNvPr>
          <p:cNvSpPr/>
          <p:nvPr/>
        </p:nvSpPr>
        <p:spPr>
          <a:xfrm>
            <a:off x="9062720" y="2032000"/>
            <a:ext cx="558800" cy="426720"/>
          </a:xfrm>
          <a:prstGeom prst="hear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5" name="Hjerte 4">
            <a:extLst>
              <a:ext uri="{FF2B5EF4-FFF2-40B4-BE49-F238E27FC236}">
                <a16:creationId xmlns:a16="http://schemas.microsoft.com/office/drawing/2014/main" id="{B4ACF9F6-0F41-7635-29BE-9EACD4FF214F}"/>
              </a:ext>
            </a:extLst>
          </p:cNvPr>
          <p:cNvSpPr/>
          <p:nvPr/>
        </p:nvSpPr>
        <p:spPr>
          <a:xfrm>
            <a:off x="2397760" y="3429000"/>
            <a:ext cx="558800" cy="426720"/>
          </a:xfrm>
          <a:prstGeom prst="hear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6" name="Hjerte 5">
            <a:extLst>
              <a:ext uri="{FF2B5EF4-FFF2-40B4-BE49-F238E27FC236}">
                <a16:creationId xmlns:a16="http://schemas.microsoft.com/office/drawing/2014/main" id="{D9262953-A94A-45A1-0535-E0DACEF8E499}"/>
              </a:ext>
            </a:extLst>
          </p:cNvPr>
          <p:cNvSpPr/>
          <p:nvPr/>
        </p:nvSpPr>
        <p:spPr>
          <a:xfrm>
            <a:off x="6502400" y="1161475"/>
            <a:ext cx="558800" cy="426720"/>
          </a:xfrm>
          <a:prstGeom prst="hear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7" name="Hjerte 6">
            <a:extLst>
              <a:ext uri="{FF2B5EF4-FFF2-40B4-BE49-F238E27FC236}">
                <a16:creationId xmlns:a16="http://schemas.microsoft.com/office/drawing/2014/main" id="{6C2699C3-FEB0-CDD2-2EBD-88A28F654EBB}"/>
              </a:ext>
            </a:extLst>
          </p:cNvPr>
          <p:cNvSpPr/>
          <p:nvPr/>
        </p:nvSpPr>
        <p:spPr>
          <a:xfrm>
            <a:off x="5019040" y="4714240"/>
            <a:ext cx="558800" cy="426720"/>
          </a:xfrm>
          <a:prstGeom prst="hear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8" name="Hjerte 7">
            <a:extLst>
              <a:ext uri="{FF2B5EF4-FFF2-40B4-BE49-F238E27FC236}">
                <a16:creationId xmlns:a16="http://schemas.microsoft.com/office/drawing/2014/main" id="{44E485BF-E7E7-1595-E2BC-4EBA4AB2F523}"/>
              </a:ext>
            </a:extLst>
          </p:cNvPr>
          <p:cNvSpPr/>
          <p:nvPr/>
        </p:nvSpPr>
        <p:spPr>
          <a:xfrm>
            <a:off x="3210560" y="1400235"/>
            <a:ext cx="558800" cy="426720"/>
          </a:xfrm>
          <a:prstGeom prst="hear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9" name="Hjerte 8">
            <a:extLst>
              <a:ext uri="{FF2B5EF4-FFF2-40B4-BE49-F238E27FC236}">
                <a16:creationId xmlns:a16="http://schemas.microsoft.com/office/drawing/2014/main" id="{1F8D126D-6D47-7B77-FB36-40F2A51BDE85}"/>
              </a:ext>
            </a:extLst>
          </p:cNvPr>
          <p:cNvSpPr/>
          <p:nvPr/>
        </p:nvSpPr>
        <p:spPr>
          <a:xfrm>
            <a:off x="8900160" y="4302761"/>
            <a:ext cx="558800" cy="426720"/>
          </a:xfrm>
          <a:prstGeom prst="hear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Tree>
    <p:extLst>
      <p:ext uri="{BB962C8B-B14F-4D97-AF65-F5344CB8AC3E}">
        <p14:creationId xmlns:p14="http://schemas.microsoft.com/office/powerpoint/2010/main" val="42671619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4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childTnLst>
                          </p:cTn>
                        </p:par>
                        <p:par>
                          <p:cTn id="12" fill="hold">
                            <p:stCondLst>
                              <p:cond delay="2500"/>
                            </p:stCondLst>
                            <p:childTnLst>
                              <p:par>
                                <p:cTn id="13" presetID="53" presetClass="entr" presetSubtype="16"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p:cTn id="15" dur="500" fill="hold"/>
                                        <p:tgtEl>
                                          <p:spTgt spid="9"/>
                                        </p:tgtEl>
                                        <p:attrNameLst>
                                          <p:attrName>ppt_w</p:attrName>
                                        </p:attrNameLst>
                                      </p:cBhvr>
                                      <p:tavLst>
                                        <p:tav tm="0">
                                          <p:val>
                                            <p:fltVal val="0"/>
                                          </p:val>
                                        </p:tav>
                                        <p:tav tm="100000">
                                          <p:val>
                                            <p:strVal val="#ppt_w"/>
                                          </p:val>
                                        </p:tav>
                                      </p:tavLst>
                                    </p:anim>
                                    <p:anim calcmode="lin" valueType="num">
                                      <p:cBhvr>
                                        <p:cTn id="16" dur="500" fill="hold"/>
                                        <p:tgtEl>
                                          <p:spTgt spid="9"/>
                                        </p:tgtEl>
                                        <p:attrNameLst>
                                          <p:attrName>ppt_h</p:attrName>
                                        </p:attrNameLst>
                                      </p:cBhvr>
                                      <p:tavLst>
                                        <p:tav tm="0">
                                          <p:val>
                                            <p:fltVal val="0"/>
                                          </p:val>
                                        </p:tav>
                                        <p:tav tm="100000">
                                          <p:val>
                                            <p:strVal val="#ppt_h"/>
                                          </p:val>
                                        </p:tav>
                                      </p:tavLst>
                                    </p:anim>
                                    <p:animEffect transition="in" filter="fade">
                                      <p:cBhvr>
                                        <p:cTn id="17" dur="500"/>
                                        <p:tgtEl>
                                          <p:spTgt spid="9"/>
                                        </p:tgtEl>
                                      </p:cBhvr>
                                    </p:animEffect>
                                  </p:childTnLst>
                                </p:cTn>
                              </p:par>
                              <p:par>
                                <p:cTn id="18" presetID="53" presetClass="entr" presetSubtype="16" fill="hold" grpId="0" nodeType="with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p:cTn id="20" dur="500" fill="hold"/>
                                        <p:tgtEl>
                                          <p:spTgt spid="4"/>
                                        </p:tgtEl>
                                        <p:attrNameLst>
                                          <p:attrName>ppt_w</p:attrName>
                                        </p:attrNameLst>
                                      </p:cBhvr>
                                      <p:tavLst>
                                        <p:tav tm="0">
                                          <p:val>
                                            <p:fltVal val="0"/>
                                          </p:val>
                                        </p:tav>
                                        <p:tav tm="100000">
                                          <p:val>
                                            <p:strVal val="#ppt_w"/>
                                          </p:val>
                                        </p:tav>
                                      </p:tavLst>
                                    </p:anim>
                                    <p:anim calcmode="lin" valueType="num">
                                      <p:cBhvr>
                                        <p:cTn id="21" dur="500" fill="hold"/>
                                        <p:tgtEl>
                                          <p:spTgt spid="4"/>
                                        </p:tgtEl>
                                        <p:attrNameLst>
                                          <p:attrName>ppt_h</p:attrName>
                                        </p:attrNameLst>
                                      </p:cBhvr>
                                      <p:tavLst>
                                        <p:tav tm="0">
                                          <p:val>
                                            <p:fltVal val="0"/>
                                          </p:val>
                                        </p:tav>
                                        <p:tav tm="100000">
                                          <p:val>
                                            <p:strVal val="#ppt_h"/>
                                          </p:val>
                                        </p:tav>
                                      </p:tavLst>
                                    </p:anim>
                                    <p:animEffect transition="in" filter="fade">
                                      <p:cBhvr>
                                        <p:cTn id="22" dur="500"/>
                                        <p:tgtEl>
                                          <p:spTgt spid="4"/>
                                        </p:tgtEl>
                                      </p:cBhvr>
                                    </p:animEffect>
                                  </p:childTnLst>
                                </p:cTn>
                              </p:par>
                              <p:par>
                                <p:cTn id="23" presetID="53" presetClass="entr" presetSubtype="16"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p:cTn id="25" dur="500" fill="hold"/>
                                        <p:tgtEl>
                                          <p:spTgt spid="6"/>
                                        </p:tgtEl>
                                        <p:attrNameLst>
                                          <p:attrName>ppt_w</p:attrName>
                                        </p:attrNameLst>
                                      </p:cBhvr>
                                      <p:tavLst>
                                        <p:tav tm="0">
                                          <p:val>
                                            <p:fltVal val="0"/>
                                          </p:val>
                                        </p:tav>
                                        <p:tav tm="100000">
                                          <p:val>
                                            <p:strVal val="#ppt_w"/>
                                          </p:val>
                                        </p:tav>
                                      </p:tavLst>
                                    </p:anim>
                                    <p:anim calcmode="lin" valueType="num">
                                      <p:cBhvr>
                                        <p:cTn id="26" dur="500" fill="hold"/>
                                        <p:tgtEl>
                                          <p:spTgt spid="6"/>
                                        </p:tgtEl>
                                        <p:attrNameLst>
                                          <p:attrName>ppt_h</p:attrName>
                                        </p:attrNameLst>
                                      </p:cBhvr>
                                      <p:tavLst>
                                        <p:tav tm="0">
                                          <p:val>
                                            <p:fltVal val="0"/>
                                          </p:val>
                                        </p:tav>
                                        <p:tav tm="100000">
                                          <p:val>
                                            <p:strVal val="#ppt_h"/>
                                          </p:val>
                                        </p:tav>
                                      </p:tavLst>
                                    </p:anim>
                                    <p:animEffect transition="in" filter="fade">
                                      <p:cBhvr>
                                        <p:cTn id="27" dur="500"/>
                                        <p:tgtEl>
                                          <p:spTgt spid="6"/>
                                        </p:tgtEl>
                                      </p:cBhvr>
                                    </p:animEffect>
                                  </p:childTnLst>
                                </p:cTn>
                              </p:par>
                              <p:par>
                                <p:cTn id="28" presetID="53" presetClass="entr" presetSubtype="16" fill="hold" grpId="0" nodeType="withEffect">
                                  <p:stCondLst>
                                    <p:cond delay="0"/>
                                  </p:stCondLst>
                                  <p:childTnLst>
                                    <p:set>
                                      <p:cBhvr>
                                        <p:cTn id="29" dur="1" fill="hold">
                                          <p:stCondLst>
                                            <p:cond delay="0"/>
                                          </p:stCondLst>
                                        </p:cTn>
                                        <p:tgtEl>
                                          <p:spTgt spid="8"/>
                                        </p:tgtEl>
                                        <p:attrNameLst>
                                          <p:attrName>style.visibility</p:attrName>
                                        </p:attrNameLst>
                                      </p:cBhvr>
                                      <p:to>
                                        <p:strVal val="visible"/>
                                      </p:to>
                                    </p:set>
                                    <p:anim calcmode="lin" valueType="num">
                                      <p:cBhvr>
                                        <p:cTn id="30" dur="500" fill="hold"/>
                                        <p:tgtEl>
                                          <p:spTgt spid="8"/>
                                        </p:tgtEl>
                                        <p:attrNameLst>
                                          <p:attrName>ppt_w</p:attrName>
                                        </p:attrNameLst>
                                      </p:cBhvr>
                                      <p:tavLst>
                                        <p:tav tm="0">
                                          <p:val>
                                            <p:fltVal val="0"/>
                                          </p:val>
                                        </p:tav>
                                        <p:tav tm="100000">
                                          <p:val>
                                            <p:strVal val="#ppt_w"/>
                                          </p:val>
                                        </p:tav>
                                      </p:tavLst>
                                    </p:anim>
                                    <p:anim calcmode="lin" valueType="num">
                                      <p:cBhvr>
                                        <p:cTn id="31" dur="500" fill="hold"/>
                                        <p:tgtEl>
                                          <p:spTgt spid="8"/>
                                        </p:tgtEl>
                                        <p:attrNameLst>
                                          <p:attrName>ppt_h</p:attrName>
                                        </p:attrNameLst>
                                      </p:cBhvr>
                                      <p:tavLst>
                                        <p:tav tm="0">
                                          <p:val>
                                            <p:fltVal val="0"/>
                                          </p:val>
                                        </p:tav>
                                        <p:tav tm="100000">
                                          <p:val>
                                            <p:strVal val="#ppt_h"/>
                                          </p:val>
                                        </p:tav>
                                      </p:tavLst>
                                    </p:anim>
                                    <p:animEffect transition="in" filter="fade">
                                      <p:cBhvr>
                                        <p:cTn id="32" dur="500"/>
                                        <p:tgtEl>
                                          <p:spTgt spid="8"/>
                                        </p:tgtEl>
                                      </p:cBhvr>
                                    </p:animEffect>
                                  </p:childTnLst>
                                </p:cTn>
                              </p:par>
                              <p:par>
                                <p:cTn id="33" presetID="53" presetClass="entr" presetSubtype="16" fill="hold" grpId="0" nodeType="withEffect">
                                  <p:stCondLst>
                                    <p:cond delay="0"/>
                                  </p:stCondLst>
                                  <p:childTnLst>
                                    <p:set>
                                      <p:cBhvr>
                                        <p:cTn id="34" dur="1" fill="hold">
                                          <p:stCondLst>
                                            <p:cond delay="0"/>
                                          </p:stCondLst>
                                        </p:cTn>
                                        <p:tgtEl>
                                          <p:spTgt spid="5"/>
                                        </p:tgtEl>
                                        <p:attrNameLst>
                                          <p:attrName>style.visibility</p:attrName>
                                        </p:attrNameLst>
                                      </p:cBhvr>
                                      <p:to>
                                        <p:strVal val="visible"/>
                                      </p:to>
                                    </p:set>
                                    <p:anim calcmode="lin" valueType="num">
                                      <p:cBhvr>
                                        <p:cTn id="35" dur="500" fill="hold"/>
                                        <p:tgtEl>
                                          <p:spTgt spid="5"/>
                                        </p:tgtEl>
                                        <p:attrNameLst>
                                          <p:attrName>ppt_w</p:attrName>
                                        </p:attrNameLst>
                                      </p:cBhvr>
                                      <p:tavLst>
                                        <p:tav tm="0">
                                          <p:val>
                                            <p:fltVal val="0"/>
                                          </p:val>
                                        </p:tav>
                                        <p:tav tm="100000">
                                          <p:val>
                                            <p:strVal val="#ppt_w"/>
                                          </p:val>
                                        </p:tav>
                                      </p:tavLst>
                                    </p:anim>
                                    <p:anim calcmode="lin" valueType="num">
                                      <p:cBhvr>
                                        <p:cTn id="36" dur="500" fill="hold"/>
                                        <p:tgtEl>
                                          <p:spTgt spid="5"/>
                                        </p:tgtEl>
                                        <p:attrNameLst>
                                          <p:attrName>ppt_h</p:attrName>
                                        </p:attrNameLst>
                                      </p:cBhvr>
                                      <p:tavLst>
                                        <p:tav tm="0">
                                          <p:val>
                                            <p:fltVal val="0"/>
                                          </p:val>
                                        </p:tav>
                                        <p:tav tm="100000">
                                          <p:val>
                                            <p:strVal val="#ppt_h"/>
                                          </p:val>
                                        </p:tav>
                                      </p:tavLst>
                                    </p:anim>
                                    <p:animEffect transition="in" filter="fade">
                                      <p:cBhvr>
                                        <p:cTn id="37" dur="500"/>
                                        <p:tgtEl>
                                          <p:spTgt spid="5"/>
                                        </p:tgtEl>
                                      </p:cBhvr>
                                    </p:animEffect>
                                  </p:childTnLst>
                                </p:cTn>
                              </p:par>
                              <p:par>
                                <p:cTn id="38" presetID="53" presetClass="entr" presetSubtype="16" fill="hold" grpId="0" nodeType="withEffect">
                                  <p:stCondLst>
                                    <p:cond delay="0"/>
                                  </p:stCondLst>
                                  <p:childTnLst>
                                    <p:set>
                                      <p:cBhvr>
                                        <p:cTn id="39" dur="1" fill="hold">
                                          <p:stCondLst>
                                            <p:cond delay="0"/>
                                          </p:stCondLst>
                                        </p:cTn>
                                        <p:tgtEl>
                                          <p:spTgt spid="7"/>
                                        </p:tgtEl>
                                        <p:attrNameLst>
                                          <p:attrName>style.visibility</p:attrName>
                                        </p:attrNameLst>
                                      </p:cBhvr>
                                      <p:to>
                                        <p:strVal val="visible"/>
                                      </p:to>
                                    </p:set>
                                    <p:anim calcmode="lin" valueType="num">
                                      <p:cBhvr>
                                        <p:cTn id="40" dur="500" fill="hold"/>
                                        <p:tgtEl>
                                          <p:spTgt spid="7"/>
                                        </p:tgtEl>
                                        <p:attrNameLst>
                                          <p:attrName>ppt_w</p:attrName>
                                        </p:attrNameLst>
                                      </p:cBhvr>
                                      <p:tavLst>
                                        <p:tav tm="0">
                                          <p:val>
                                            <p:fltVal val="0"/>
                                          </p:val>
                                        </p:tav>
                                        <p:tav tm="100000">
                                          <p:val>
                                            <p:strVal val="#ppt_w"/>
                                          </p:val>
                                        </p:tav>
                                      </p:tavLst>
                                    </p:anim>
                                    <p:anim calcmode="lin" valueType="num">
                                      <p:cBhvr>
                                        <p:cTn id="41" dur="500" fill="hold"/>
                                        <p:tgtEl>
                                          <p:spTgt spid="7"/>
                                        </p:tgtEl>
                                        <p:attrNameLst>
                                          <p:attrName>ppt_h</p:attrName>
                                        </p:attrNameLst>
                                      </p:cBhvr>
                                      <p:tavLst>
                                        <p:tav tm="0">
                                          <p:val>
                                            <p:fltVal val="0"/>
                                          </p:val>
                                        </p:tav>
                                        <p:tav tm="100000">
                                          <p:val>
                                            <p:strVal val="#ppt_h"/>
                                          </p:val>
                                        </p:tav>
                                      </p:tavLst>
                                    </p:anim>
                                    <p:animEffect transition="in" filter="fade">
                                      <p:cBhvr>
                                        <p:cTn id="42" dur="500"/>
                                        <p:tgtEl>
                                          <p:spTgt spid="7"/>
                                        </p:tgtEl>
                                      </p:cBhvr>
                                    </p:animEffect>
                                  </p:childTnLst>
                                </p:cTn>
                              </p:par>
                            </p:childTnLst>
                          </p:cTn>
                        </p:par>
                        <p:par>
                          <p:cTn id="43" fill="hold">
                            <p:stCondLst>
                              <p:cond delay="3000"/>
                            </p:stCondLst>
                            <p:childTnLst>
                              <p:par>
                                <p:cTn id="44" presetID="32" presetClass="emph" presetSubtype="0" fill="hold" grpId="1" nodeType="afterEffect">
                                  <p:stCondLst>
                                    <p:cond delay="0"/>
                                  </p:stCondLst>
                                  <p:childTnLst>
                                    <p:animRot by="120000">
                                      <p:cBhvr>
                                        <p:cTn id="45" dur="100" fill="hold">
                                          <p:stCondLst>
                                            <p:cond delay="0"/>
                                          </p:stCondLst>
                                        </p:cTn>
                                        <p:tgtEl>
                                          <p:spTgt spid="9"/>
                                        </p:tgtEl>
                                        <p:attrNameLst>
                                          <p:attrName>r</p:attrName>
                                        </p:attrNameLst>
                                      </p:cBhvr>
                                    </p:animRot>
                                    <p:animRot by="-240000">
                                      <p:cBhvr>
                                        <p:cTn id="46" dur="200" fill="hold">
                                          <p:stCondLst>
                                            <p:cond delay="200"/>
                                          </p:stCondLst>
                                        </p:cTn>
                                        <p:tgtEl>
                                          <p:spTgt spid="9"/>
                                        </p:tgtEl>
                                        <p:attrNameLst>
                                          <p:attrName>r</p:attrName>
                                        </p:attrNameLst>
                                      </p:cBhvr>
                                    </p:animRot>
                                    <p:animRot by="240000">
                                      <p:cBhvr>
                                        <p:cTn id="47" dur="200" fill="hold">
                                          <p:stCondLst>
                                            <p:cond delay="400"/>
                                          </p:stCondLst>
                                        </p:cTn>
                                        <p:tgtEl>
                                          <p:spTgt spid="9"/>
                                        </p:tgtEl>
                                        <p:attrNameLst>
                                          <p:attrName>r</p:attrName>
                                        </p:attrNameLst>
                                      </p:cBhvr>
                                    </p:animRot>
                                    <p:animRot by="-240000">
                                      <p:cBhvr>
                                        <p:cTn id="48" dur="200" fill="hold">
                                          <p:stCondLst>
                                            <p:cond delay="600"/>
                                          </p:stCondLst>
                                        </p:cTn>
                                        <p:tgtEl>
                                          <p:spTgt spid="9"/>
                                        </p:tgtEl>
                                        <p:attrNameLst>
                                          <p:attrName>r</p:attrName>
                                        </p:attrNameLst>
                                      </p:cBhvr>
                                    </p:animRot>
                                    <p:animRot by="120000">
                                      <p:cBhvr>
                                        <p:cTn id="49" dur="200" fill="hold">
                                          <p:stCondLst>
                                            <p:cond delay="800"/>
                                          </p:stCondLst>
                                        </p:cTn>
                                        <p:tgtEl>
                                          <p:spTgt spid="9"/>
                                        </p:tgtEl>
                                        <p:attrNameLst>
                                          <p:attrName>r</p:attrName>
                                        </p:attrNameLst>
                                      </p:cBhvr>
                                    </p:animRot>
                                  </p:childTnLst>
                                </p:cTn>
                              </p:par>
                              <p:par>
                                <p:cTn id="50" presetID="32" presetClass="emph" presetSubtype="0" fill="hold" grpId="1" nodeType="withEffect">
                                  <p:stCondLst>
                                    <p:cond delay="0"/>
                                  </p:stCondLst>
                                  <p:childTnLst>
                                    <p:animRot by="120000">
                                      <p:cBhvr>
                                        <p:cTn id="51" dur="100" fill="hold">
                                          <p:stCondLst>
                                            <p:cond delay="0"/>
                                          </p:stCondLst>
                                        </p:cTn>
                                        <p:tgtEl>
                                          <p:spTgt spid="4"/>
                                        </p:tgtEl>
                                        <p:attrNameLst>
                                          <p:attrName>r</p:attrName>
                                        </p:attrNameLst>
                                      </p:cBhvr>
                                    </p:animRot>
                                    <p:animRot by="-240000">
                                      <p:cBhvr>
                                        <p:cTn id="52" dur="200" fill="hold">
                                          <p:stCondLst>
                                            <p:cond delay="200"/>
                                          </p:stCondLst>
                                        </p:cTn>
                                        <p:tgtEl>
                                          <p:spTgt spid="4"/>
                                        </p:tgtEl>
                                        <p:attrNameLst>
                                          <p:attrName>r</p:attrName>
                                        </p:attrNameLst>
                                      </p:cBhvr>
                                    </p:animRot>
                                    <p:animRot by="240000">
                                      <p:cBhvr>
                                        <p:cTn id="53" dur="200" fill="hold">
                                          <p:stCondLst>
                                            <p:cond delay="400"/>
                                          </p:stCondLst>
                                        </p:cTn>
                                        <p:tgtEl>
                                          <p:spTgt spid="4"/>
                                        </p:tgtEl>
                                        <p:attrNameLst>
                                          <p:attrName>r</p:attrName>
                                        </p:attrNameLst>
                                      </p:cBhvr>
                                    </p:animRot>
                                    <p:animRot by="-240000">
                                      <p:cBhvr>
                                        <p:cTn id="54" dur="200" fill="hold">
                                          <p:stCondLst>
                                            <p:cond delay="600"/>
                                          </p:stCondLst>
                                        </p:cTn>
                                        <p:tgtEl>
                                          <p:spTgt spid="4"/>
                                        </p:tgtEl>
                                        <p:attrNameLst>
                                          <p:attrName>r</p:attrName>
                                        </p:attrNameLst>
                                      </p:cBhvr>
                                    </p:animRot>
                                    <p:animRot by="120000">
                                      <p:cBhvr>
                                        <p:cTn id="55" dur="200" fill="hold">
                                          <p:stCondLst>
                                            <p:cond delay="800"/>
                                          </p:stCondLst>
                                        </p:cTn>
                                        <p:tgtEl>
                                          <p:spTgt spid="4"/>
                                        </p:tgtEl>
                                        <p:attrNameLst>
                                          <p:attrName>r</p:attrName>
                                        </p:attrNameLst>
                                      </p:cBhvr>
                                    </p:animRot>
                                  </p:childTnLst>
                                </p:cTn>
                              </p:par>
                              <p:par>
                                <p:cTn id="56" presetID="32" presetClass="emph" presetSubtype="0" fill="hold" grpId="1" nodeType="withEffect">
                                  <p:stCondLst>
                                    <p:cond delay="0"/>
                                  </p:stCondLst>
                                  <p:childTnLst>
                                    <p:animRot by="120000">
                                      <p:cBhvr>
                                        <p:cTn id="57" dur="100" fill="hold">
                                          <p:stCondLst>
                                            <p:cond delay="0"/>
                                          </p:stCondLst>
                                        </p:cTn>
                                        <p:tgtEl>
                                          <p:spTgt spid="6"/>
                                        </p:tgtEl>
                                        <p:attrNameLst>
                                          <p:attrName>r</p:attrName>
                                        </p:attrNameLst>
                                      </p:cBhvr>
                                    </p:animRot>
                                    <p:animRot by="-240000">
                                      <p:cBhvr>
                                        <p:cTn id="58" dur="200" fill="hold">
                                          <p:stCondLst>
                                            <p:cond delay="200"/>
                                          </p:stCondLst>
                                        </p:cTn>
                                        <p:tgtEl>
                                          <p:spTgt spid="6"/>
                                        </p:tgtEl>
                                        <p:attrNameLst>
                                          <p:attrName>r</p:attrName>
                                        </p:attrNameLst>
                                      </p:cBhvr>
                                    </p:animRot>
                                    <p:animRot by="240000">
                                      <p:cBhvr>
                                        <p:cTn id="59" dur="200" fill="hold">
                                          <p:stCondLst>
                                            <p:cond delay="400"/>
                                          </p:stCondLst>
                                        </p:cTn>
                                        <p:tgtEl>
                                          <p:spTgt spid="6"/>
                                        </p:tgtEl>
                                        <p:attrNameLst>
                                          <p:attrName>r</p:attrName>
                                        </p:attrNameLst>
                                      </p:cBhvr>
                                    </p:animRot>
                                    <p:animRot by="-240000">
                                      <p:cBhvr>
                                        <p:cTn id="60" dur="200" fill="hold">
                                          <p:stCondLst>
                                            <p:cond delay="600"/>
                                          </p:stCondLst>
                                        </p:cTn>
                                        <p:tgtEl>
                                          <p:spTgt spid="6"/>
                                        </p:tgtEl>
                                        <p:attrNameLst>
                                          <p:attrName>r</p:attrName>
                                        </p:attrNameLst>
                                      </p:cBhvr>
                                    </p:animRot>
                                    <p:animRot by="120000">
                                      <p:cBhvr>
                                        <p:cTn id="61" dur="200" fill="hold">
                                          <p:stCondLst>
                                            <p:cond delay="800"/>
                                          </p:stCondLst>
                                        </p:cTn>
                                        <p:tgtEl>
                                          <p:spTgt spid="6"/>
                                        </p:tgtEl>
                                        <p:attrNameLst>
                                          <p:attrName>r</p:attrName>
                                        </p:attrNameLst>
                                      </p:cBhvr>
                                    </p:animRot>
                                  </p:childTnLst>
                                </p:cTn>
                              </p:par>
                              <p:par>
                                <p:cTn id="62" presetID="32" presetClass="emph" presetSubtype="0" fill="hold" grpId="1" nodeType="withEffect">
                                  <p:stCondLst>
                                    <p:cond delay="0"/>
                                  </p:stCondLst>
                                  <p:childTnLst>
                                    <p:animRot by="120000">
                                      <p:cBhvr>
                                        <p:cTn id="63" dur="100" fill="hold">
                                          <p:stCondLst>
                                            <p:cond delay="0"/>
                                          </p:stCondLst>
                                        </p:cTn>
                                        <p:tgtEl>
                                          <p:spTgt spid="8"/>
                                        </p:tgtEl>
                                        <p:attrNameLst>
                                          <p:attrName>r</p:attrName>
                                        </p:attrNameLst>
                                      </p:cBhvr>
                                    </p:animRot>
                                    <p:animRot by="-240000">
                                      <p:cBhvr>
                                        <p:cTn id="64" dur="200" fill="hold">
                                          <p:stCondLst>
                                            <p:cond delay="200"/>
                                          </p:stCondLst>
                                        </p:cTn>
                                        <p:tgtEl>
                                          <p:spTgt spid="8"/>
                                        </p:tgtEl>
                                        <p:attrNameLst>
                                          <p:attrName>r</p:attrName>
                                        </p:attrNameLst>
                                      </p:cBhvr>
                                    </p:animRot>
                                    <p:animRot by="240000">
                                      <p:cBhvr>
                                        <p:cTn id="65" dur="200" fill="hold">
                                          <p:stCondLst>
                                            <p:cond delay="400"/>
                                          </p:stCondLst>
                                        </p:cTn>
                                        <p:tgtEl>
                                          <p:spTgt spid="8"/>
                                        </p:tgtEl>
                                        <p:attrNameLst>
                                          <p:attrName>r</p:attrName>
                                        </p:attrNameLst>
                                      </p:cBhvr>
                                    </p:animRot>
                                    <p:animRot by="-240000">
                                      <p:cBhvr>
                                        <p:cTn id="66" dur="200" fill="hold">
                                          <p:stCondLst>
                                            <p:cond delay="600"/>
                                          </p:stCondLst>
                                        </p:cTn>
                                        <p:tgtEl>
                                          <p:spTgt spid="8"/>
                                        </p:tgtEl>
                                        <p:attrNameLst>
                                          <p:attrName>r</p:attrName>
                                        </p:attrNameLst>
                                      </p:cBhvr>
                                    </p:animRot>
                                    <p:animRot by="120000">
                                      <p:cBhvr>
                                        <p:cTn id="67" dur="200" fill="hold">
                                          <p:stCondLst>
                                            <p:cond delay="800"/>
                                          </p:stCondLst>
                                        </p:cTn>
                                        <p:tgtEl>
                                          <p:spTgt spid="8"/>
                                        </p:tgtEl>
                                        <p:attrNameLst>
                                          <p:attrName>r</p:attrName>
                                        </p:attrNameLst>
                                      </p:cBhvr>
                                    </p:animRot>
                                  </p:childTnLst>
                                </p:cTn>
                              </p:par>
                              <p:par>
                                <p:cTn id="68" presetID="32" presetClass="emph" presetSubtype="0" fill="hold" grpId="1" nodeType="withEffect">
                                  <p:stCondLst>
                                    <p:cond delay="0"/>
                                  </p:stCondLst>
                                  <p:childTnLst>
                                    <p:animRot by="120000">
                                      <p:cBhvr>
                                        <p:cTn id="69" dur="100" fill="hold">
                                          <p:stCondLst>
                                            <p:cond delay="0"/>
                                          </p:stCondLst>
                                        </p:cTn>
                                        <p:tgtEl>
                                          <p:spTgt spid="5"/>
                                        </p:tgtEl>
                                        <p:attrNameLst>
                                          <p:attrName>r</p:attrName>
                                        </p:attrNameLst>
                                      </p:cBhvr>
                                    </p:animRot>
                                    <p:animRot by="-240000">
                                      <p:cBhvr>
                                        <p:cTn id="70" dur="200" fill="hold">
                                          <p:stCondLst>
                                            <p:cond delay="200"/>
                                          </p:stCondLst>
                                        </p:cTn>
                                        <p:tgtEl>
                                          <p:spTgt spid="5"/>
                                        </p:tgtEl>
                                        <p:attrNameLst>
                                          <p:attrName>r</p:attrName>
                                        </p:attrNameLst>
                                      </p:cBhvr>
                                    </p:animRot>
                                    <p:animRot by="240000">
                                      <p:cBhvr>
                                        <p:cTn id="71" dur="200" fill="hold">
                                          <p:stCondLst>
                                            <p:cond delay="400"/>
                                          </p:stCondLst>
                                        </p:cTn>
                                        <p:tgtEl>
                                          <p:spTgt spid="5"/>
                                        </p:tgtEl>
                                        <p:attrNameLst>
                                          <p:attrName>r</p:attrName>
                                        </p:attrNameLst>
                                      </p:cBhvr>
                                    </p:animRot>
                                    <p:animRot by="-240000">
                                      <p:cBhvr>
                                        <p:cTn id="72" dur="200" fill="hold">
                                          <p:stCondLst>
                                            <p:cond delay="600"/>
                                          </p:stCondLst>
                                        </p:cTn>
                                        <p:tgtEl>
                                          <p:spTgt spid="5"/>
                                        </p:tgtEl>
                                        <p:attrNameLst>
                                          <p:attrName>r</p:attrName>
                                        </p:attrNameLst>
                                      </p:cBhvr>
                                    </p:animRot>
                                    <p:animRot by="120000">
                                      <p:cBhvr>
                                        <p:cTn id="73" dur="200" fill="hold">
                                          <p:stCondLst>
                                            <p:cond delay="800"/>
                                          </p:stCondLst>
                                        </p:cTn>
                                        <p:tgtEl>
                                          <p:spTgt spid="5"/>
                                        </p:tgtEl>
                                        <p:attrNameLst>
                                          <p:attrName>r</p:attrName>
                                        </p:attrNameLst>
                                      </p:cBhvr>
                                    </p:animRot>
                                  </p:childTnLst>
                                </p:cTn>
                              </p:par>
                              <p:par>
                                <p:cTn id="74" presetID="32" presetClass="emph" presetSubtype="0" fill="hold" grpId="1" nodeType="withEffect">
                                  <p:stCondLst>
                                    <p:cond delay="0"/>
                                  </p:stCondLst>
                                  <p:childTnLst>
                                    <p:animRot by="120000">
                                      <p:cBhvr>
                                        <p:cTn id="75" dur="100" fill="hold">
                                          <p:stCondLst>
                                            <p:cond delay="0"/>
                                          </p:stCondLst>
                                        </p:cTn>
                                        <p:tgtEl>
                                          <p:spTgt spid="7"/>
                                        </p:tgtEl>
                                        <p:attrNameLst>
                                          <p:attrName>r</p:attrName>
                                        </p:attrNameLst>
                                      </p:cBhvr>
                                    </p:animRot>
                                    <p:animRot by="-240000">
                                      <p:cBhvr>
                                        <p:cTn id="76" dur="200" fill="hold">
                                          <p:stCondLst>
                                            <p:cond delay="200"/>
                                          </p:stCondLst>
                                        </p:cTn>
                                        <p:tgtEl>
                                          <p:spTgt spid="7"/>
                                        </p:tgtEl>
                                        <p:attrNameLst>
                                          <p:attrName>r</p:attrName>
                                        </p:attrNameLst>
                                      </p:cBhvr>
                                    </p:animRot>
                                    <p:animRot by="240000">
                                      <p:cBhvr>
                                        <p:cTn id="77" dur="200" fill="hold">
                                          <p:stCondLst>
                                            <p:cond delay="400"/>
                                          </p:stCondLst>
                                        </p:cTn>
                                        <p:tgtEl>
                                          <p:spTgt spid="7"/>
                                        </p:tgtEl>
                                        <p:attrNameLst>
                                          <p:attrName>r</p:attrName>
                                        </p:attrNameLst>
                                      </p:cBhvr>
                                    </p:animRot>
                                    <p:animRot by="-240000">
                                      <p:cBhvr>
                                        <p:cTn id="78" dur="200" fill="hold">
                                          <p:stCondLst>
                                            <p:cond delay="600"/>
                                          </p:stCondLst>
                                        </p:cTn>
                                        <p:tgtEl>
                                          <p:spTgt spid="7"/>
                                        </p:tgtEl>
                                        <p:attrNameLst>
                                          <p:attrName>r</p:attrName>
                                        </p:attrNameLst>
                                      </p:cBhvr>
                                    </p:animRot>
                                    <p:animRot by="120000">
                                      <p:cBhvr>
                                        <p:cTn id="79" dur="200" fill="hold">
                                          <p:stCondLst>
                                            <p:cond delay="800"/>
                                          </p:stCondLst>
                                        </p:cTn>
                                        <p:tgtEl>
                                          <p:spTgt spid="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animBg="1"/>
      <p:bldP spid="4" grpId="1" animBg="1"/>
      <p:bldP spid="5" grpId="0" animBg="1"/>
      <p:bldP spid="5" grpId="1" animBg="1"/>
      <p:bldP spid="6" grpId="0" animBg="1"/>
      <p:bldP spid="6" grpId="1" animBg="1"/>
      <p:bldP spid="7" grpId="0" animBg="1"/>
      <p:bldP spid="7" grpId="1" animBg="1"/>
      <p:bldP spid="8" grpId="0" animBg="1"/>
      <p:bldP spid="8" grpId="1" animBg="1"/>
      <p:bldP spid="9" grpId="0" animBg="1"/>
      <p:bldP spid="9" grpId="1" animBg="1"/>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ounded Rectangle 14">
            <a:extLst>
              <a:ext uri="{FF2B5EF4-FFF2-40B4-BE49-F238E27FC236}">
                <a16:creationId xmlns:a16="http://schemas.microsoft.com/office/drawing/2014/main" id="{637BD688-14A6-4B96-B8A2-3CD81C054F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6008" y="0"/>
            <a:ext cx="7555992" cy="6858000"/>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useBgFill="1">
        <p:nvSpPr>
          <p:cNvPr id="10" name="Rectangle 9">
            <a:extLst>
              <a:ext uri="{FF2B5EF4-FFF2-40B4-BE49-F238E27FC236}">
                <a16:creationId xmlns:a16="http://schemas.microsoft.com/office/drawing/2014/main" id="{B7B2544F-CA5E-40F6-9525-716A90C83F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36008" cy="6858000"/>
          </a:xfrm>
          <a:prstGeom prst="rect">
            <a:avLst/>
          </a:prstGeom>
          <a:ln>
            <a:noFill/>
          </a:ln>
          <a:effectLst>
            <a:outerShdw blurRad="635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pic>
        <p:nvPicPr>
          <p:cNvPr id="12" name="Picture 11">
            <a:extLst>
              <a:ext uri="{FF2B5EF4-FFF2-40B4-BE49-F238E27FC236}">
                <a16:creationId xmlns:a16="http://schemas.microsoft.com/office/drawing/2014/main" id="{91A90930-4117-42E3-B9BA-785001EF267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r="73640"/>
          <a:stretch/>
        </p:blipFill>
        <p:spPr>
          <a:xfrm>
            <a:off x="0" y="4038601"/>
            <a:ext cx="4636008" cy="2819400"/>
          </a:xfrm>
          <a:prstGeom prst="rect">
            <a:avLst/>
          </a:prstGeom>
        </p:spPr>
      </p:pic>
      <p:sp>
        <p:nvSpPr>
          <p:cNvPr id="2" name="Titel 1">
            <a:extLst>
              <a:ext uri="{FF2B5EF4-FFF2-40B4-BE49-F238E27FC236}">
                <a16:creationId xmlns:a16="http://schemas.microsoft.com/office/drawing/2014/main" id="{09FA7ED4-126F-B1E1-2DE9-257AFA569FDB}"/>
              </a:ext>
            </a:extLst>
          </p:cNvPr>
          <p:cNvSpPr>
            <a:spLocks noGrp="1"/>
          </p:cNvSpPr>
          <p:nvPr>
            <p:ph type="title"/>
          </p:nvPr>
        </p:nvSpPr>
        <p:spPr>
          <a:xfrm>
            <a:off x="665922" y="987287"/>
            <a:ext cx="3548269" cy="4697896"/>
          </a:xfrm>
        </p:spPr>
        <p:txBody>
          <a:bodyPr>
            <a:normAutofit/>
          </a:bodyPr>
          <a:lstStyle/>
          <a:p>
            <a:pPr algn="ctr"/>
            <a:r>
              <a:rPr lang="da-DK" sz="3600" dirty="0"/>
              <a:t>Det romerske samfund</a:t>
            </a:r>
          </a:p>
        </p:txBody>
      </p:sp>
      <p:sp>
        <p:nvSpPr>
          <p:cNvPr id="3" name="Pladsholder til indhold 2">
            <a:extLst>
              <a:ext uri="{FF2B5EF4-FFF2-40B4-BE49-F238E27FC236}">
                <a16:creationId xmlns:a16="http://schemas.microsoft.com/office/drawing/2014/main" id="{BE71EB27-9309-34EB-4949-AA3BBD7F9686}"/>
              </a:ext>
            </a:extLst>
          </p:cNvPr>
          <p:cNvSpPr>
            <a:spLocks noGrp="1"/>
          </p:cNvSpPr>
          <p:nvPr>
            <p:ph idx="1"/>
          </p:nvPr>
        </p:nvSpPr>
        <p:spPr>
          <a:xfrm>
            <a:off x="5057825" y="987287"/>
            <a:ext cx="5755949" cy="4697895"/>
          </a:xfrm>
        </p:spPr>
        <p:txBody>
          <a:bodyPr anchor="ctr">
            <a:normAutofit/>
          </a:bodyPr>
          <a:lstStyle/>
          <a:p>
            <a:pPr marL="0" indent="0">
              <a:buNone/>
            </a:pPr>
            <a:r>
              <a:rPr lang="da-DK" sz="2400" dirty="0">
                <a:solidFill>
                  <a:srgbClr val="00B0F0"/>
                </a:solidFill>
              </a:rPr>
              <a:t>Politisk</a:t>
            </a:r>
            <a:r>
              <a:rPr lang="da-DK" sz="2400" dirty="0"/>
              <a:t>: </a:t>
            </a:r>
          </a:p>
          <a:p>
            <a:pPr>
              <a:buFont typeface="Wingdings" panose="05000000000000000000" pitchFamily="2" charset="2"/>
              <a:buChar char="v"/>
            </a:pPr>
            <a:r>
              <a:rPr lang="da-DK" sz="2400" dirty="0" err="1"/>
              <a:t>Kongetiden</a:t>
            </a:r>
            <a:r>
              <a:rPr lang="da-DK" sz="2400" dirty="0"/>
              <a:t> (753-509 f.Kr.)</a:t>
            </a:r>
          </a:p>
          <a:p>
            <a:pPr>
              <a:buFont typeface="Wingdings" panose="05000000000000000000" pitchFamily="2" charset="2"/>
              <a:buChar char="v"/>
            </a:pPr>
            <a:r>
              <a:rPr lang="da-DK" sz="2400" dirty="0"/>
              <a:t>Republikken (509-27 f.Kr.)</a:t>
            </a:r>
          </a:p>
          <a:p>
            <a:pPr>
              <a:buFont typeface="Wingdings" panose="05000000000000000000" pitchFamily="2" charset="2"/>
              <a:buChar char="v"/>
            </a:pPr>
            <a:r>
              <a:rPr lang="da-DK" sz="2400" dirty="0"/>
              <a:t>Kejsertiden (27 f.Kr.-476 e.Kr.)</a:t>
            </a:r>
          </a:p>
          <a:p>
            <a:pPr>
              <a:buFont typeface="Wingdings" panose="05000000000000000000" pitchFamily="2" charset="2"/>
              <a:buChar char="v"/>
            </a:pPr>
            <a:endParaRPr lang="da-DK" sz="2400" dirty="0"/>
          </a:p>
          <a:p>
            <a:pPr marL="0" indent="0">
              <a:buNone/>
            </a:pPr>
            <a:r>
              <a:rPr lang="da-DK" sz="2400" dirty="0">
                <a:solidFill>
                  <a:schemeClr val="accent4">
                    <a:lumMod val="75000"/>
                  </a:schemeClr>
                </a:solidFill>
              </a:rPr>
              <a:t>Kønsroller</a:t>
            </a:r>
          </a:p>
          <a:p>
            <a:pPr marL="0" indent="0">
              <a:buNone/>
            </a:pPr>
            <a:endParaRPr lang="da-DK" sz="2400" dirty="0"/>
          </a:p>
          <a:p>
            <a:pPr marL="0" indent="0">
              <a:buNone/>
            </a:pPr>
            <a:r>
              <a:rPr lang="da-DK" sz="2400" dirty="0">
                <a:solidFill>
                  <a:schemeClr val="accent2">
                    <a:lumMod val="60000"/>
                    <a:lumOff val="40000"/>
                  </a:schemeClr>
                </a:solidFill>
              </a:rPr>
              <a:t>Seksualitet</a:t>
            </a:r>
          </a:p>
        </p:txBody>
      </p:sp>
    </p:spTree>
    <p:extLst>
      <p:ext uri="{BB962C8B-B14F-4D97-AF65-F5344CB8AC3E}">
        <p14:creationId xmlns:p14="http://schemas.microsoft.com/office/powerpoint/2010/main" val="33925999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par>
                          <p:cTn id="7" fill="hold">
                            <p:stCondLst>
                              <p:cond delay="0"/>
                            </p:stCondLst>
                            <p:childTnLst>
                              <p:par>
                                <p:cTn id="8" presetID="10" presetClass="entr" presetSubtype="0" fill="hold" nodeType="after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500"/>
                                        <p:tgtEl>
                                          <p:spTgt spid="3">
                                            <p:txEl>
                                              <p:pRg st="2" end="2"/>
                                            </p:txEl>
                                          </p:spTgt>
                                        </p:tgtEl>
                                      </p:cBhvr>
                                    </p:animEffect>
                                  </p:childTnLst>
                                </p:cTn>
                              </p:par>
                            </p:childTnLst>
                          </p:cTn>
                        </p:par>
                        <p:par>
                          <p:cTn id="15" fill="hold">
                            <p:stCondLst>
                              <p:cond delay="1000"/>
                            </p:stCondLst>
                            <p:childTnLst>
                              <p:par>
                                <p:cTn id="16" presetID="10" presetClass="entr" presetSubtype="0" fill="hold" nodeType="after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500"/>
                                        <p:tgtEl>
                                          <p:spTgt spid="3">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F9074A3-4353-3F19-342E-B8CF2BFDCED7}"/>
              </a:ext>
            </a:extLst>
          </p:cNvPr>
          <p:cNvSpPr>
            <a:spLocks noGrp="1"/>
          </p:cNvSpPr>
          <p:nvPr>
            <p:ph type="title"/>
          </p:nvPr>
        </p:nvSpPr>
        <p:spPr/>
        <p:txBody>
          <a:bodyPr/>
          <a:lstStyle/>
          <a:p>
            <a:r>
              <a:rPr lang="da-DK" dirty="0"/>
              <a:t>Dagens lektie</a:t>
            </a:r>
          </a:p>
        </p:txBody>
      </p:sp>
      <p:sp>
        <p:nvSpPr>
          <p:cNvPr id="3" name="Pladsholder til indhold 2">
            <a:extLst>
              <a:ext uri="{FF2B5EF4-FFF2-40B4-BE49-F238E27FC236}">
                <a16:creationId xmlns:a16="http://schemas.microsoft.com/office/drawing/2014/main" id="{87BE4182-6D35-B6DF-F65B-CC03E3DC3463}"/>
              </a:ext>
            </a:extLst>
          </p:cNvPr>
          <p:cNvSpPr>
            <a:spLocks noGrp="1"/>
          </p:cNvSpPr>
          <p:nvPr>
            <p:ph idx="1"/>
          </p:nvPr>
        </p:nvSpPr>
        <p:spPr/>
        <p:txBody>
          <a:bodyPr/>
          <a:lstStyle/>
          <a:p>
            <a:pPr>
              <a:lnSpc>
                <a:spcPct val="150000"/>
              </a:lnSpc>
            </a:pPr>
            <a:endParaRPr lang="da-DK" dirty="0"/>
          </a:p>
        </p:txBody>
      </p:sp>
      <p:sp>
        <p:nvSpPr>
          <p:cNvPr id="4" name="Tankeboble: sky 3">
            <a:extLst>
              <a:ext uri="{FF2B5EF4-FFF2-40B4-BE49-F238E27FC236}">
                <a16:creationId xmlns:a16="http://schemas.microsoft.com/office/drawing/2014/main" id="{948F7160-ECB4-82FE-6443-72D4F3F9D45A}"/>
              </a:ext>
            </a:extLst>
          </p:cNvPr>
          <p:cNvSpPr/>
          <p:nvPr/>
        </p:nvSpPr>
        <p:spPr>
          <a:xfrm>
            <a:off x="1073486" y="1840466"/>
            <a:ext cx="4122151" cy="1852165"/>
          </a:xfrm>
          <a:prstGeom prst="cloudCallout">
            <a:avLst>
              <a:gd name="adj1" fmla="val -64031"/>
              <a:gd name="adj2" fmla="val -50963"/>
            </a:avLst>
          </a:prstGeom>
          <a:solidFill>
            <a:schemeClr val="accent2">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b="0" i="0" dirty="0">
                <a:solidFill>
                  <a:schemeClr val="bg1"/>
                </a:solidFill>
                <a:effectLst/>
              </a:rPr>
              <a:t>Hvordan adskiller romernes køns og seksuelle forestillinger sig fra de moderne?</a:t>
            </a:r>
            <a:endParaRPr lang="da-DK" dirty="0">
              <a:solidFill>
                <a:schemeClr val="bg1"/>
              </a:solidFill>
            </a:endParaRPr>
          </a:p>
        </p:txBody>
      </p:sp>
      <p:sp>
        <p:nvSpPr>
          <p:cNvPr id="5" name="Tankeboble: sky 4">
            <a:extLst>
              <a:ext uri="{FF2B5EF4-FFF2-40B4-BE49-F238E27FC236}">
                <a16:creationId xmlns:a16="http://schemas.microsoft.com/office/drawing/2014/main" id="{28EFC0B9-031F-73E1-07CB-DBAB2A4D41DD}"/>
              </a:ext>
            </a:extLst>
          </p:cNvPr>
          <p:cNvSpPr/>
          <p:nvPr/>
        </p:nvSpPr>
        <p:spPr>
          <a:xfrm>
            <a:off x="6561221" y="2194560"/>
            <a:ext cx="4122151" cy="1852165"/>
          </a:xfrm>
          <a:prstGeom prst="cloudCallout">
            <a:avLst>
              <a:gd name="adj1" fmla="val 75681"/>
              <a:gd name="adj2" fmla="val -47498"/>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dirty="0">
                <a:solidFill>
                  <a:schemeClr val="bg1"/>
                </a:solidFill>
              </a:rPr>
              <a:t>Hvordan var romernes syn på prostitution? </a:t>
            </a:r>
          </a:p>
        </p:txBody>
      </p:sp>
      <p:sp>
        <p:nvSpPr>
          <p:cNvPr id="6" name="Tankeboble: sky 5">
            <a:extLst>
              <a:ext uri="{FF2B5EF4-FFF2-40B4-BE49-F238E27FC236}">
                <a16:creationId xmlns:a16="http://schemas.microsoft.com/office/drawing/2014/main" id="{D3E0670B-0B3C-14FB-0BE1-818C757F322C}"/>
              </a:ext>
            </a:extLst>
          </p:cNvPr>
          <p:cNvSpPr/>
          <p:nvPr/>
        </p:nvSpPr>
        <p:spPr>
          <a:xfrm>
            <a:off x="5471028" y="4366520"/>
            <a:ext cx="5582145" cy="1852165"/>
          </a:xfrm>
          <a:prstGeom prst="cloudCallout">
            <a:avLst>
              <a:gd name="adj1" fmla="val 57048"/>
              <a:gd name="adj2" fmla="val 40847"/>
            </a:avLst>
          </a:prstGeom>
          <a:solidFill>
            <a:schemeClr val="accent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dirty="0">
                <a:solidFill>
                  <a:schemeClr val="bg1"/>
                </a:solidFill>
              </a:rPr>
              <a:t>Hvilke moderne eksempler bruger forfatteren til at illustrere forskellen mellem antikkens Rom og nutiden?</a:t>
            </a:r>
          </a:p>
        </p:txBody>
      </p:sp>
      <p:sp>
        <p:nvSpPr>
          <p:cNvPr id="7" name="Tankeboble: sky 6">
            <a:extLst>
              <a:ext uri="{FF2B5EF4-FFF2-40B4-BE49-F238E27FC236}">
                <a16:creationId xmlns:a16="http://schemas.microsoft.com/office/drawing/2014/main" id="{8100B99C-CF38-A81D-07D9-525EBC48BE10}"/>
              </a:ext>
            </a:extLst>
          </p:cNvPr>
          <p:cNvSpPr/>
          <p:nvPr/>
        </p:nvSpPr>
        <p:spPr>
          <a:xfrm>
            <a:off x="961192" y="4091451"/>
            <a:ext cx="4234445" cy="2145281"/>
          </a:xfrm>
          <a:prstGeom prst="cloudCallout">
            <a:avLst>
              <a:gd name="adj1" fmla="val -53576"/>
              <a:gd name="adj2" fmla="val 61785"/>
            </a:avLst>
          </a:prstGeom>
          <a:solidFill>
            <a:schemeClr val="accent4">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sz="2000" dirty="0">
                <a:solidFill>
                  <a:schemeClr val="bg1"/>
                </a:solidFill>
              </a:rPr>
              <a:t>Hvordan så kvindens rolle ud i antikkens Rom?</a:t>
            </a:r>
          </a:p>
        </p:txBody>
      </p:sp>
    </p:spTree>
    <p:extLst>
      <p:ext uri="{BB962C8B-B14F-4D97-AF65-F5344CB8AC3E}">
        <p14:creationId xmlns:p14="http://schemas.microsoft.com/office/powerpoint/2010/main" val="1251577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ounded Rectangle 14">
            <a:extLst>
              <a:ext uri="{FF2B5EF4-FFF2-40B4-BE49-F238E27FC236}">
                <a16:creationId xmlns:a16="http://schemas.microsoft.com/office/drawing/2014/main" id="{637BD688-14A6-4B96-B8A2-3CD81C054F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6008" y="0"/>
            <a:ext cx="7555992" cy="6858000"/>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useBgFill="1">
        <p:nvSpPr>
          <p:cNvPr id="10" name="Rectangle 9">
            <a:extLst>
              <a:ext uri="{FF2B5EF4-FFF2-40B4-BE49-F238E27FC236}">
                <a16:creationId xmlns:a16="http://schemas.microsoft.com/office/drawing/2014/main" id="{B7B2544F-CA5E-40F6-9525-716A90C83F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36008" cy="6858000"/>
          </a:xfrm>
          <a:prstGeom prst="rect">
            <a:avLst/>
          </a:prstGeom>
          <a:ln>
            <a:noFill/>
          </a:ln>
          <a:effectLst>
            <a:outerShdw blurRad="635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pic>
        <p:nvPicPr>
          <p:cNvPr id="12" name="Picture 11">
            <a:extLst>
              <a:ext uri="{FF2B5EF4-FFF2-40B4-BE49-F238E27FC236}">
                <a16:creationId xmlns:a16="http://schemas.microsoft.com/office/drawing/2014/main" id="{91A90930-4117-42E3-B9BA-785001EF267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r="73640"/>
          <a:stretch/>
        </p:blipFill>
        <p:spPr>
          <a:xfrm>
            <a:off x="0" y="4038601"/>
            <a:ext cx="4636008" cy="2819400"/>
          </a:xfrm>
          <a:prstGeom prst="rect">
            <a:avLst/>
          </a:prstGeom>
        </p:spPr>
      </p:pic>
      <p:sp>
        <p:nvSpPr>
          <p:cNvPr id="2" name="Titel 1">
            <a:extLst>
              <a:ext uri="{FF2B5EF4-FFF2-40B4-BE49-F238E27FC236}">
                <a16:creationId xmlns:a16="http://schemas.microsoft.com/office/drawing/2014/main" id="{09FA7ED4-126F-B1E1-2DE9-257AFA569FDB}"/>
              </a:ext>
            </a:extLst>
          </p:cNvPr>
          <p:cNvSpPr>
            <a:spLocks noGrp="1"/>
          </p:cNvSpPr>
          <p:nvPr>
            <p:ph type="title"/>
          </p:nvPr>
        </p:nvSpPr>
        <p:spPr>
          <a:xfrm>
            <a:off x="665922" y="987287"/>
            <a:ext cx="3548269" cy="4697896"/>
          </a:xfrm>
        </p:spPr>
        <p:txBody>
          <a:bodyPr>
            <a:normAutofit/>
          </a:bodyPr>
          <a:lstStyle/>
          <a:p>
            <a:pPr algn="ctr"/>
            <a:r>
              <a:rPr lang="da-DK" sz="3600" dirty="0"/>
              <a:t>Det romerske samfund</a:t>
            </a:r>
            <a:br>
              <a:rPr lang="da-DK" sz="3600" dirty="0"/>
            </a:br>
            <a:r>
              <a:rPr lang="da-DK" sz="3600" dirty="0">
                <a:solidFill>
                  <a:srgbClr val="00B0F0"/>
                </a:solidFill>
              </a:rPr>
              <a:t>- Politisk</a:t>
            </a:r>
          </a:p>
        </p:txBody>
      </p:sp>
      <p:sp>
        <p:nvSpPr>
          <p:cNvPr id="3" name="Pladsholder til indhold 2">
            <a:extLst>
              <a:ext uri="{FF2B5EF4-FFF2-40B4-BE49-F238E27FC236}">
                <a16:creationId xmlns:a16="http://schemas.microsoft.com/office/drawing/2014/main" id="{BE71EB27-9309-34EB-4949-AA3BBD7F9686}"/>
              </a:ext>
            </a:extLst>
          </p:cNvPr>
          <p:cNvSpPr>
            <a:spLocks noGrp="1"/>
          </p:cNvSpPr>
          <p:nvPr>
            <p:ph idx="1"/>
          </p:nvPr>
        </p:nvSpPr>
        <p:spPr>
          <a:xfrm>
            <a:off x="4770148" y="442756"/>
            <a:ext cx="4365831" cy="6415244"/>
          </a:xfrm>
        </p:spPr>
        <p:txBody>
          <a:bodyPr anchor="ctr">
            <a:normAutofit/>
          </a:bodyPr>
          <a:lstStyle/>
          <a:p>
            <a:pPr marL="0" indent="0">
              <a:buNone/>
            </a:pPr>
            <a:r>
              <a:rPr lang="da-DK" sz="1800" dirty="0">
                <a:solidFill>
                  <a:srgbClr val="00B0F0"/>
                </a:solidFill>
              </a:rPr>
              <a:t>Politisk</a:t>
            </a:r>
            <a:r>
              <a:rPr lang="da-DK" sz="1800" dirty="0"/>
              <a:t>: </a:t>
            </a:r>
          </a:p>
          <a:p>
            <a:pPr>
              <a:buFont typeface="Wingdings" panose="05000000000000000000" pitchFamily="2" charset="2"/>
              <a:buChar char="v"/>
            </a:pPr>
            <a:r>
              <a:rPr lang="da-DK" sz="1800" u="sng" dirty="0">
                <a:solidFill>
                  <a:srgbClr val="FF0000"/>
                </a:solidFill>
              </a:rPr>
              <a:t>Republikken (509-27 f.Kr.)</a:t>
            </a:r>
          </a:p>
          <a:p>
            <a:pPr marL="0" indent="0">
              <a:buNone/>
            </a:pPr>
            <a:r>
              <a:rPr lang="da-DK" sz="1800" dirty="0"/>
              <a:t>- </a:t>
            </a:r>
            <a:r>
              <a:rPr lang="da-DK" sz="1700" dirty="0"/>
              <a:t>fordeling af magt; folkeforsamling, embedsmænd, senatet </a:t>
            </a:r>
          </a:p>
          <a:p>
            <a:pPr marL="0" indent="0">
              <a:buNone/>
            </a:pPr>
            <a:r>
              <a:rPr lang="da-DK" sz="1700" dirty="0"/>
              <a:t>- forskellige krige der påvirkede ånden i Rom; f.eks. Den 16 år lange 2. puniske krig 217-201 f.Kr. (Hannibal) skabte mere fattigdom og hårdere vilkår</a:t>
            </a:r>
            <a:br>
              <a:rPr lang="da-DK" sz="1700" dirty="0"/>
            </a:br>
            <a:r>
              <a:rPr lang="da-DK" sz="1700" dirty="0">
                <a:sym typeface="Wingdings" panose="05000000000000000000" pitchFamily="2" charset="2"/>
              </a:rPr>
              <a:t> </a:t>
            </a:r>
            <a:r>
              <a:rPr lang="da-DK" sz="1700" dirty="0"/>
              <a:t>En generel disciplinerende og kollektivistisk holdning; foragt for individet</a:t>
            </a:r>
          </a:p>
          <a:p>
            <a:pPr marL="0" indent="0">
              <a:buNone/>
            </a:pPr>
            <a:r>
              <a:rPr lang="da-DK" sz="1700" dirty="0"/>
              <a:t>- Efter sejren over Hannibal voksede Rom økonomisk, og dette udviklede behovet for luksus, erotik, og individualitet </a:t>
            </a:r>
            <a:r>
              <a:rPr lang="da-DK" sz="1700" dirty="0">
                <a:sym typeface="Wingdings" panose="05000000000000000000" pitchFamily="2" charset="2"/>
              </a:rPr>
              <a:t> dette spredte sig også politisk; moralsk forfald + ustabilitet og borgerkrige omkring år 100 f.Kr.</a:t>
            </a:r>
            <a:endParaRPr lang="da-DK" sz="1700" dirty="0"/>
          </a:p>
          <a:p>
            <a:pPr>
              <a:buFont typeface="Wingdings" panose="05000000000000000000" pitchFamily="2" charset="2"/>
              <a:buChar char="v"/>
            </a:pPr>
            <a:r>
              <a:rPr lang="da-DK" sz="1800" u="sng" dirty="0">
                <a:solidFill>
                  <a:srgbClr val="FFC000"/>
                </a:solidFill>
              </a:rPr>
              <a:t>Kejsertiden (27 f.Kr.-476 e.Kr.)</a:t>
            </a:r>
          </a:p>
          <a:p>
            <a:pPr marL="0" indent="0">
              <a:buNone/>
            </a:pPr>
            <a:r>
              <a:rPr lang="da-DK" sz="1600" dirty="0"/>
              <a:t>- Augustus ville modernisere den romerske forfatning; fik afskaffet republikken </a:t>
            </a:r>
          </a:p>
          <a:p>
            <a:pPr marL="0" indent="0">
              <a:buNone/>
            </a:pPr>
            <a:r>
              <a:rPr lang="da-DK" sz="1600" dirty="0">
                <a:sym typeface="Wingdings" panose="05000000000000000000" pitchFamily="2" charset="2"/>
              </a:rPr>
              <a:t> </a:t>
            </a:r>
            <a:r>
              <a:rPr lang="da-DK" sz="1600" dirty="0"/>
              <a:t>Ville bringe dyd og moral tilbage til det romerske samfund</a:t>
            </a:r>
          </a:p>
          <a:p>
            <a:pPr>
              <a:buFont typeface="Wingdings" panose="05000000000000000000" pitchFamily="2" charset="2"/>
              <a:buChar char="v"/>
            </a:pPr>
            <a:endParaRPr lang="da-DK" sz="1800" dirty="0"/>
          </a:p>
        </p:txBody>
      </p:sp>
      <p:sp>
        <p:nvSpPr>
          <p:cNvPr id="11" name="Rektangel 10">
            <a:extLst>
              <a:ext uri="{FF2B5EF4-FFF2-40B4-BE49-F238E27FC236}">
                <a16:creationId xmlns:a16="http://schemas.microsoft.com/office/drawing/2014/main" id="{40C8F25D-EA94-A90F-04E7-480427543E1F}"/>
              </a:ext>
            </a:extLst>
          </p:cNvPr>
          <p:cNvSpPr/>
          <p:nvPr/>
        </p:nvSpPr>
        <p:spPr>
          <a:xfrm>
            <a:off x="9084028" y="1485491"/>
            <a:ext cx="2965082" cy="482886"/>
          </a:xfrm>
          <a:prstGeom prst="rect">
            <a:avLst/>
          </a:prstGeom>
          <a:solidFill>
            <a:schemeClr val="accent6">
              <a:lumMod val="60000"/>
              <a:lumOff val="40000"/>
            </a:schemeClr>
          </a:solidFill>
          <a:ln>
            <a:solidFill>
              <a:schemeClr val="accent6">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sz="1200" b="1" dirty="0"/>
              <a:t>88-82 f.Kr.</a:t>
            </a:r>
            <a:r>
              <a:rPr lang="da-DK" sz="1200" dirty="0"/>
              <a:t>	borgerkrig mellem Marius og </a:t>
            </a:r>
            <a:r>
              <a:rPr lang="da-DK" sz="1200" dirty="0" err="1"/>
              <a:t>Sulla</a:t>
            </a:r>
            <a:endParaRPr lang="da-DK" sz="1200" dirty="0"/>
          </a:p>
        </p:txBody>
      </p:sp>
      <p:sp>
        <p:nvSpPr>
          <p:cNvPr id="13" name="Rektangel 12">
            <a:extLst>
              <a:ext uri="{FF2B5EF4-FFF2-40B4-BE49-F238E27FC236}">
                <a16:creationId xmlns:a16="http://schemas.microsoft.com/office/drawing/2014/main" id="{226EB86C-E8FE-1876-3FFB-DBC77E469112}"/>
              </a:ext>
            </a:extLst>
          </p:cNvPr>
          <p:cNvSpPr/>
          <p:nvPr/>
        </p:nvSpPr>
        <p:spPr>
          <a:xfrm>
            <a:off x="9084028" y="2030023"/>
            <a:ext cx="2965082" cy="615482"/>
          </a:xfrm>
          <a:prstGeom prst="rect">
            <a:avLst/>
          </a:prstGeom>
          <a:solidFill>
            <a:schemeClr val="accent6">
              <a:lumMod val="60000"/>
              <a:lumOff val="40000"/>
            </a:schemeClr>
          </a:solidFill>
          <a:ln>
            <a:solidFill>
              <a:schemeClr val="accent6">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sz="1200" b="1" dirty="0"/>
              <a:t>60 f.Kr.</a:t>
            </a:r>
            <a:r>
              <a:rPr lang="da-DK" sz="1200" dirty="0"/>
              <a:t>	”1. triumvirat” (</a:t>
            </a:r>
            <a:r>
              <a:rPr lang="da-DK" sz="1200" dirty="0" err="1"/>
              <a:t>Pompejus</a:t>
            </a:r>
            <a:r>
              <a:rPr lang="da-DK" sz="1200" dirty="0"/>
              <a:t>, </a:t>
            </a:r>
            <a:r>
              <a:rPr lang="da-DK" sz="1200" dirty="0" err="1"/>
              <a:t>Crassus</a:t>
            </a:r>
            <a:r>
              <a:rPr lang="da-DK" sz="1200" dirty="0"/>
              <a:t> og Cæsar) prøver at stabilisere forholdene</a:t>
            </a:r>
          </a:p>
        </p:txBody>
      </p:sp>
      <p:sp>
        <p:nvSpPr>
          <p:cNvPr id="14" name="Rektangel 13">
            <a:extLst>
              <a:ext uri="{FF2B5EF4-FFF2-40B4-BE49-F238E27FC236}">
                <a16:creationId xmlns:a16="http://schemas.microsoft.com/office/drawing/2014/main" id="{5F7B6F78-4B28-83E1-723F-C8A851F79E14}"/>
              </a:ext>
            </a:extLst>
          </p:cNvPr>
          <p:cNvSpPr/>
          <p:nvPr/>
        </p:nvSpPr>
        <p:spPr>
          <a:xfrm>
            <a:off x="9084028" y="2707151"/>
            <a:ext cx="2965082" cy="482886"/>
          </a:xfrm>
          <a:prstGeom prst="rect">
            <a:avLst/>
          </a:prstGeom>
          <a:solidFill>
            <a:schemeClr val="accent6">
              <a:lumMod val="60000"/>
              <a:lumOff val="40000"/>
            </a:schemeClr>
          </a:solidFill>
          <a:ln>
            <a:solidFill>
              <a:schemeClr val="accent6">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da-DK" sz="1200" b="1" dirty="0"/>
              <a:t>49-45 f.Kr.</a:t>
            </a:r>
            <a:r>
              <a:rPr lang="da-DK" sz="1200" dirty="0"/>
              <a:t>	Borgerkrig mellem</a:t>
            </a:r>
          </a:p>
          <a:p>
            <a:pPr algn="ctr"/>
            <a:r>
              <a:rPr lang="da-DK" sz="1200" dirty="0" err="1"/>
              <a:t>Pompejus</a:t>
            </a:r>
            <a:r>
              <a:rPr lang="da-DK" sz="1200" dirty="0"/>
              <a:t> og Cæsar – Cæsar vinder</a:t>
            </a:r>
          </a:p>
        </p:txBody>
      </p:sp>
      <p:sp>
        <p:nvSpPr>
          <p:cNvPr id="15" name="Rektangel 14">
            <a:extLst>
              <a:ext uri="{FF2B5EF4-FFF2-40B4-BE49-F238E27FC236}">
                <a16:creationId xmlns:a16="http://schemas.microsoft.com/office/drawing/2014/main" id="{1EF6A361-F2DA-9A71-99DF-7CB4B910A37B}"/>
              </a:ext>
            </a:extLst>
          </p:cNvPr>
          <p:cNvSpPr/>
          <p:nvPr/>
        </p:nvSpPr>
        <p:spPr>
          <a:xfrm>
            <a:off x="9072808" y="3251683"/>
            <a:ext cx="2965082" cy="381110"/>
          </a:xfrm>
          <a:prstGeom prst="rect">
            <a:avLst/>
          </a:prstGeom>
          <a:solidFill>
            <a:schemeClr val="accent6">
              <a:lumMod val="60000"/>
              <a:lumOff val="40000"/>
            </a:schemeClr>
          </a:solidFill>
          <a:ln>
            <a:solidFill>
              <a:schemeClr val="accent6">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da-DK" sz="1200" b="1" dirty="0"/>
              <a:t>44 f.Kr.</a:t>
            </a:r>
            <a:r>
              <a:rPr lang="da-DK" sz="1200" dirty="0"/>
              <a:t>	Cæsar myrdes</a:t>
            </a:r>
          </a:p>
        </p:txBody>
      </p:sp>
      <p:sp>
        <p:nvSpPr>
          <p:cNvPr id="16" name="Rektangel 15">
            <a:extLst>
              <a:ext uri="{FF2B5EF4-FFF2-40B4-BE49-F238E27FC236}">
                <a16:creationId xmlns:a16="http://schemas.microsoft.com/office/drawing/2014/main" id="{FC823BD3-BEA8-E934-188C-ECEE8B5DDFE5}"/>
              </a:ext>
            </a:extLst>
          </p:cNvPr>
          <p:cNvSpPr/>
          <p:nvPr/>
        </p:nvSpPr>
        <p:spPr>
          <a:xfrm>
            <a:off x="9084028" y="3694439"/>
            <a:ext cx="2965082" cy="609411"/>
          </a:xfrm>
          <a:prstGeom prst="rect">
            <a:avLst/>
          </a:prstGeom>
          <a:solidFill>
            <a:schemeClr val="accent6">
              <a:lumMod val="60000"/>
              <a:lumOff val="40000"/>
            </a:schemeClr>
          </a:solidFill>
          <a:ln>
            <a:solidFill>
              <a:schemeClr val="accent6">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da-DK" sz="1200" b="1" dirty="0"/>
              <a:t>31 f.Kr.</a:t>
            </a:r>
            <a:r>
              <a:rPr lang="da-DK" sz="1200" dirty="0"/>
              <a:t>	Slaget ved </a:t>
            </a:r>
            <a:r>
              <a:rPr lang="da-DK" sz="1200" dirty="0" err="1"/>
              <a:t>Actium</a:t>
            </a:r>
            <a:r>
              <a:rPr lang="da-DK" sz="1200" dirty="0"/>
              <a:t>;</a:t>
            </a:r>
          </a:p>
          <a:p>
            <a:pPr algn="ctr"/>
            <a:r>
              <a:rPr lang="da-DK" sz="1200" dirty="0"/>
              <a:t>Octavian (Cæsars adoptivsøn) besejrer Marcus Antonius</a:t>
            </a:r>
          </a:p>
        </p:txBody>
      </p:sp>
      <p:sp>
        <p:nvSpPr>
          <p:cNvPr id="17" name="Rektangel 16">
            <a:extLst>
              <a:ext uri="{FF2B5EF4-FFF2-40B4-BE49-F238E27FC236}">
                <a16:creationId xmlns:a16="http://schemas.microsoft.com/office/drawing/2014/main" id="{13ED23BE-254C-64FB-6B5E-F1EF5EF3988C}"/>
              </a:ext>
            </a:extLst>
          </p:cNvPr>
          <p:cNvSpPr/>
          <p:nvPr/>
        </p:nvSpPr>
        <p:spPr>
          <a:xfrm>
            <a:off x="9072808" y="4372952"/>
            <a:ext cx="2965082" cy="482886"/>
          </a:xfrm>
          <a:prstGeom prst="rect">
            <a:avLst/>
          </a:prstGeom>
          <a:solidFill>
            <a:schemeClr val="accent6">
              <a:lumMod val="60000"/>
              <a:lumOff val="40000"/>
            </a:schemeClr>
          </a:solidFill>
          <a:ln>
            <a:solidFill>
              <a:schemeClr val="accent6">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sz="1200" b="1" dirty="0"/>
              <a:t>27 f.Kr. </a:t>
            </a:r>
            <a:r>
              <a:rPr lang="da-DK" sz="1200" dirty="0"/>
              <a:t>	Octavian tager </a:t>
            </a:r>
            <a:r>
              <a:rPr lang="da-DK" sz="1200" dirty="0" err="1"/>
              <a:t>titllen</a:t>
            </a:r>
            <a:r>
              <a:rPr lang="da-DK" sz="1200" dirty="0"/>
              <a:t> Kejser Augustus; Kejsertid begynder </a:t>
            </a:r>
          </a:p>
        </p:txBody>
      </p:sp>
      <p:sp>
        <p:nvSpPr>
          <p:cNvPr id="18" name="Tekstfelt 17">
            <a:extLst>
              <a:ext uri="{FF2B5EF4-FFF2-40B4-BE49-F238E27FC236}">
                <a16:creationId xmlns:a16="http://schemas.microsoft.com/office/drawing/2014/main" id="{254D8FF1-5A91-6971-9C3D-F3ECA0809690}"/>
              </a:ext>
            </a:extLst>
          </p:cNvPr>
          <p:cNvSpPr txBox="1"/>
          <p:nvPr/>
        </p:nvSpPr>
        <p:spPr>
          <a:xfrm>
            <a:off x="9094883" y="981089"/>
            <a:ext cx="3475941" cy="338554"/>
          </a:xfrm>
          <a:prstGeom prst="rect">
            <a:avLst/>
          </a:prstGeom>
          <a:noFill/>
        </p:spPr>
        <p:txBody>
          <a:bodyPr wrap="square" rtlCol="0">
            <a:spAutoFit/>
          </a:bodyPr>
          <a:lstStyle/>
          <a:p>
            <a:r>
              <a:rPr lang="da-DK" sz="1600" u="sng" dirty="0">
                <a:solidFill>
                  <a:srgbClr val="00B0F0"/>
                </a:solidFill>
              </a:rPr>
              <a:t>Oversigt over borgerkrigene</a:t>
            </a:r>
          </a:p>
        </p:txBody>
      </p:sp>
    </p:spTree>
    <p:extLst>
      <p:ext uri="{BB962C8B-B14F-4D97-AF65-F5344CB8AC3E}">
        <p14:creationId xmlns:p14="http://schemas.microsoft.com/office/powerpoint/2010/main" val="7722523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fade">
                                      <p:cBhvr>
                                        <p:cTn id="27" dur="500"/>
                                        <p:tgtEl>
                                          <p:spTgt spid="18"/>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fade">
                                      <p:cBhvr>
                                        <p:cTn id="30" dur="500"/>
                                        <p:tgtEl>
                                          <p:spTgt spid="11"/>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fade">
                                      <p:cBhvr>
                                        <p:cTn id="33" dur="500"/>
                                        <p:tgtEl>
                                          <p:spTgt spid="13"/>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fade">
                                      <p:cBhvr>
                                        <p:cTn id="36" dur="500"/>
                                        <p:tgtEl>
                                          <p:spTgt spid="14"/>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fade">
                                      <p:cBhvr>
                                        <p:cTn id="39" dur="500"/>
                                        <p:tgtEl>
                                          <p:spTgt spid="15"/>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fade">
                                      <p:cBhvr>
                                        <p:cTn id="42" dur="500"/>
                                        <p:tgtEl>
                                          <p:spTgt spid="16"/>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17"/>
                                        </p:tgtEl>
                                        <p:attrNameLst>
                                          <p:attrName>style.visibility</p:attrName>
                                        </p:attrNameLst>
                                      </p:cBhvr>
                                      <p:to>
                                        <p:strVal val="visible"/>
                                      </p:to>
                                    </p:set>
                                    <p:animEffect transition="in" filter="fade">
                                      <p:cBhvr>
                                        <p:cTn id="45" dur="500"/>
                                        <p:tgtEl>
                                          <p:spTgt spid="17"/>
                                        </p:tgtEl>
                                      </p:cBhvr>
                                    </p:animEffec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nodeType="clickEffect">
                                  <p:stCondLst>
                                    <p:cond delay="0"/>
                                  </p:stCondLst>
                                  <p:childTnLst>
                                    <p:set>
                                      <p:cBhvr>
                                        <p:cTn id="49"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nodeType="clickEffect">
                                  <p:stCondLst>
                                    <p:cond delay="0"/>
                                  </p:stCondLst>
                                  <p:childTnLst>
                                    <p:set>
                                      <p:cBhvr>
                                        <p:cTn id="53" dur="1" fill="hold">
                                          <p:stCondLst>
                                            <p:cond delay="0"/>
                                          </p:stCondLst>
                                        </p:cTn>
                                        <p:tgtEl>
                                          <p:spTgt spid="3">
                                            <p:txEl>
                                              <p:pRg st="6" end="6"/>
                                            </p:txEl>
                                          </p:spTgt>
                                        </p:tgtEl>
                                        <p:attrNameLst>
                                          <p:attrName>style.visibility</p:attrName>
                                        </p:attrNameLst>
                                      </p:cBhvr>
                                      <p:to>
                                        <p:strVal val="visible"/>
                                      </p:to>
                                    </p:set>
                                  </p:childTnLst>
                                </p:cTn>
                              </p:par>
                              <p:par>
                                <p:cTn id="54" presetID="1" presetClass="entr" presetSubtype="0" fill="hold" nodeType="withEffect">
                                  <p:stCondLst>
                                    <p:cond delay="0"/>
                                  </p:stCondLst>
                                  <p:childTnLst>
                                    <p:set>
                                      <p:cBhvr>
                                        <p:cTn id="55"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animBg="1"/>
      <p:bldP spid="14" grpId="0" animBg="1"/>
      <p:bldP spid="15" grpId="0" animBg="1"/>
      <p:bldP spid="16" grpId="0" animBg="1"/>
      <p:bldP spid="17" grpId="0" animBg="1"/>
      <p:bldP spid="18"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ounded Rectangle 14">
            <a:extLst>
              <a:ext uri="{FF2B5EF4-FFF2-40B4-BE49-F238E27FC236}">
                <a16:creationId xmlns:a16="http://schemas.microsoft.com/office/drawing/2014/main" id="{637BD688-14A6-4B96-B8A2-3CD81C054F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6008" y="0"/>
            <a:ext cx="7555992" cy="6858000"/>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useBgFill="1">
        <p:nvSpPr>
          <p:cNvPr id="10" name="Rectangle 9">
            <a:extLst>
              <a:ext uri="{FF2B5EF4-FFF2-40B4-BE49-F238E27FC236}">
                <a16:creationId xmlns:a16="http://schemas.microsoft.com/office/drawing/2014/main" id="{B7B2544F-CA5E-40F6-9525-716A90C83F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36008" cy="6858000"/>
          </a:xfrm>
          <a:prstGeom prst="rect">
            <a:avLst/>
          </a:prstGeom>
          <a:ln>
            <a:noFill/>
          </a:ln>
          <a:effectLst>
            <a:outerShdw blurRad="635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pic>
        <p:nvPicPr>
          <p:cNvPr id="12" name="Picture 11">
            <a:extLst>
              <a:ext uri="{FF2B5EF4-FFF2-40B4-BE49-F238E27FC236}">
                <a16:creationId xmlns:a16="http://schemas.microsoft.com/office/drawing/2014/main" id="{91A90930-4117-42E3-B9BA-785001EF267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r="73640"/>
          <a:stretch/>
        </p:blipFill>
        <p:spPr>
          <a:xfrm>
            <a:off x="0" y="4038601"/>
            <a:ext cx="4636008" cy="2819400"/>
          </a:xfrm>
          <a:prstGeom prst="rect">
            <a:avLst/>
          </a:prstGeom>
        </p:spPr>
      </p:pic>
      <p:sp>
        <p:nvSpPr>
          <p:cNvPr id="2" name="Titel 1">
            <a:extLst>
              <a:ext uri="{FF2B5EF4-FFF2-40B4-BE49-F238E27FC236}">
                <a16:creationId xmlns:a16="http://schemas.microsoft.com/office/drawing/2014/main" id="{230FB1BE-1357-1C08-6267-399A85F70FAA}"/>
              </a:ext>
            </a:extLst>
          </p:cNvPr>
          <p:cNvSpPr>
            <a:spLocks noGrp="1"/>
          </p:cNvSpPr>
          <p:nvPr>
            <p:ph type="title"/>
          </p:nvPr>
        </p:nvSpPr>
        <p:spPr>
          <a:xfrm>
            <a:off x="665922" y="987287"/>
            <a:ext cx="3548269" cy="4697896"/>
          </a:xfrm>
        </p:spPr>
        <p:txBody>
          <a:bodyPr>
            <a:normAutofit/>
          </a:bodyPr>
          <a:lstStyle/>
          <a:p>
            <a:pPr algn="ctr"/>
            <a:r>
              <a:rPr lang="da-DK" sz="3600" dirty="0"/>
              <a:t>Det romerske samfund</a:t>
            </a:r>
            <a:br>
              <a:rPr lang="da-DK" sz="3600" dirty="0"/>
            </a:br>
            <a:r>
              <a:rPr lang="da-DK" sz="3600" dirty="0"/>
              <a:t>- </a:t>
            </a:r>
            <a:r>
              <a:rPr lang="da-DK" sz="3600" dirty="0">
                <a:solidFill>
                  <a:schemeClr val="accent4">
                    <a:lumMod val="75000"/>
                  </a:schemeClr>
                </a:solidFill>
              </a:rPr>
              <a:t>kønsroller</a:t>
            </a:r>
          </a:p>
        </p:txBody>
      </p:sp>
      <p:sp>
        <p:nvSpPr>
          <p:cNvPr id="3" name="Pladsholder til indhold 2">
            <a:extLst>
              <a:ext uri="{FF2B5EF4-FFF2-40B4-BE49-F238E27FC236}">
                <a16:creationId xmlns:a16="http://schemas.microsoft.com/office/drawing/2014/main" id="{2D8DF31E-DC83-C933-2CCB-52BA3865737D}"/>
              </a:ext>
            </a:extLst>
          </p:cNvPr>
          <p:cNvSpPr>
            <a:spLocks noGrp="1"/>
          </p:cNvSpPr>
          <p:nvPr>
            <p:ph idx="1"/>
          </p:nvPr>
        </p:nvSpPr>
        <p:spPr>
          <a:xfrm>
            <a:off x="5057825" y="-659294"/>
            <a:ext cx="5755949" cy="4697895"/>
          </a:xfrm>
        </p:spPr>
        <p:txBody>
          <a:bodyPr anchor="ctr">
            <a:normAutofit/>
          </a:bodyPr>
          <a:lstStyle/>
          <a:p>
            <a:r>
              <a:rPr lang="da-DK" sz="1800" dirty="0"/>
              <a:t>Romerske samfund var </a:t>
            </a:r>
            <a:r>
              <a:rPr lang="da-DK" sz="1800" b="1" dirty="0"/>
              <a:t>mandsorienteret</a:t>
            </a:r>
            <a:r>
              <a:rPr lang="da-DK" sz="1800" dirty="0"/>
              <a:t> og </a:t>
            </a:r>
            <a:r>
              <a:rPr lang="da-DK" sz="1800" b="1" dirty="0"/>
              <a:t>mandsdomineret</a:t>
            </a:r>
            <a:r>
              <a:rPr lang="da-DK" sz="1800" dirty="0"/>
              <a:t> (patriarkalsk), men ikke nær så meget som det græske</a:t>
            </a:r>
          </a:p>
          <a:p>
            <a:r>
              <a:rPr lang="da-DK" sz="1800" dirty="0"/>
              <a:t>Kvinder kunne forlade hjemmet ved ledsager</a:t>
            </a:r>
          </a:p>
          <a:p>
            <a:r>
              <a:rPr lang="da-DK" sz="1800" dirty="0"/>
              <a:t>Kvinder kunne deltage i festmiddage </a:t>
            </a:r>
          </a:p>
          <a:p>
            <a:r>
              <a:rPr lang="da-DK" sz="1800" dirty="0"/>
              <a:t>Manden var familiens overhovedet </a:t>
            </a:r>
            <a:r>
              <a:rPr lang="da-DK" sz="1800" i="1" dirty="0"/>
              <a:t>(pater </a:t>
            </a:r>
            <a:r>
              <a:rPr lang="da-DK" sz="1800" i="1" dirty="0" err="1"/>
              <a:t>fimilias</a:t>
            </a:r>
            <a:r>
              <a:rPr lang="da-DK" sz="1800" i="1" dirty="0"/>
              <a:t>)</a:t>
            </a:r>
            <a:r>
              <a:rPr lang="da-DK" sz="1800" dirty="0"/>
              <a:t> =&gt; stadig </a:t>
            </a:r>
            <a:r>
              <a:rPr lang="da-DK" sz="1800" b="1" dirty="0"/>
              <a:t>ulighed</a:t>
            </a:r>
            <a:r>
              <a:rPr lang="da-DK" sz="1800" dirty="0"/>
              <a:t> mellem kønnene</a:t>
            </a:r>
          </a:p>
        </p:txBody>
      </p:sp>
      <p:pic>
        <p:nvPicPr>
          <p:cNvPr id="4098" name="Picture 2" descr="10 Amazing Facts About the Ancient Roman Dinner Parties | by Bhavnaa Narula  | Lessons from History | Medium">
            <a:extLst>
              <a:ext uri="{FF2B5EF4-FFF2-40B4-BE49-F238E27FC236}">
                <a16:creationId xmlns:a16="http://schemas.microsoft.com/office/drawing/2014/main" id="{8AF2E695-D555-28F1-B788-B813EB26071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01930" y="3231792"/>
            <a:ext cx="6677231" cy="3140433"/>
          </a:xfrm>
          <a:prstGeom prst="rect">
            <a:avLst/>
          </a:prstGeom>
          <a:noFill/>
          <a:extLst>
            <a:ext uri="{909E8E84-426E-40DD-AFC4-6F175D3DCCD1}">
              <a14:hiddenFill xmlns:a14="http://schemas.microsoft.com/office/drawing/2010/main">
                <a:solidFill>
                  <a:srgbClr val="FFFFFF"/>
                </a:solidFill>
              </a14:hiddenFill>
            </a:ext>
          </a:extLst>
        </p:spPr>
      </p:pic>
      <p:sp>
        <p:nvSpPr>
          <p:cNvPr id="4" name="Tankeboble: sky 3">
            <a:extLst>
              <a:ext uri="{FF2B5EF4-FFF2-40B4-BE49-F238E27FC236}">
                <a16:creationId xmlns:a16="http://schemas.microsoft.com/office/drawing/2014/main" id="{40BCE2E5-E093-17E5-472B-718E8A833D06}"/>
              </a:ext>
            </a:extLst>
          </p:cNvPr>
          <p:cNvSpPr/>
          <p:nvPr/>
        </p:nvSpPr>
        <p:spPr>
          <a:xfrm>
            <a:off x="275199" y="327036"/>
            <a:ext cx="4234445" cy="2145281"/>
          </a:xfrm>
          <a:prstGeom prst="cloudCallout">
            <a:avLst>
              <a:gd name="adj1" fmla="val -53576"/>
              <a:gd name="adj2" fmla="val 61785"/>
            </a:avLst>
          </a:prstGeom>
          <a:solidFill>
            <a:schemeClr val="accent4">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sz="2000" dirty="0">
                <a:solidFill>
                  <a:schemeClr val="bg1"/>
                </a:solidFill>
              </a:rPr>
              <a:t>Hvordan så kvindens rolle ud i antikkens Rom?</a:t>
            </a:r>
          </a:p>
        </p:txBody>
      </p:sp>
    </p:spTree>
    <p:extLst>
      <p:ext uri="{BB962C8B-B14F-4D97-AF65-F5344CB8AC3E}">
        <p14:creationId xmlns:p14="http://schemas.microsoft.com/office/powerpoint/2010/main" val="14089931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ounded Rectangle 14">
            <a:extLst>
              <a:ext uri="{FF2B5EF4-FFF2-40B4-BE49-F238E27FC236}">
                <a16:creationId xmlns:a16="http://schemas.microsoft.com/office/drawing/2014/main" id="{637BD688-14A6-4B96-B8A2-3CD81C054F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6008" y="0"/>
            <a:ext cx="7555992" cy="6858000"/>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useBgFill="1">
        <p:nvSpPr>
          <p:cNvPr id="10" name="Rectangle 9">
            <a:extLst>
              <a:ext uri="{FF2B5EF4-FFF2-40B4-BE49-F238E27FC236}">
                <a16:creationId xmlns:a16="http://schemas.microsoft.com/office/drawing/2014/main" id="{B7B2544F-CA5E-40F6-9525-716A90C83F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36008" cy="6858000"/>
          </a:xfrm>
          <a:prstGeom prst="rect">
            <a:avLst/>
          </a:prstGeom>
          <a:ln>
            <a:noFill/>
          </a:ln>
          <a:effectLst>
            <a:outerShdw blurRad="635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pic>
        <p:nvPicPr>
          <p:cNvPr id="12" name="Picture 11">
            <a:extLst>
              <a:ext uri="{FF2B5EF4-FFF2-40B4-BE49-F238E27FC236}">
                <a16:creationId xmlns:a16="http://schemas.microsoft.com/office/drawing/2014/main" id="{91A90930-4117-42E3-B9BA-785001EF267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r="73640"/>
          <a:stretch/>
        </p:blipFill>
        <p:spPr>
          <a:xfrm>
            <a:off x="0" y="4038601"/>
            <a:ext cx="4636008" cy="2819400"/>
          </a:xfrm>
          <a:prstGeom prst="rect">
            <a:avLst/>
          </a:prstGeom>
        </p:spPr>
      </p:pic>
      <p:sp>
        <p:nvSpPr>
          <p:cNvPr id="2" name="Titel 1">
            <a:extLst>
              <a:ext uri="{FF2B5EF4-FFF2-40B4-BE49-F238E27FC236}">
                <a16:creationId xmlns:a16="http://schemas.microsoft.com/office/drawing/2014/main" id="{AC2A1884-9585-D7EE-E79A-A623B37D0674}"/>
              </a:ext>
            </a:extLst>
          </p:cNvPr>
          <p:cNvSpPr>
            <a:spLocks noGrp="1"/>
          </p:cNvSpPr>
          <p:nvPr>
            <p:ph type="title"/>
          </p:nvPr>
        </p:nvSpPr>
        <p:spPr>
          <a:xfrm>
            <a:off x="665922" y="987287"/>
            <a:ext cx="3548269" cy="4697896"/>
          </a:xfrm>
        </p:spPr>
        <p:txBody>
          <a:bodyPr>
            <a:normAutofit/>
          </a:bodyPr>
          <a:lstStyle/>
          <a:p>
            <a:pPr algn="ctr"/>
            <a:r>
              <a:rPr lang="da-DK" sz="3600" dirty="0"/>
              <a:t>Det romerske samfund </a:t>
            </a:r>
            <a:br>
              <a:rPr lang="da-DK" sz="3600" dirty="0"/>
            </a:br>
            <a:r>
              <a:rPr lang="da-DK" sz="3600" dirty="0">
                <a:solidFill>
                  <a:schemeClr val="accent2">
                    <a:lumMod val="60000"/>
                    <a:lumOff val="40000"/>
                  </a:schemeClr>
                </a:solidFill>
              </a:rPr>
              <a:t>- seksualitet</a:t>
            </a:r>
          </a:p>
        </p:txBody>
      </p:sp>
      <p:sp>
        <p:nvSpPr>
          <p:cNvPr id="3" name="Pladsholder til indhold 2">
            <a:extLst>
              <a:ext uri="{FF2B5EF4-FFF2-40B4-BE49-F238E27FC236}">
                <a16:creationId xmlns:a16="http://schemas.microsoft.com/office/drawing/2014/main" id="{FEB12B69-6491-169A-CF3F-D8306650BFC6}"/>
              </a:ext>
            </a:extLst>
          </p:cNvPr>
          <p:cNvSpPr>
            <a:spLocks noGrp="1"/>
          </p:cNvSpPr>
          <p:nvPr>
            <p:ph idx="1"/>
          </p:nvPr>
        </p:nvSpPr>
        <p:spPr>
          <a:xfrm>
            <a:off x="4880113" y="361646"/>
            <a:ext cx="5755949" cy="5156838"/>
          </a:xfrm>
        </p:spPr>
        <p:txBody>
          <a:bodyPr anchor="ctr">
            <a:normAutofit/>
          </a:bodyPr>
          <a:lstStyle/>
          <a:p>
            <a:r>
              <a:rPr lang="da-DK" sz="1800" dirty="0"/>
              <a:t>Begreber: homo- og heteroseksuel? </a:t>
            </a:r>
          </a:p>
          <a:p>
            <a:pPr marL="0" indent="0">
              <a:buNone/>
            </a:pPr>
            <a:r>
              <a:rPr lang="da-DK" sz="1800" dirty="0">
                <a:sym typeface="Wingdings" panose="05000000000000000000" pitchFamily="2" charset="2"/>
              </a:rPr>
              <a:t> Ikke begreber, der blev brugt i antikken!</a:t>
            </a:r>
            <a:endParaRPr lang="da-DK" sz="1800" dirty="0"/>
          </a:p>
          <a:p>
            <a:r>
              <a:rPr lang="da-DK" sz="1800" dirty="0"/>
              <a:t>Mænd og kvinder var generelt til begge køn </a:t>
            </a:r>
          </a:p>
          <a:p>
            <a:r>
              <a:rPr lang="da-DK" sz="1800" dirty="0"/>
              <a:t>Det var normalt for </a:t>
            </a:r>
            <a:br>
              <a:rPr lang="da-DK" sz="1800" dirty="0"/>
            </a:br>
            <a:r>
              <a:rPr lang="da-DK" sz="1800" dirty="0"/>
              <a:t>mænd at have sex </a:t>
            </a:r>
            <a:br>
              <a:rPr lang="da-DK" sz="1800" dirty="0"/>
            </a:br>
            <a:r>
              <a:rPr lang="da-DK" sz="1800" dirty="0"/>
              <a:t>med andre mænd </a:t>
            </a:r>
          </a:p>
          <a:p>
            <a:r>
              <a:rPr lang="da-DK" sz="1800" dirty="0"/>
              <a:t>Prostitution var meget </a:t>
            </a:r>
            <a:br>
              <a:rPr lang="da-DK" sz="1800" dirty="0"/>
            </a:br>
            <a:r>
              <a:rPr lang="da-DK" sz="1800" dirty="0"/>
              <a:t>almindeligt</a:t>
            </a:r>
          </a:p>
          <a:p>
            <a:r>
              <a:rPr lang="da-DK" sz="1800" dirty="0"/>
              <a:t>Rige folk med slaver </a:t>
            </a:r>
            <a:br>
              <a:rPr lang="da-DK" sz="1800" dirty="0"/>
            </a:br>
            <a:r>
              <a:rPr lang="da-DK" sz="1800" dirty="0"/>
              <a:t>kunne også have sex </a:t>
            </a:r>
            <a:br>
              <a:rPr lang="da-DK" sz="1800" dirty="0"/>
            </a:br>
            <a:r>
              <a:rPr lang="da-DK" sz="1800" dirty="0"/>
              <a:t>med disse slaver</a:t>
            </a:r>
          </a:p>
        </p:txBody>
      </p:sp>
      <p:pic>
        <p:nvPicPr>
          <p:cNvPr id="4" name="Picture 2" descr="Image result for sexuality in rome">
            <a:extLst>
              <a:ext uri="{FF2B5EF4-FFF2-40B4-BE49-F238E27FC236}">
                <a16:creationId xmlns:a16="http://schemas.microsoft.com/office/drawing/2014/main" id="{2BBEFEB5-55D1-4908-B7CE-18498166E028}"/>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5298" r="21973" b="1"/>
          <a:stretch/>
        </p:blipFill>
        <p:spPr bwMode="auto">
          <a:xfrm>
            <a:off x="7988968" y="2506327"/>
            <a:ext cx="3882189" cy="3990027"/>
          </a:xfrm>
          <a:prstGeom prst="rect">
            <a:avLst/>
          </a:prstGeom>
          <a:noFill/>
          <a:extLst>
            <a:ext uri="{909E8E84-426E-40DD-AFC4-6F175D3DCCD1}">
              <a14:hiddenFill xmlns:a14="http://schemas.microsoft.com/office/drawing/2010/main">
                <a:solidFill>
                  <a:srgbClr val="FFFFFF"/>
                </a:solidFill>
              </a14:hiddenFill>
            </a:ext>
          </a:extLst>
        </p:spPr>
      </p:pic>
      <p:sp>
        <p:nvSpPr>
          <p:cNvPr id="5" name="Tankeboble: sky 4">
            <a:extLst>
              <a:ext uri="{FF2B5EF4-FFF2-40B4-BE49-F238E27FC236}">
                <a16:creationId xmlns:a16="http://schemas.microsoft.com/office/drawing/2014/main" id="{4EC01BFC-8538-9447-3D3B-8325E3B35714}"/>
              </a:ext>
            </a:extLst>
          </p:cNvPr>
          <p:cNvSpPr/>
          <p:nvPr/>
        </p:nvSpPr>
        <p:spPr>
          <a:xfrm>
            <a:off x="269752" y="361646"/>
            <a:ext cx="4122151" cy="1852165"/>
          </a:xfrm>
          <a:prstGeom prst="cloudCallout">
            <a:avLst/>
          </a:prstGeom>
          <a:solidFill>
            <a:schemeClr val="accent2">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b="0" i="0" dirty="0">
                <a:solidFill>
                  <a:schemeClr val="bg1"/>
                </a:solidFill>
                <a:effectLst/>
              </a:rPr>
              <a:t>Hvordan adskiller romernes køns og seksuelle forestillinger sig fra de moderne?</a:t>
            </a:r>
            <a:endParaRPr lang="da-DK" dirty="0">
              <a:solidFill>
                <a:schemeClr val="bg1"/>
              </a:solidFill>
            </a:endParaRPr>
          </a:p>
        </p:txBody>
      </p:sp>
      <p:sp>
        <p:nvSpPr>
          <p:cNvPr id="6" name="Tankeboble: sky 5">
            <a:extLst>
              <a:ext uri="{FF2B5EF4-FFF2-40B4-BE49-F238E27FC236}">
                <a16:creationId xmlns:a16="http://schemas.microsoft.com/office/drawing/2014/main" id="{8EF3D1A3-3E4F-421B-9F28-B11187352998}"/>
              </a:ext>
            </a:extLst>
          </p:cNvPr>
          <p:cNvSpPr/>
          <p:nvPr/>
        </p:nvSpPr>
        <p:spPr>
          <a:xfrm>
            <a:off x="269752" y="361646"/>
            <a:ext cx="4122151" cy="1852165"/>
          </a:xfrm>
          <a:prstGeom prst="cloudCallou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dirty="0">
                <a:solidFill>
                  <a:schemeClr val="bg1"/>
                </a:solidFill>
              </a:rPr>
              <a:t>Hvordan var romernes syn på prostitution? </a:t>
            </a:r>
          </a:p>
        </p:txBody>
      </p:sp>
      <p:sp>
        <p:nvSpPr>
          <p:cNvPr id="7" name="Tankeboble: sky 6">
            <a:extLst>
              <a:ext uri="{FF2B5EF4-FFF2-40B4-BE49-F238E27FC236}">
                <a16:creationId xmlns:a16="http://schemas.microsoft.com/office/drawing/2014/main" id="{FBECE8F9-3988-7833-A8E7-8CB1ACEA3F7E}"/>
              </a:ext>
            </a:extLst>
          </p:cNvPr>
          <p:cNvSpPr/>
          <p:nvPr/>
        </p:nvSpPr>
        <p:spPr>
          <a:xfrm>
            <a:off x="1973849" y="4944630"/>
            <a:ext cx="5582145" cy="1852165"/>
          </a:xfrm>
          <a:prstGeom prst="cloudCallout">
            <a:avLst>
              <a:gd name="adj1" fmla="val 57048"/>
              <a:gd name="adj2" fmla="val 40847"/>
            </a:avLst>
          </a:prstGeom>
          <a:solidFill>
            <a:schemeClr val="accent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dirty="0">
                <a:solidFill>
                  <a:schemeClr val="bg1"/>
                </a:solidFill>
              </a:rPr>
              <a:t>Hvilke moderne eksempler bruger forfatteren til at illustrere forskellen mellem antikkens Rom og nutiden?</a:t>
            </a:r>
          </a:p>
        </p:txBody>
      </p:sp>
    </p:spTree>
    <p:extLst>
      <p:ext uri="{BB962C8B-B14F-4D97-AF65-F5344CB8AC3E}">
        <p14:creationId xmlns:p14="http://schemas.microsoft.com/office/powerpoint/2010/main" val="8348431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ounded Rectangle 14">
            <a:extLst>
              <a:ext uri="{FF2B5EF4-FFF2-40B4-BE49-F238E27FC236}">
                <a16:creationId xmlns:a16="http://schemas.microsoft.com/office/drawing/2014/main" id="{637BD688-14A6-4B96-B8A2-3CD81C054F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6008" y="0"/>
            <a:ext cx="7555992" cy="6858000"/>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useBgFill="1">
        <p:nvSpPr>
          <p:cNvPr id="10" name="Rectangle 9">
            <a:extLst>
              <a:ext uri="{FF2B5EF4-FFF2-40B4-BE49-F238E27FC236}">
                <a16:creationId xmlns:a16="http://schemas.microsoft.com/office/drawing/2014/main" id="{B7B2544F-CA5E-40F6-9525-716A90C83F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36008" cy="6858000"/>
          </a:xfrm>
          <a:prstGeom prst="rect">
            <a:avLst/>
          </a:prstGeom>
          <a:ln>
            <a:noFill/>
          </a:ln>
          <a:effectLst>
            <a:outerShdw blurRad="635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pic>
        <p:nvPicPr>
          <p:cNvPr id="12" name="Picture 11">
            <a:extLst>
              <a:ext uri="{FF2B5EF4-FFF2-40B4-BE49-F238E27FC236}">
                <a16:creationId xmlns:a16="http://schemas.microsoft.com/office/drawing/2014/main" id="{91A90930-4117-42E3-B9BA-785001EF267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r="73640"/>
          <a:stretch/>
        </p:blipFill>
        <p:spPr>
          <a:xfrm>
            <a:off x="0" y="4038601"/>
            <a:ext cx="4636008" cy="2819400"/>
          </a:xfrm>
          <a:prstGeom prst="rect">
            <a:avLst/>
          </a:prstGeom>
        </p:spPr>
      </p:pic>
      <p:sp>
        <p:nvSpPr>
          <p:cNvPr id="2" name="Titel 1">
            <a:extLst>
              <a:ext uri="{FF2B5EF4-FFF2-40B4-BE49-F238E27FC236}">
                <a16:creationId xmlns:a16="http://schemas.microsoft.com/office/drawing/2014/main" id="{D756AD6F-97DE-07DA-BFE1-9AB177EC29BA}"/>
              </a:ext>
            </a:extLst>
          </p:cNvPr>
          <p:cNvSpPr>
            <a:spLocks noGrp="1"/>
          </p:cNvSpPr>
          <p:nvPr>
            <p:ph type="title"/>
          </p:nvPr>
        </p:nvSpPr>
        <p:spPr>
          <a:xfrm>
            <a:off x="665922" y="987287"/>
            <a:ext cx="3548269" cy="4697896"/>
          </a:xfrm>
        </p:spPr>
        <p:txBody>
          <a:bodyPr>
            <a:normAutofit/>
          </a:bodyPr>
          <a:lstStyle/>
          <a:p>
            <a:pPr algn="ctr"/>
            <a:r>
              <a:rPr lang="da-DK" sz="3600" dirty="0"/>
              <a:t>Det romerske samfund </a:t>
            </a:r>
            <a:br>
              <a:rPr lang="da-DK" sz="3600" dirty="0"/>
            </a:br>
            <a:r>
              <a:rPr lang="da-DK" sz="3600" dirty="0">
                <a:solidFill>
                  <a:schemeClr val="accent2">
                    <a:lumMod val="60000"/>
                    <a:lumOff val="40000"/>
                  </a:schemeClr>
                </a:solidFill>
              </a:rPr>
              <a:t>- seksualitet</a:t>
            </a:r>
            <a:endParaRPr lang="da-DK" sz="3600" dirty="0"/>
          </a:p>
        </p:txBody>
      </p:sp>
      <p:sp>
        <p:nvSpPr>
          <p:cNvPr id="3" name="Pladsholder til indhold 2">
            <a:extLst>
              <a:ext uri="{FF2B5EF4-FFF2-40B4-BE49-F238E27FC236}">
                <a16:creationId xmlns:a16="http://schemas.microsoft.com/office/drawing/2014/main" id="{639D83AB-8562-5FE9-E963-2C288BAA3408}"/>
              </a:ext>
            </a:extLst>
          </p:cNvPr>
          <p:cNvSpPr>
            <a:spLocks noGrp="1"/>
          </p:cNvSpPr>
          <p:nvPr>
            <p:ph idx="1"/>
          </p:nvPr>
        </p:nvSpPr>
        <p:spPr>
          <a:xfrm>
            <a:off x="4865321" y="-642498"/>
            <a:ext cx="5755949" cy="8150203"/>
          </a:xfrm>
        </p:spPr>
        <p:txBody>
          <a:bodyPr anchor="ctr">
            <a:normAutofit/>
          </a:bodyPr>
          <a:lstStyle/>
          <a:p>
            <a:r>
              <a:rPr lang="da-DK" sz="1800" dirty="0"/>
              <a:t>Ingen skelnen mellem homo- og heteroseksuel </a:t>
            </a:r>
            <a:r>
              <a:rPr lang="da-DK" sz="1800" dirty="0">
                <a:solidFill>
                  <a:schemeClr val="accent2">
                    <a:lumMod val="60000"/>
                    <a:lumOff val="40000"/>
                  </a:schemeClr>
                </a:solidFill>
              </a:rPr>
              <a:t>MEN</a:t>
            </a:r>
            <a:r>
              <a:rPr lang="da-DK" sz="1800" dirty="0"/>
              <a:t> skelnen mellem </a:t>
            </a:r>
            <a:r>
              <a:rPr lang="da-DK" sz="1800" b="1" dirty="0"/>
              <a:t>aktiv</a:t>
            </a:r>
            <a:r>
              <a:rPr lang="da-DK" sz="1800" dirty="0"/>
              <a:t> og </a:t>
            </a:r>
            <a:r>
              <a:rPr lang="da-DK" sz="1800" b="1" dirty="0"/>
              <a:t>passiv</a:t>
            </a:r>
            <a:r>
              <a:rPr lang="da-DK" sz="1800" dirty="0"/>
              <a:t> part</a:t>
            </a:r>
          </a:p>
          <a:p>
            <a:r>
              <a:rPr lang="da-DK" sz="1800" dirty="0"/>
              <a:t>En rigtig mand (</a:t>
            </a:r>
            <a:r>
              <a:rPr lang="da-DK" sz="1800" i="1" dirty="0">
                <a:solidFill>
                  <a:schemeClr val="accent2">
                    <a:lumMod val="60000"/>
                    <a:lumOff val="40000"/>
                  </a:schemeClr>
                </a:solidFill>
              </a:rPr>
              <a:t>vir</a:t>
            </a:r>
            <a:r>
              <a:rPr lang="da-DK" sz="1800" dirty="0"/>
              <a:t>) var den </a:t>
            </a:r>
            <a:r>
              <a:rPr lang="da-DK" sz="1800" b="1" dirty="0"/>
              <a:t>aktive/udøvende/</a:t>
            </a:r>
            <a:r>
              <a:rPr lang="da-DK" sz="1800" b="1" i="1" dirty="0"/>
              <a:t>penetrerende</a:t>
            </a:r>
            <a:r>
              <a:rPr lang="da-DK" sz="1800" b="1" dirty="0"/>
              <a:t> </a:t>
            </a:r>
            <a:r>
              <a:rPr lang="da-DK" sz="1800" dirty="0"/>
              <a:t>i samlejet (uanset køn på partner). </a:t>
            </a:r>
          </a:p>
          <a:p>
            <a:r>
              <a:rPr lang="da-DK" sz="1800" dirty="0">
                <a:sym typeface="Wingdings" panose="05000000000000000000" pitchFamily="2" charset="2"/>
              </a:rPr>
              <a:t>en ”rigtig” mand gav ikke oralsex =&gt; var set som nedværdigende </a:t>
            </a:r>
          </a:p>
          <a:p>
            <a:endParaRPr lang="da-DK" sz="1800" dirty="0">
              <a:sym typeface="Wingdings" panose="05000000000000000000" pitchFamily="2" charset="2"/>
            </a:endParaRPr>
          </a:p>
          <a:p>
            <a:r>
              <a:rPr lang="da-DK" sz="1800" dirty="0">
                <a:sym typeface="Wingdings" panose="05000000000000000000" pitchFamily="2" charset="2"/>
              </a:rPr>
              <a:t>En rigtig kvinde var </a:t>
            </a:r>
            <a:br>
              <a:rPr lang="da-DK" sz="1800" dirty="0">
                <a:sym typeface="Wingdings" panose="05000000000000000000" pitchFamily="2" charset="2"/>
              </a:rPr>
            </a:br>
            <a:r>
              <a:rPr lang="da-DK" sz="1800" dirty="0">
                <a:sym typeface="Wingdings" panose="05000000000000000000" pitchFamily="2" charset="2"/>
              </a:rPr>
              <a:t>den </a:t>
            </a:r>
            <a:r>
              <a:rPr lang="da-DK" sz="1800" b="1" dirty="0">
                <a:sym typeface="Wingdings" panose="05000000000000000000" pitchFamily="2" charset="2"/>
              </a:rPr>
              <a:t>passive/</a:t>
            </a:r>
            <a:br>
              <a:rPr lang="da-DK" sz="1800" b="1" dirty="0">
                <a:sym typeface="Wingdings" panose="05000000000000000000" pitchFamily="2" charset="2"/>
              </a:rPr>
            </a:br>
            <a:r>
              <a:rPr lang="da-DK" sz="1800" b="1" dirty="0">
                <a:sym typeface="Wingdings" panose="05000000000000000000" pitchFamily="2" charset="2"/>
              </a:rPr>
              <a:t>modtagende</a:t>
            </a:r>
            <a:r>
              <a:rPr lang="da-DK" sz="1800" dirty="0">
                <a:sym typeface="Wingdings" panose="05000000000000000000" pitchFamily="2" charset="2"/>
              </a:rPr>
              <a:t> i </a:t>
            </a:r>
            <a:br>
              <a:rPr lang="da-DK" sz="1800" dirty="0">
                <a:sym typeface="Wingdings" panose="05000000000000000000" pitchFamily="2" charset="2"/>
              </a:rPr>
            </a:br>
            <a:r>
              <a:rPr lang="da-DK" sz="1800" dirty="0">
                <a:sym typeface="Wingdings" panose="05000000000000000000" pitchFamily="2" charset="2"/>
              </a:rPr>
              <a:t>samlejet </a:t>
            </a:r>
          </a:p>
          <a:p>
            <a:r>
              <a:rPr lang="da-DK" sz="1800" i="1" dirty="0">
                <a:solidFill>
                  <a:schemeClr val="accent2">
                    <a:lumMod val="60000"/>
                    <a:lumOff val="40000"/>
                  </a:schemeClr>
                </a:solidFill>
                <a:sym typeface="Wingdings" panose="05000000000000000000" pitchFamily="2" charset="2"/>
              </a:rPr>
              <a:t>Homo </a:t>
            </a:r>
            <a:r>
              <a:rPr lang="da-DK" sz="1800" i="1" dirty="0" err="1">
                <a:solidFill>
                  <a:schemeClr val="accent2">
                    <a:lumMod val="60000"/>
                    <a:lumOff val="40000"/>
                  </a:schemeClr>
                </a:solidFill>
                <a:sym typeface="Wingdings" panose="05000000000000000000" pitchFamily="2" charset="2"/>
              </a:rPr>
              <a:t>mollis</a:t>
            </a:r>
            <a:r>
              <a:rPr lang="da-DK" sz="1800" dirty="0">
                <a:sym typeface="Wingdings" panose="05000000000000000000" pitchFamily="2" charset="2"/>
              </a:rPr>
              <a:t>: umandig, </a:t>
            </a:r>
            <a:br>
              <a:rPr lang="da-DK" sz="1800" dirty="0">
                <a:sym typeface="Wingdings" panose="05000000000000000000" pitchFamily="2" charset="2"/>
              </a:rPr>
            </a:br>
            <a:r>
              <a:rPr lang="da-DK" sz="1800" dirty="0">
                <a:sym typeface="Wingdings" panose="05000000000000000000" pitchFamily="2" charset="2"/>
              </a:rPr>
              <a:t>feminin, ”svanset” type,</a:t>
            </a:r>
            <a:br>
              <a:rPr lang="da-DK" sz="1800" dirty="0">
                <a:sym typeface="Wingdings" panose="05000000000000000000" pitchFamily="2" charset="2"/>
              </a:rPr>
            </a:br>
            <a:r>
              <a:rPr lang="da-DK" sz="1800" dirty="0">
                <a:sym typeface="Wingdings" panose="05000000000000000000" pitchFamily="2" charset="2"/>
              </a:rPr>
              <a:t>som lod sig tage af </a:t>
            </a:r>
            <a:br>
              <a:rPr lang="da-DK" sz="1800" dirty="0">
                <a:sym typeface="Wingdings" panose="05000000000000000000" pitchFamily="2" charset="2"/>
              </a:rPr>
            </a:br>
            <a:r>
              <a:rPr lang="da-DK" sz="1800" dirty="0">
                <a:sym typeface="Wingdings" panose="05000000000000000000" pitchFamily="2" charset="2"/>
              </a:rPr>
              <a:t>rigtige mænd</a:t>
            </a:r>
          </a:p>
          <a:p>
            <a:r>
              <a:rPr lang="da-DK" sz="1800" i="1" dirty="0">
                <a:solidFill>
                  <a:schemeClr val="accent2">
                    <a:lumMod val="60000"/>
                    <a:lumOff val="40000"/>
                  </a:schemeClr>
                </a:solidFill>
                <a:sym typeface="Wingdings" panose="05000000000000000000" pitchFamily="2" charset="2"/>
              </a:rPr>
              <a:t>Tribade</a:t>
            </a:r>
            <a:r>
              <a:rPr lang="da-DK" sz="1800" dirty="0">
                <a:sym typeface="Wingdings" panose="05000000000000000000" pitchFamily="2" charset="2"/>
              </a:rPr>
              <a:t>: mandhaftig </a:t>
            </a:r>
            <a:br>
              <a:rPr lang="da-DK" sz="1800" dirty="0">
                <a:sym typeface="Wingdings" panose="05000000000000000000" pitchFamily="2" charset="2"/>
              </a:rPr>
            </a:br>
            <a:r>
              <a:rPr lang="da-DK" sz="1800" dirty="0">
                <a:sym typeface="Wingdings" panose="05000000000000000000" pitchFamily="2" charset="2"/>
              </a:rPr>
              <a:t>kvinde, som var den </a:t>
            </a:r>
            <a:br>
              <a:rPr lang="da-DK" sz="1800" dirty="0">
                <a:sym typeface="Wingdings" panose="05000000000000000000" pitchFamily="2" charset="2"/>
              </a:rPr>
            </a:br>
            <a:r>
              <a:rPr lang="da-DK" sz="1800" dirty="0">
                <a:sym typeface="Wingdings" panose="05000000000000000000" pitchFamily="2" charset="2"/>
              </a:rPr>
              <a:t>aktive i samlejet </a:t>
            </a:r>
            <a:br>
              <a:rPr lang="da-DK" sz="1800" dirty="0">
                <a:sym typeface="Wingdings" panose="05000000000000000000" pitchFamily="2" charset="2"/>
              </a:rPr>
            </a:br>
            <a:r>
              <a:rPr lang="da-DK" sz="1800" dirty="0">
                <a:sym typeface="Wingdings" panose="05000000000000000000" pitchFamily="2" charset="2"/>
              </a:rPr>
              <a:t>(nedladende)</a:t>
            </a:r>
            <a:endParaRPr lang="da-DK" sz="1800" dirty="0"/>
          </a:p>
        </p:txBody>
      </p:sp>
      <p:pic>
        <p:nvPicPr>
          <p:cNvPr id="1026" name="Picture 2" descr="An erotic wall painting on the walls of a small room at the side of the kitchen from The House of the Vettii, Pompeii. (cf. &quot;Erotic Art in Pompeii&quot; by Michael Grant, p. 52)">
            <a:extLst>
              <a:ext uri="{FF2B5EF4-FFF2-40B4-BE49-F238E27FC236}">
                <a16:creationId xmlns:a16="http://schemas.microsoft.com/office/drawing/2014/main" id="{A693BE7E-B5D7-A9D4-C857-4E237833E4E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81474" y="3586730"/>
            <a:ext cx="3721769" cy="2748050"/>
          </a:xfrm>
          <a:prstGeom prst="rect">
            <a:avLst/>
          </a:prstGeom>
          <a:noFill/>
          <a:extLst>
            <a:ext uri="{909E8E84-426E-40DD-AFC4-6F175D3DCCD1}">
              <a14:hiddenFill xmlns:a14="http://schemas.microsoft.com/office/drawing/2010/main">
                <a:solidFill>
                  <a:srgbClr val="FFFFFF"/>
                </a:solidFill>
              </a14:hiddenFill>
            </a:ext>
          </a:extLst>
        </p:spPr>
      </p:pic>
      <p:sp>
        <p:nvSpPr>
          <p:cNvPr id="4" name="Tekstfelt 3">
            <a:extLst>
              <a:ext uri="{FF2B5EF4-FFF2-40B4-BE49-F238E27FC236}">
                <a16:creationId xmlns:a16="http://schemas.microsoft.com/office/drawing/2014/main" id="{523D6013-13D5-24C5-8334-4794CA6DD16B}"/>
              </a:ext>
            </a:extLst>
          </p:cNvPr>
          <p:cNvSpPr txBox="1"/>
          <p:nvPr/>
        </p:nvSpPr>
        <p:spPr>
          <a:xfrm>
            <a:off x="8130339" y="6334780"/>
            <a:ext cx="4061661" cy="523220"/>
          </a:xfrm>
          <a:prstGeom prst="rect">
            <a:avLst/>
          </a:prstGeom>
          <a:noFill/>
        </p:spPr>
        <p:txBody>
          <a:bodyPr wrap="square" rtlCol="0">
            <a:spAutoFit/>
          </a:bodyPr>
          <a:lstStyle/>
          <a:p>
            <a:r>
              <a:rPr lang="da-DK" sz="1400" dirty="0"/>
              <a:t>Almindelig samlejestilling hos romerne: kalkmaleri fra et hus i </a:t>
            </a:r>
            <a:r>
              <a:rPr lang="da-DK" sz="1400" dirty="0" err="1"/>
              <a:t>Pompeii</a:t>
            </a:r>
            <a:endParaRPr lang="da-DK" sz="1400" dirty="0"/>
          </a:p>
        </p:txBody>
      </p:sp>
    </p:spTree>
    <p:extLst>
      <p:ext uri="{BB962C8B-B14F-4D97-AF65-F5344CB8AC3E}">
        <p14:creationId xmlns:p14="http://schemas.microsoft.com/office/powerpoint/2010/main" val="21076227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5A09C12-7C1B-2E9E-ABE2-B548D02AB2D8}"/>
              </a:ext>
            </a:extLst>
          </p:cNvPr>
          <p:cNvSpPr>
            <a:spLocks noGrp="1"/>
          </p:cNvSpPr>
          <p:nvPr>
            <p:ph type="title"/>
          </p:nvPr>
        </p:nvSpPr>
        <p:spPr>
          <a:xfrm>
            <a:off x="619759" y="940836"/>
            <a:ext cx="6257291" cy="1293028"/>
          </a:xfrm>
        </p:spPr>
        <p:txBody>
          <a:bodyPr>
            <a:normAutofit/>
          </a:bodyPr>
          <a:lstStyle/>
          <a:p>
            <a:r>
              <a:rPr lang="da-DK" dirty="0"/>
              <a:t>Den dydige kvinde</a:t>
            </a:r>
            <a:br>
              <a:rPr lang="da-DK" dirty="0"/>
            </a:br>
            <a:r>
              <a:rPr lang="da-DK" sz="2400" dirty="0"/>
              <a:t>- romersk ideal</a:t>
            </a:r>
            <a:endParaRPr lang="da-DK" dirty="0"/>
          </a:p>
        </p:txBody>
      </p:sp>
      <p:sp>
        <p:nvSpPr>
          <p:cNvPr id="3" name="Pladsholder til indhold 2">
            <a:extLst>
              <a:ext uri="{FF2B5EF4-FFF2-40B4-BE49-F238E27FC236}">
                <a16:creationId xmlns:a16="http://schemas.microsoft.com/office/drawing/2014/main" id="{57B1B37C-388C-CEC6-B05D-EE32E1ABF5C9}"/>
              </a:ext>
            </a:extLst>
          </p:cNvPr>
          <p:cNvSpPr>
            <a:spLocks noGrp="1"/>
          </p:cNvSpPr>
          <p:nvPr>
            <p:ph idx="1"/>
          </p:nvPr>
        </p:nvSpPr>
        <p:spPr>
          <a:xfrm>
            <a:off x="1096788" y="2363002"/>
            <a:ext cx="6257290" cy="4494998"/>
          </a:xfrm>
        </p:spPr>
        <p:txBody>
          <a:bodyPr>
            <a:normAutofit fontScale="92500"/>
          </a:bodyPr>
          <a:lstStyle/>
          <a:p>
            <a:r>
              <a:rPr lang="da-DK" dirty="0"/>
              <a:t>Mandens fornemmeste dyd </a:t>
            </a:r>
            <a:r>
              <a:rPr lang="da-DK" dirty="0">
                <a:sym typeface="Wingdings" panose="05000000000000000000" pitchFamily="2" charset="2"/>
              </a:rPr>
              <a:t> vise mandig kraft og seksuelle energi (</a:t>
            </a:r>
            <a:r>
              <a:rPr lang="da-DK" b="1" dirty="0">
                <a:sym typeface="Wingdings" panose="05000000000000000000" pitchFamily="2" charset="2"/>
              </a:rPr>
              <a:t>virilitet</a:t>
            </a:r>
            <a:r>
              <a:rPr lang="da-DK" dirty="0">
                <a:sym typeface="Wingdings" panose="05000000000000000000" pitchFamily="2" charset="2"/>
              </a:rPr>
              <a:t>) </a:t>
            </a:r>
          </a:p>
          <a:p>
            <a:r>
              <a:rPr lang="da-DK" dirty="0">
                <a:sym typeface="Wingdings" panose="05000000000000000000" pitchFamily="2" charset="2"/>
              </a:rPr>
              <a:t>Kvindens fornemmeste dyd  være seksuelt afholdende for at bevare familiens ære</a:t>
            </a:r>
          </a:p>
          <a:p>
            <a:r>
              <a:rPr lang="da-DK" dirty="0">
                <a:sym typeface="Wingdings" panose="05000000000000000000" pitchFamily="2" charset="2"/>
              </a:rPr>
              <a:t>En gift kvinde måtte ikke begå utroskab/hor (</a:t>
            </a:r>
            <a:r>
              <a:rPr lang="da-DK" b="1" dirty="0" err="1">
                <a:sym typeface="Wingdings" panose="05000000000000000000" pitchFamily="2" charset="2"/>
              </a:rPr>
              <a:t>adulterium</a:t>
            </a:r>
            <a:r>
              <a:rPr lang="da-DK" dirty="0">
                <a:sym typeface="Wingdings" panose="05000000000000000000" pitchFamily="2" charset="2"/>
              </a:rPr>
              <a:t>)  skulle bære mørk toga ligesom prostituerede i offentligheden </a:t>
            </a:r>
          </a:p>
          <a:p>
            <a:r>
              <a:rPr lang="da-DK" dirty="0">
                <a:sym typeface="Wingdings" panose="05000000000000000000" pitchFamily="2" charset="2"/>
              </a:rPr>
              <a:t>Manden kunne lovligt begå </a:t>
            </a:r>
            <a:r>
              <a:rPr lang="da-DK" dirty="0" err="1">
                <a:sym typeface="Wingdings" panose="05000000000000000000" pitchFamily="2" charset="2"/>
              </a:rPr>
              <a:t>adulterium</a:t>
            </a:r>
            <a:r>
              <a:rPr lang="da-DK" dirty="0">
                <a:sym typeface="Wingdings" panose="05000000000000000000" pitchFamily="2" charset="2"/>
              </a:rPr>
              <a:t> hjemme, men hvis han blev grebet i en anden mands hjem kunne han straffes</a:t>
            </a:r>
          </a:p>
          <a:p>
            <a:r>
              <a:rPr lang="da-DK" b="1" dirty="0">
                <a:sym typeface="Wingdings" panose="05000000000000000000" pitchFamily="2" charset="2"/>
              </a:rPr>
              <a:t>Idealbilledet</a:t>
            </a:r>
            <a:r>
              <a:rPr lang="da-DK" dirty="0">
                <a:sym typeface="Wingdings" panose="05000000000000000000" pitchFamily="2" charset="2"/>
              </a:rPr>
              <a:t> af den romerske kvinde: hun blev gift og forblev sin ægtemand absolut tro hele livet </a:t>
            </a:r>
            <a:endParaRPr lang="da-DK" dirty="0"/>
          </a:p>
        </p:txBody>
      </p:sp>
      <p:sp useBgFill="1">
        <p:nvSpPr>
          <p:cNvPr id="9" name="Rectangle 8">
            <a:extLst>
              <a:ext uri="{FF2B5EF4-FFF2-40B4-BE49-F238E27FC236}">
                <a16:creationId xmlns:a16="http://schemas.microsoft.com/office/drawing/2014/main" id="{E2E0C929-96C6-41B1-A001-566036DF04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88740" y="0"/>
            <a:ext cx="500325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2" descr="Women in ancient Rome - Wikipedia">
            <a:extLst>
              <a:ext uri="{FF2B5EF4-FFF2-40B4-BE49-F238E27FC236}">
                <a16:creationId xmlns:a16="http://schemas.microsoft.com/office/drawing/2014/main" id="{F031754A-E05C-CB9F-E8CB-7296D5446E9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077" r="6078"/>
          <a:stretch/>
        </p:blipFill>
        <p:spPr bwMode="auto">
          <a:xfrm>
            <a:off x="7519416" y="10"/>
            <a:ext cx="4672584" cy="6857989"/>
          </a:xfrm>
          <a:prstGeom prst="rect">
            <a:avLst/>
          </a:prstGeom>
          <a:noFill/>
          <a:extLst>
            <a:ext uri="{909E8E84-426E-40DD-AFC4-6F175D3DCCD1}">
              <a14:hiddenFill xmlns:a14="http://schemas.microsoft.com/office/drawing/2010/main">
                <a:solidFill>
                  <a:srgbClr val="FFFFFF"/>
                </a:solidFill>
              </a14:hiddenFill>
            </a:ext>
          </a:extLst>
        </p:spPr>
      </p:pic>
      <p:sp>
        <p:nvSpPr>
          <p:cNvPr id="7" name="Ellipse 6">
            <a:extLst>
              <a:ext uri="{FF2B5EF4-FFF2-40B4-BE49-F238E27FC236}">
                <a16:creationId xmlns:a16="http://schemas.microsoft.com/office/drawing/2014/main" id="{676B9B37-4A7D-A385-EC49-43F2B8D3D4CA}"/>
              </a:ext>
            </a:extLst>
          </p:cNvPr>
          <p:cNvSpPr/>
          <p:nvPr/>
        </p:nvSpPr>
        <p:spPr>
          <a:xfrm>
            <a:off x="7857461" y="5178057"/>
            <a:ext cx="3965944" cy="1305586"/>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sz="1400" b="1" i="1" dirty="0">
                <a:solidFill>
                  <a:schemeClr val="tx1"/>
                </a:solidFill>
                <a:sym typeface="Wingdings" panose="05000000000000000000" pitchFamily="2" charset="2"/>
              </a:rPr>
              <a:t>Tribade</a:t>
            </a:r>
            <a:r>
              <a:rPr lang="da-DK" sz="1400" dirty="0">
                <a:sym typeface="Wingdings" panose="05000000000000000000" pitchFamily="2" charset="2"/>
              </a:rPr>
              <a:t>: mandhaftig </a:t>
            </a:r>
            <a:br>
              <a:rPr lang="da-DK" sz="1400" dirty="0">
                <a:sym typeface="Wingdings" panose="05000000000000000000" pitchFamily="2" charset="2"/>
              </a:rPr>
            </a:br>
            <a:r>
              <a:rPr lang="da-DK" sz="1400" dirty="0">
                <a:sym typeface="Wingdings" panose="05000000000000000000" pitchFamily="2" charset="2"/>
              </a:rPr>
              <a:t>kvinde, som var den </a:t>
            </a:r>
            <a:br>
              <a:rPr lang="da-DK" sz="1400" dirty="0">
                <a:sym typeface="Wingdings" panose="05000000000000000000" pitchFamily="2" charset="2"/>
              </a:rPr>
            </a:br>
            <a:r>
              <a:rPr lang="da-DK" sz="1400" dirty="0">
                <a:sym typeface="Wingdings" panose="05000000000000000000" pitchFamily="2" charset="2"/>
              </a:rPr>
              <a:t>aktive i samlejet </a:t>
            </a:r>
            <a:br>
              <a:rPr lang="da-DK" sz="1400" dirty="0">
                <a:sym typeface="Wingdings" panose="05000000000000000000" pitchFamily="2" charset="2"/>
              </a:rPr>
            </a:br>
            <a:r>
              <a:rPr lang="da-DK" sz="1400" dirty="0">
                <a:sym typeface="Wingdings" panose="05000000000000000000" pitchFamily="2" charset="2"/>
              </a:rPr>
              <a:t>(</a:t>
            </a:r>
            <a:r>
              <a:rPr lang="da-DK" sz="1400">
                <a:sym typeface="Wingdings" panose="05000000000000000000" pitchFamily="2" charset="2"/>
              </a:rPr>
              <a:t>nedladende)  modsatte af idealet</a:t>
            </a:r>
            <a:endParaRPr lang="da-DK" sz="1400" dirty="0"/>
          </a:p>
        </p:txBody>
      </p:sp>
    </p:spTree>
    <p:extLst>
      <p:ext uri="{BB962C8B-B14F-4D97-AF65-F5344CB8AC3E}">
        <p14:creationId xmlns:p14="http://schemas.microsoft.com/office/powerpoint/2010/main" val="3454627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A574347-C14F-3B91-3E66-BF125D13865E}"/>
              </a:ext>
            </a:extLst>
          </p:cNvPr>
          <p:cNvSpPr>
            <a:spLocks noGrp="1"/>
          </p:cNvSpPr>
          <p:nvPr>
            <p:ph type="title"/>
          </p:nvPr>
        </p:nvSpPr>
        <p:spPr>
          <a:xfrm>
            <a:off x="95692" y="1263848"/>
            <a:ext cx="4362435" cy="1293028"/>
          </a:xfrm>
        </p:spPr>
        <p:txBody>
          <a:bodyPr/>
          <a:lstStyle/>
          <a:p>
            <a:r>
              <a:rPr lang="da-DK" dirty="0"/>
              <a:t>Romersk poesi</a:t>
            </a:r>
          </a:p>
        </p:txBody>
      </p:sp>
      <p:sp>
        <p:nvSpPr>
          <p:cNvPr id="3" name="Pladsholder til indhold 2">
            <a:extLst>
              <a:ext uri="{FF2B5EF4-FFF2-40B4-BE49-F238E27FC236}">
                <a16:creationId xmlns:a16="http://schemas.microsoft.com/office/drawing/2014/main" id="{02F79F1A-A54A-990C-B956-38215FF5FDCD}"/>
              </a:ext>
            </a:extLst>
          </p:cNvPr>
          <p:cNvSpPr>
            <a:spLocks noGrp="1"/>
          </p:cNvSpPr>
          <p:nvPr>
            <p:ph idx="1"/>
          </p:nvPr>
        </p:nvSpPr>
        <p:spPr>
          <a:xfrm>
            <a:off x="318498" y="2556876"/>
            <a:ext cx="6533508" cy="4024125"/>
          </a:xfrm>
        </p:spPr>
        <p:txBody>
          <a:bodyPr/>
          <a:lstStyle/>
          <a:p>
            <a:r>
              <a:rPr lang="da-DK" dirty="0"/>
              <a:t>I den sidste tid af republikken voksede litteratur frem, der begyndte at afbillede en mere følelsesladet holdning til kærlighed og sex</a:t>
            </a:r>
          </a:p>
          <a:p>
            <a:r>
              <a:rPr lang="da-DK" dirty="0"/>
              <a:t>Denne litteratur – romersk poesi – fokuserede på en kærlighed og et begær ud over ægteskabet. Crazy!</a:t>
            </a:r>
          </a:p>
          <a:p>
            <a:r>
              <a:rPr lang="da-DK" dirty="0"/>
              <a:t>Særligt </a:t>
            </a:r>
            <a:r>
              <a:rPr lang="da-DK" b="1" dirty="0"/>
              <a:t>elegien</a:t>
            </a:r>
            <a:r>
              <a:rPr lang="da-DK" dirty="0"/>
              <a:t> er blevet symbol på kærlighedspoesi; mere personlig end f.eks. Homers helteepos </a:t>
            </a:r>
          </a:p>
          <a:p>
            <a:r>
              <a:rPr lang="da-DK" u="sng" dirty="0"/>
              <a:t>Elegiens metrum</a:t>
            </a:r>
            <a:r>
              <a:rPr lang="da-DK" dirty="0"/>
              <a:t>: </a:t>
            </a:r>
            <a:r>
              <a:rPr lang="da-DK" b="1" dirty="0"/>
              <a:t>elegisk distikon </a:t>
            </a:r>
          </a:p>
        </p:txBody>
      </p:sp>
      <p:pic>
        <p:nvPicPr>
          <p:cNvPr id="4" name="Picture 2" descr="Image result for sexuality in ancient rome">
            <a:extLst>
              <a:ext uri="{FF2B5EF4-FFF2-40B4-BE49-F238E27FC236}">
                <a16:creationId xmlns:a16="http://schemas.microsoft.com/office/drawing/2014/main" id="{5CF38857-394B-4B40-BB78-89B5E74FD45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174" t="10201" r="18840" b="26950"/>
          <a:stretch/>
        </p:blipFill>
        <p:spPr bwMode="auto">
          <a:xfrm>
            <a:off x="7393969" y="3429000"/>
            <a:ext cx="4479533" cy="3190121"/>
          </a:xfrm>
          <a:prstGeom prst="rect">
            <a:avLst/>
          </a:prstGeom>
          <a:noFill/>
          <a:extLst>
            <a:ext uri="{909E8E84-426E-40DD-AFC4-6F175D3DCCD1}">
              <a14:hiddenFill xmlns:a14="http://schemas.microsoft.com/office/drawing/2010/main">
                <a:solidFill>
                  <a:srgbClr val="FFFFFF"/>
                </a:solidFill>
              </a14:hiddenFill>
            </a:ext>
          </a:extLst>
        </p:spPr>
      </p:pic>
      <p:sp>
        <p:nvSpPr>
          <p:cNvPr id="5" name="Rektangel: afrundede hjørner 4">
            <a:extLst>
              <a:ext uri="{FF2B5EF4-FFF2-40B4-BE49-F238E27FC236}">
                <a16:creationId xmlns:a16="http://schemas.microsoft.com/office/drawing/2014/main" id="{2A33578A-D4EF-A32D-1466-C1D7C1B74613}"/>
              </a:ext>
            </a:extLst>
          </p:cNvPr>
          <p:cNvSpPr/>
          <p:nvPr/>
        </p:nvSpPr>
        <p:spPr>
          <a:xfrm>
            <a:off x="7280216" y="238880"/>
            <a:ext cx="4362435" cy="249368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u="sng" dirty="0"/>
              <a:t>Elegiens metrum: elegisk distikon </a:t>
            </a:r>
          </a:p>
          <a:p>
            <a:pPr marL="285750" indent="-285750" algn="ctr">
              <a:buFont typeface="Wingdings" panose="05000000000000000000" pitchFamily="2" charset="2"/>
              <a:buChar char="à"/>
            </a:pPr>
            <a:r>
              <a:rPr lang="da-DK" dirty="0">
                <a:sym typeface="Wingdings" panose="05000000000000000000" pitchFamily="2" charset="2"/>
              </a:rPr>
              <a:t>Betyder ”dobbeltvers”. Første sætning er skrevet på heksameter, anden sætning på pentameter: </a:t>
            </a:r>
          </a:p>
          <a:p>
            <a:pPr marL="285750" indent="-285750" algn="ctr">
              <a:buFont typeface="Wingdings" panose="05000000000000000000" pitchFamily="2" charset="2"/>
              <a:buChar char="à"/>
            </a:pPr>
            <a:endParaRPr lang="da-DK" dirty="0">
              <a:sym typeface="Wingdings" panose="05000000000000000000" pitchFamily="2" charset="2"/>
            </a:endParaRPr>
          </a:p>
          <a:p>
            <a:pPr algn="ctr"/>
            <a:r>
              <a:rPr lang="da-DK" dirty="0">
                <a:sym typeface="Wingdings" panose="05000000000000000000" pitchFamily="2" charset="2"/>
              </a:rPr>
              <a:t>─ U </a:t>
            </a:r>
            <a:r>
              <a:rPr lang="da-DK" dirty="0" err="1">
                <a:sym typeface="Wingdings" panose="05000000000000000000" pitchFamily="2" charset="2"/>
              </a:rPr>
              <a:t>U</a:t>
            </a:r>
            <a:r>
              <a:rPr lang="da-DK" dirty="0">
                <a:sym typeface="Wingdings" panose="05000000000000000000" pitchFamily="2" charset="2"/>
              </a:rPr>
              <a:t> ─ U </a:t>
            </a:r>
            <a:r>
              <a:rPr lang="da-DK" dirty="0" err="1">
                <a:sym typeface="Wingdings" panose="05000000000000000000" pitchFamily="2" charset="2"/>
              </a:rPr>
              <a:t>U</a:t>
            </a:r>
            <a:r>
              <a:rPr lang="da-DK" dirty="0">
                <a:sym typeface="Wingdings" panose="05000000000000000000" pitchFamily="2" charset="2"/>
              </a:rPr>
              <a:t> ─ U </a:t>
            </a:r>
            <a:r>
              <a:rPr lang="da-DK" dirty="0" err="1">
                <a:sym typeface="Wingdings" panose="05000000000000000000" pitchFamily="2" charset="2"/>
              </a:rPr>
              <a:t>U</a:t>
            </a:r>
            <a:r>
              <a:rPr lang="da-DK" dirty="0">
                <a:sym typeface="Wingdings" panose="05000000000000000000" pitchFamily="2" charset="2"/>
              </a:rPr>
              <a:t> ─ U </a:t>
            </a:r>
            <a:r>
              <a:rPr lang="da-DK" dirty="0" err="1">
                <a:sym typeface="Wingdings" panose="05000000000000000000" pitchFamily="2" charset="2"/>
              </a:rPr>
              <a:t>U</a:t>
            </a:r>
            <a:r>
              <a:rPr lang="da-DK" dirty="0">
                <a:sym typeface="Wingdings" panose="05000000000000000000" pitchFamily="2" charset="2"/>
              </a:rPr>
              <a:t> ─ U </a:t>
            </a:r>
            <a:r>
              <a:rPr lang="da-DK" dirty="0" err="1">
                <a:sym typeface="Wingdings" panose="05000000000000000000" pitchFamily="2" charset="2"/>
              </a:rPr>
              <a:t>U</a:t>
            </a:r>
            <a:r>
              <a:rPr lang="da-DK" dirty="0">
                <a:sym typeface="Wingdings" panose="05000000000000000000" pitchFamily="2" charset="2"/>
              </a:rPr>
              <a:t> ─ U</a:t>
            </a:r>
          </a:p>
          <a:p>
            <a:pPr algn="ctr"/>
            <a:r>
              <a:rPr lang="da-DK" dirty="0">
                <a:sym typeface="Wingdings" panose="05000000000000000000" pitchFamily="2" charset="2"/>
              </a:rPr>
              <a:t>─ U </a:t>
            </a:r>
            <a:r>
              <a:rPr lang="da-DK" dirty="0" err="1">
                <a:sym typeface="Wingdings" panose="05000000000000000000" pitchFamily="2" charset="2"/>
              </a:rPr>
              <a:t>U</a:t>
            </a:r>
            <a:r>
              <a:rPr lang="da-DK" dirty="0">
                <a:sym typeface="Wingdings" panose="05000000000000000000" pitchFamily="2" charset="2"/>
              </a:rPr>
              <a:t> ─ U </a:t>
            </a:r>
            <a:r>
              <a:rPr lang="da-DK" dirty="0" err="1">
                <a:sym typeface="Wingdings" panose="05000000000000000000" pitchFamily="2" charset="2"/>
              </a:rPr>
              <a:t>U</a:t>
            </a:r>
            <a:r>
              <a:rPr lang="da-DK" dirty="0">
                <a:sym typeface="Wingdings" panose="05000000000000000000" pitchFamily="2" charset="2"/>
              </a:rPr>
              <a:t> ─ ─ U </a:t>
            </a:r>
            <a:r>
              <a:rPr lang="da-DK" dirty="0" err="1">
                <a:sym typeface="Wingdings" panose="05000000000000000000" pitchFamily="2" charset="2"/>
              </a:rPr>
              <a:t>U</a:t>
            </a:r>
            <a:r>
              <a:rPr lang="da-DK" dirty="0">
                <a:sym typeface="Wingdings" panose="05000000000000000000" pitchFamily="2" charset="2"/>
              </a:rPr>
              <a:t> ─ U </a:t>
            </a:r>
            <a:r>
              <a:rPr lang="da-DK" dirty="0" err="1">
                <a:sym typeface="Wingdings" panose="05000000000000000000" pitchFamily="2" charset="2"/>
              </a:rPr>
              <a:t>U</a:t>
            </a:r>
            <a:r>
              <a:rPr lang="da-DK" dirty="0">
                <a:sym typeface="Wingdings" panose="05000000000000000000" pitchFamily="2" charset="2"/>
              </a:rPr>
              <a:t> ─</a:t>
            </a:r>
          </a:p>
        </p:txBody>
      </p:sp>
      <p:sp>
        <p:nvSpPr>
          <p:cNvPr id="8" name="Tekstfelt 7">
            <a:extLst>
              <a:ext uri="{FF2B5EF4-FFF2-40B4-BE49-F238E27FC236}">
                <a16:creationId xmlns:a16="http://schemas.microsoft.com/office/drawing/2014/main" id="{0D7841EF-0CA0-C448-0BAC-621934E61B1C}"/>
              </a:ext>
            </a:extLst>
          </p:cNvPr>
          <p:cNvSpPr txBox="1"/>
          <p:nvPr/>
        </p:nvSpPr>
        <p:spPr>
          <a:xfrm>
            <a:off x="5225474" y="1162558"/>
            <a:ext cx="2054742" cy="646331"/>
          </a:xfrm>
          <a:prstGeom prst="rect">
            <a:avLst/>
          </a:prstGeom>
          <a:noFill/>
        </p:spPr>
        <p:txBody>
          <a:bodyPr wrap="square">
            <a:spAutoFit/>
          </a:bodyPr>
          <a:lstStyle/>
          <a:p>
            <a:pPr marL="285750" indent="-285750">
              <a:buFont typeface="Arial" panose="020B0604020202020204" pitchFamily="34" charset="0"/>
              <a:buChar char="•"/>
            </a:pPr>
            <a:r>
              <a:rPr lang="da-DK" sz="1800" dirty="0"/>
              <a:t>Trykstærk: </a:t>
            </a:r>
            <a:r>
              <a:rPr lang="da-DK" sz="1800" dirty="0">
                <a:solidFill>
                  <a:schemeClr val="tx1"/>
                </a:solidFill>
                <a:sym typeface="Symbol" panose="05050102010706020507" pitchFamily="18" charset="2"/>
              </a:rPr>
              <a:t></a:t>
            </a:r>
            <a:endParaRPr lang="da-DK" sz="1800" dirty="0"/>
          </a:p>
          <a:p>
            <a:pPr marL="285750" indent="-285750">
              <a:buFont typeface="Arial" panose="020B0604020202020204" pitchFamily="34" charset="0"/>
              <a:buChar char="•"/>
            </a:pPr>
            <a:r>
              <a:rPr lang="da-DK" sz="1800" dirty="0"/>
              <a:t>Tryksvag: </a:t>
            </a:r>
            <a:r>
              <a:rPr lang="da-DK" dirty="0">
                <a:solidFill>
                  <a:srgbClr val="202124"/>
                </a:solidFill>
                <a:latin typeface="Google Sans"/>
              </a:rPr>
              <a:t>U</a:t>
            </a:r>
            <a:endParaRPr lang="da-DK" sz="1800" dirty="0"/>
          </a:p>
        </p:txBody>
      </p:sp>
      <p:sp>
        <p:nvSpPr>
          <p:cNvPr id="9" name="Tekstfelt 8">
            <a:extLst>
              <a:ext uri="{FF2B5EF4-FFF2-40B4-BE49-F238E27FC236}">
                <a16:creationId xmlns:a16="http://schemas.microsoft.com/office/drawing/2014/main" id="{CCC2E681-2EDC-5A41-F3F8-B1786B1E8FB4}"/>
              </a:ext>
            </a:extLst>
          </p:cNvPr>
          <p:cNvSpPr txBox="1"/>
          <p:nvPr/>
        </p:nvSpPr>
        <p:spPr>
          <a:xfrm>
            <a:off x="7393968" y="6581001"/>
            <a:ext cx="4479534" cy="276999"/>
          </a:xfrm>
          <a:prstGeom prst="rect">
            <a:avLst/>
          </a:prstGeom>
          <a:noFill/>
        </p:spPr>
        <p:txBody>
          <a:bodyPr wrap="square" rtlCol="0">
            <a:spAutoFit/>
          </a:bodyPr>
          <a:lstStyle/>
          <a:p>
            <a:r>
              <a:rPr lang="da-DK" sz="1200" dirty="0"/>
              <a:t>Erigeret penis, latin: </a:t>
            </a:r>
            <a:r>
              <a:rPr lang="da-DK" sz="1200" i="1" dirty="0" err="1"/>
              <a:t>facinus</a:t>
            </a:r>
            <a:r>
              <a:rPr lang="da-DK" sz="1200" dirty="0"/>
              <a:t>. Deraf ordet ‘fascinerende’</a:t>
            </a:r>
          </a:p>
        </p:txBody>
      </p:sp>
    </p:spTree>
    <p:extLst>
      <p:ext uri="{BB962C8B-B14F-4D97-AF65-F5344CB8AC3E}">
        <p14:creationId xmlns:p14="http://schemas.microsoft.com/office/powerpoint/2010/main" val="25275149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par>
                          <p:cTn id="19" fill="hold">
                            <p:stCondLst>
                              <p:cond delay="0"/>
                            </p:stCondLst>
                            <p:childTnLst>
                              <p:par>
                                <p:cTn id="20" presetID="1" presetClass="entr" presetSubtype="0" fill="hold" grpId="0" nodeType="afterEffect">
                                  <p:stCondLst>
                                    <p:cond delay="0"/>
                                  </p:stCondLst>
                                  <p:childTnLst>
                                    <p:set>
                                      <p:cBhvr>
                                        <p:cTn id="21" dur="1" fill="hold">
                                          <p:stCondLst>
                                            <p:cond delay="0"/>
                                          </p:stCondLst>
                                        </p:cTn>
                                        <p:tgtEl>
                                          <p:spTgt spid="8"/>
                                        </p:tgtEl>
                                        <p:attrNameLst>
                                          <p:attrName>style.visibility</p:attrName>
                                        </p:attrNameLst>
                                      </p:cBhvr>
                                      <p:to>
                                        <p:strVal val="visible"/>
                                      </p:to>
                                    </p:set>
                                  </p:childTnLst>
                                </p:cTn>
                              </p:par>
                            </p:childTnLst>
                          </p:cTn>
                        </p:par>
                        <p:par>
                          <p:cTn id="22" fill="hold">
                            <p:stCondLst>
                              <p:cond delay="0"/>
                            </p:stCondLst>
                            <p:childTnLst>
                              <p:par>
                                <p:cTn id="23" presetID="1" presetClass="entr" presetSubtype="0"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DB003D3-6728-B114-B3A9-DE3AD05C2158}"/>
              </a:ext>
            </a:extLst>
          </p:cNvPr>
          <p:cNvSpPr>
            <a:spLocks noGrp="1"/>
          </p:cNvSpPr>
          <p:nvPr>
            <p:ph type="title"/>
          </p:nvPr>
        </p:nvSpPr>
        <p:spPr>
          <a:xfrm>
            <a:off x="619760" y="764373"/>
            <a:ext cx="6832600" cy="1293028"/>
          </a:xfrm>
        </p:spPr>
        <p:txBody>
          <a:bodyPr>
            <a:normAutofit/>
          </a:bodyPr>
          <a:lstStyle/>
          <a:p>
            <a:r>
              <a:rPr lang="da-DK" dirty="0" err="1"/>
              <a:t>Catul</a:t>
            </a:r>
            <a:r>
              <a:rPr lang="da-DK" dirty="0"/>
              <a:t> </a:t>
            </a:r>
            <a:r>
              <a:rPr lang="da-DK"/>
              <a:t>(84-54 </a:t>
            </a:r>
            <a:r>
              <a:rPr lang="da-DK" err="1"/>
              <a:t>f.kr.</a:t>
            </a:r>
            <a:r>
              <a:rPr lang="da-DK"/>
              <a:t>)</a:t>
            </a:r>
            <a:endParaRPr lang="da-DK" dirty="0"/>
          </a:p>
        </p:txBody>
      </p:sp>
      <p:sp>
        <p:nvSpPr>
          <p:cNvPr id="3" name="Pladsholder til indhold 2">
            <a:extLst>
              <a:ext uri="{FF2B5EF4-FFF2-40B4-BE49-F238E27FC236}">
                <a16:creationId xmlns:a16="http://schemas.microsoft.com/office/drawing/2014/main" id="{2C4D0BB1-1ECE-AB0D-B8BC-F6D87070E6F0}"/>
              </a:ext>
            </a:extLst>
          </p:cNvPr>
          <p:cNvSpPr>
            <a:spLocks noGrp="1"/>
          </p:cNvSpPr>
          <p:nvPr>
            <p:ph idx="1"/>
          </p:nvPr>
        </p:nvSpPr>
        <p:spPr>
          <a:xfrm>
            <a:off x="619760" y="2194560"/>
            <a:ext cx="6832600" cy="4446872"/>
          </a:xfrm>
        </p:spPr>
        <p:txBody>
          <a:bodyPr>
            <a:normAutofit/>
          </a:bodyPr>
          <a:lstStyle/>
          <a:p>
            <a:r>
              <a:rPr lang="da-DK" dirty="0"/>
              <a:t>Fulde navn: Gaius Valerius Catullus</a:t>
            </a:r>
          </a:p>
          <a:p>
            <a:r>
              <a:rPr lang="da-DK" dirty="0"/>
              <a:t>Romersk digter, der blev mest kendt for sine ”</a:t>
            </a:r>
            <a:r>
              <a:rPr lang="da-DK" dirty="0" err="1">
                <a:solidFill>
                  <a:schemeClr val="accent2">
                    <a:lumMod val="60000"/>
                    <a:lumOff val="40000"/>
                  </a:schemeClr>
                </a:solidFill>
              </a:rPr>
              <a:t>Lesbia</a:t>
            </a:r>
            <a:r>
              <a:rPr lang="da-DK" dirty="0">
                <a:solidFill>
                  <a:schemeClr val="accent2">
                    <a:lumMod val="60000"/>
                    <a:lumOff val="40000"/>
                  </a:schemeClr>
                </a:solidFill>
              </a:rPr>
              <a:t>-digte</a:t>
            </a:r>
            <a:r>
              <a:rPr lang="da-DK" dirty="0"/>
              <a:t>”</a:t>
            </a:r>
          </a:p>
          <a:p>
            <a:pPr marL="0" indent="0">
              <a:buNone/>
            </a:pPr>
            <a:r>
              <a:rPr lang="da-DK" dirty="0">
                <a:sym typeface="Wingdings" panose="05000000000000000000" pitchFamily="2" charset="2"/>
              </a:rPr>
              <a:t> </a:t>
            </a:r>
            <a:r>
              <a:rPr lang="da-DK" dirty="0" err="1">
                <a:solidFill>
                  <a:schemeClr val="accent2">
                    <a:lumMod val="60000"/>
                    <a:lumOff val="40000"/>
                  </a:schemeClr>
                </a:solidFill>
                <a:sym typeface="Wingdings" panose="05000000000000000000" pitchFamily="2" charset="2"/>
              </a:rPr>
              <a:t>Lesbia</a:t>
            </a:r>
            <a:r>
              <a:rPr lang="da-DK" dirty="0">
                <a:sym typeface="Wingdings" panose="05000000000000000000" pitchFamily="2" charset="2"/>
              </a:rPr>
              <a:t> = ‘kælenavnet’ for den kvinde, han både </a:t>
            </a:r>
            <a:r>
              <a:rPr lang="da-DK" u="sng" dirty="0">
                <a:sym typeface="Wingdings" panose="05000000000000000000" pitchFamily="2" charset="2"/>
              </a:rPr>
              <a:t>tilbeder</a:t>
            </a:r>
            <a:r>
              <a:rPr lang="da-DK" dirty="0">
                <a:sym typeface="Wingdings" panose="05000000000000000000" pitchFamily="2" charset="2"/>
              </a:rPr>
              <a:t> og </a:t>
            </a:r>
            <a:r>
              <a:rPr lang="da-DK" u="sng" dirty="0">
                <a:sym typeface="Wingdings" panose="05000000000000000000" pitchFamily="2" charset="2"/>
              </a:rPr>
              <a:t>hader</a:t>
            </a:r>
            <a:r>
              <a:rPr lang="da-DK" dirty="0">
                <a:sym typeface="Wingdings" panose="05000000000000000000" pitchFamily="2" charset="2"/>
              </a:rPr>
              <a:t> i sine digte</a:t>
            </a:r>
            <a:br>
              <a:rPr lang="da-DK" dirty="0">
                <a:sym typeface="Wingdings" panose="05000000000000000000" pitchFamily="2" charset="2"/>
              </a:rPr>
            </a:br>
            <a:r>
              <a:rPr lang="da-DK" dirty="0">
                <a:sym typeface="Wingdings" panose="05000000000000000000" pitchFamily="2" charset="2"/>
              </a:rPr>
              <a:t> Var formentlig i virkeligheden den gifte adelsfrue </a:t>
            </a:r>
            <a:r>
              <a:rPr lang="da-DK" dirty="0" err="1">
                <a:solidFill>
                  <a:srgbClr val="00B0F0"/>
                </a:solidFill>
                <a:sym typeface="Wingdings" panose="05000000000000000000" pitchFamily="2" charset="2"/>
              </a:rPr>
              <a:t>Clodia</a:t>
            </a:r>
            <a:endParaRPr lang="da-DK" dirty="0">
              <a:solidFill>
                <a:srgbClr val="00B0F0"/>
              </a:solidFill>
            </a:endParaRPr>
          </a:p>
          <a:p>
            <a:r>
              <a:rPr lang="da-DK" dirty="0" err="1"/>
              <a:t>Catul</a:t>
            </a:r>
            <a:r>
              <a:rPr lang="da-DK" dirty="0"/>
              <a:t> veksler mellem at fremstille hende både </a:t>
            </a:r>
            <a:r>
              <a:rPr lang="da-DK" b="1" dirty="0"/>
              <a:t>ophøjet</a:t>
            </a:r>
            <a:r>
              <a:rPr lang="da-DK" dirty="0"/>
              <a:t> og som en </a:t>
            </a:r>
            <a:r>
              <a:rPr lang="da-DK" b="1" dirty="0"/>
              <a:t>luder</a:t>
            </a:r>
            <a:r>
              <a:rPr lang="da-DK" dirty="0"/>
              <a:t> </a:t>
            </a:r>
          </a:p>
          <a:p>
            <a:r>
              <a:rPr lang="da-DK" dirty="0"/>
              <a:t>Digtene skildrer </a:t>
            </a:r>
            <a:r>
              <a:rPr lang="da-DK" dirty="0" err="1"/>
              <a:t>digter-jeg’ets</a:t>
            </a:r>
            <a:r>
              <a:rPr lang="da-DK" dirty="0"/>
              <a:t> </a:t>
            </a:r>
            <a:r>
              <a:rPr lang="da-DK" dirty="0">
                <a:solidFill>
                  <a:schemeClr val="accent2">
                    <a:lumMod val="60000"/>
                    <a:lumOff val="40000"/>
                  </a:schemeClr>
                </a:solidFill>
              </a:rPr>
              <a:t>trældom</a:t>
            </a:r>
            <a:r>
              <a:rPr lang="da-DK" dirty="0"/>
              <a:t> til en kvinde = </a:t>
            </a:r>
            <a:r>
              <a:rPr lang="da-DK" dirty="0" err="1">
                <a:solidFill>
                  <a:schemeClr val="accent3"/>
                </a:solidFill>
              </a:rPr>
              <a:t>uheroisk</a:t>
            </a:r>
            <a:r>
              <a:rPr lang="da-DK" dirty="0"/>
              <a:t> og </a:t>
            </a:r>
            <a:r>
              <a:rPr lang="da-DK" dirty="0">
                <a:solidFill>
                  <a:schemeClr val="accent3"/>
                </a:solidFill>
              </a:rPr>
              <a:t>følelsesforvirret</a:t>
            </a:r>
            <a:r>
              <a:rPr lang="da-DK" dirty="0"/>
              <a:t> jeg</a:t>
            </a:r>
            <a:br>
              <a:rPr lang="da-DK" dirty="0"/>
            </a:br>
            <a:r>
              <a:rPr lang="da-DK" sz="1600" dirty="0">
                <a:sym typeface="Wingdings" panose="05000000000000000000" pitchFamily="2" charset="2"/>
              </a:rPr>
              <a:t> ikke nødvendigvis selvbiografiske!</a:t>
            </a:r>
            <a:r>
              <a:rPr lang="da-DK" dirty="0"/>
              <a:t> </a:t>
            </a:r>
          </a:p>
        </p:txBody>
      </p:sp>
      <p:pic>
        <p:nvPicPr>
          <p:cNvPr id="2050" name="Picture 2" descr="Lesbia - Wikipedia, den frie encyklopædi">
            <a:extLst>
              <a:ext uri="{FF2B5EF4-FFF2-40B4-BE49-F238E27FC236}">
                <a16:creationId xmlns:a16="http://schemas.microsoft.com/office/drawing/2014/main" id="{33A31173-C978-702C-1A8C-54686F0D814F}"/>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7861238" y="1076489"/>
            <a:ext cx="3644962" cy="4811831"/>
          </a:xfrm>
          <a:prstGeom prst="rect">
            <a:avLst/>
          </a:prstGeom>
          <a:noFill/>
          <a:extLst>
            <a:ext uri="{909E8E84-426E-40DD-AFC4-6F175D3DCCD1}">
              <a14:hiddenFill xmlns:a14="http://schemas.microsoft.com/office/drawing/2010/main">
                <a:solidFill>
                  <a:srgbClr val="FFFFFF"/>
                </a:solidFill>
              </a14:hiddenFill>
            </a:ext>
          </a:extLst>
        </p:spPr>
      </p:pic>
      <p:sp>
        <p:nvSpPr>
          <p:cNvPr id="4" name="Tekstfelt 3">
            <a:extLst>
              <a:ext uri="{FF2B5EF4-FFF2-40B4-BE49-F238E27FC236}">
                <a16:creationId xmlns:a16="http://schemas.microsoft.com/office/drawing/2014/main" id="{B1C1D4AB-24B7-1F69-7F0A-F617791AF099}"/>
              </a:ext>
            </a:extLst>
          </p:cNvPr>
          <p:cNvSpPr txBox="1"/>
          <p:nvPr/>
        </p:nvSpPr>
        <p:spPr>
          <a:xfrm>
            <a:off x="9683719" y="5910908"/>
            <a:ext cx="2897312" cy="307777"/>
          </a:xfrm>
          <a:prstGeom prst="rect">
            <a:avLst/>
          </a:prstGeom>
          <a:noFill/>
        </p:spPr>
        <p:txBody>
          <a:bodyPr wrap="square" rtlCol="0">
            <a:spAutoFit/>
          </a:bodyPr>
          <a:lstStyle/>
          <a:p>
            <a:r>
              <a:rPr lang="da-DK" sz="1400" dirty="0"/>
              <a:t>Skildring af </a:t>
            </a:r>
            <a:r>
              <a:rPr lang="da-DK" sz="1400" dirty="0" err="1"/>
              <a:t>Lesbia</a:t>
            </a:r>
            <a:endParaRPr lang="da-DK" sz="1400" dirty="0"/>
          </a:p>
        </p:txBody>
      </p:sp>
    </p:spTree>
    <p:extLst>
      <p:ext uri="{BB962C8B-B14F-4D97-AF65-F5344CB8AC3E}">
        <p14:creationId xmlns:p14="http://schemas.microsoft.com/office/powerpoint/2010/main" val="32481045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par>
                          <p:cTn id="15" fill="hold">
                            <p:stCondLst>
                              <p:cond delay="0"/>
                            </p:stCondLst>
                            <p:childTnLst>
                              <p:par>
                                <p:cTn id="16" presetID="10" presetClass="entr" presetSubtype="0" fill="hold" nodeType="afterEffect">
                                  <p:stCondLst>
                                    <p:cond delay="0"/>
                                  </p:stCondLst>
                                  <p:childTnLst>
                                    <p:set>
                                      <p:cBhvr>
                                        <p:cTn id="17" dur="1" fill="hold">
                                          <p:stCondLst>
                                            <p:cond delay="0"/>
                                          </p:stCondLst>
                                        </p:cTn>
                                        <p:tgtEl>
                                          <p:spTgt spid="2050"/>
                                        </p:tgtEl>
                                        <p:attrNameLst>
                                          <p:attrName>style.visibility</p:attrName>
                                        </p:attrNameLst>
                                      </p:cBhvr>
                                      <p:to>
                                        <p:strVal val="visible"/>
                                      </p:to>
                                    </p:set>
                                    <p:animEffect transition="in" filter="fade">
                                      <p:cBhvr>
                                        <p:cTn id="18" dur="500"/>
                                        <p:tgtEl>
                                          <p:spTgt spid="2050"/>
                                        </p:tgtEl>
                                      </p:cBhvr>
                                    </p:animEffect>
                                  </p:childTnLst>
                                </p:cTn>
                              </p:par>
                            </p:childTnLst>
                          </p:cTn>
                        </p:par>
                        <p:par>
                          <p:cTn id="19" fill="hold">
                            <p:stCondLst>
                              <p:cond delay="500"/>
                            </p:stCondLst>
                            <p:childTnLst>
                              <p:par>
                                <p:cTn id="20" presetID="10" presetClass="entr" presetSubtype="0" fill="hold" grpId="0" nodeType="after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500"/>
                                        <p:tgtEl>
                                          <p:spTgt spid="4"/>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DB47075-CC04-09F0-AFA6-12A696D86AE9}"/>
              </a:ext>
            </a:extLst>
          </p:cNvPr>
          <p:cNvSpPr>
            <a:spLocks noGrp="1"/>
          </p:cNvSpPr>
          <p:nvPr>
            <p:ph type="title"/>
          </p:nvPr>
        </p:nvSpPr>
        <p:spPr>
          <a:xfrm>
            <a:off x="2895600" y="523743"/>
            <a:ext cx="8610600" cy="1293028"/>
          </a:xfrm>
        </p:spPr>
        <p:txBody>
          <a:bodyPr/>
          <a:lstStyle/>
          <a:p>
            <a:r>
              <a:rPr lang="da-DK" dirty="0" err="1"/>
              <a:t>Catuls</a:t>
            </a:r>
            <a:r>
              <a:rPr lang="da-DK" dirty="0"/>
              <a:t> forfatterskab</a:t>
            </a:r>
          </a:p>
        </p:txBody>
      </p:sp>
      <p:sp>
        <p:nvSpPr>
          <p:cNvPr id="3" name="Pladsholder til indhold 2">
            <a:extLst>
              <a:ext uri="{FF2B5EF4-FFF2-40B4-BE49-F238E27FC236}">
                <a16:creationId xmlns:a16="http://schemas.microsoft.com/office/drawing/2014/main" id="{B143DF32-4527-6536-15E0-80DE53E4B55E}"/>
              </a:ext>
            </a:extLst>
          </p:cNvPr>
          <p:cNvSpPr>
            <a:spLocks noGrp="1"/>
          </p:cNvSpPr>
          <p:nvPr>
            <p:ph idx="1"/>
          </p:nvPr>
        </p:nvSpPr>
        <p:spPr>
          <a:xfrm>
            <a:off x="3497179" y="2516448"/>
            <a:ext cx="8470232" cy="3288452"/>
          </a:xfrm>
        </p:spPr>
        <p:txBody>
          <a:bodyPr>
            <a:normAutofit/>
          </a:bodyPr>
          <a:lstStyle/>
          <a:p>
            <a:r>
              <a:rPr lang="da-DK" dirty="0" err="1"/>
              <a:t>Catul</a:t>
            </a:r>
            <a:r>
              <a:rPr lang="da-DK" dirty="0"/>
              <a:t> lever i </a:t>
            </a:r>
            <a:r>
              <a:rPr lang="da-DK" u="sng" dirty="0">
                <a:solidFill>
                  <a:srgbClr val="00B0F0"/>
                </a:solidFill>
              </a:rPr>
              <a:t>senrepublikken</a:t>
            </a:r>
            <a:r>
              <a:rPr lang="da-DK" dirty="0"/>
              <a:t>, under Cæsar.</a:t>
            </a:r>
            <a:br>
              <a:rPr lang="da-DK" dirty="0"/>
            </a:br>
            <a:endParaRPr lang="da-DK" dirty="0"/>
          </a:p>
          <a:p>
            <a:r>
              <a:rPr lang="da-DK" dirty="0" err="1"/>
              <a:t>Catul</a:t>
            </a:r>
            <a:r>
              <a:rPr lang="da-DK" dirty="0"/>
              <a:t> videreudviklede den </a:t>
            </a:r>
            <a:r>
              <a:rPr lang="da-DK" dirty="0">
                <a:solidFill>
                  <a:srgbClr val="92D050"/>
                </a:solidFill>
              </a:rPr>
              <a:t>græske poesi </a:t>
            </a:r>
            <a:r>
              <a:rPr lang="da-DK" dirty="0">
                <a:sym typeface="Wingdings" panose="05000000000000000000" pitchFamily="2" charset="2"/>
              </a:rPr>
              <a:t> aliasset </a:t>
            </a:r>
            <a:r>
              <a:rPr lang="da-DK" dirty="0" err="1">
                <a:solidFill>
                  <a:schemeClr val="accent2">
                    <a:lumMod val="60000"/>
                    <a:lumOff val="40000"/>
                  </a:schemeClr>
                </a:solidFill>
                <a:sym typeface="Wingdings" panose="05000000000000000000" pitchFamily="2" charset="2"/>
              </a:rPr>
              <a:t>Lesbia</a:t>
            </a:r>
            <a:r>
              <a:rPr lang="da-DK" dirty="0">
                <a:sym typeface="Wingdings" panose="05000000000000000000" pitchFamily="2" charset="2"/>
              </a:rPr>
              <a:t> er en hyldest til den græske digter </a:t>
            </a:r>
            <a:r>
              <a:rPr lang="da-DK" dirty="0">
                <a:solidFill>
                  <a:srgbClr val="00B050"/>
                </a:solidFill>
                <a:sym typeface="Wingdings" panose="05000000000000000000" pitchFamily="2" charset="2"/>
              </a:rPr>
              <a:t>Sapfo</a:t>
            </a:r>
            <a:r>
              <a:rPr lang="da-DK" dirty="0">
                <a:sym typeface="Wingdings" panose="05000000000000000000" pitchFamily="2" charset="2"/>
              </a:rPr>
              <a:t> fra </a:t>
            </a:r>
            <a:r>
              <a:rPr lang="da-DK" dirty="0" err="1">
                <a:sym typeface="Wingdings" panose="05000000000000000000" pitchFamily="2" charset="2"/>
              </a:rPr>
              <a:t>Lesbos</a:t>
            </a:r>
            <a:r>
              <a:rPr lang="da-DK" dirty="0">
                <a:sym typeface="Wingdings" panose="05000000000000000000" pitchFamily="2" charset="2"/>
              </a:rPr>
              <a:t>.</a:t>
            </a:r>
            <a:br>
              <a:rPr lang="da-DK" dirty="0">
                <a:sym typeface="Wingdings" panose="05000000000000000000" pitchFamily="2" charset="2"/>
              </a:rPr>
            </a:br>
            <a:endParaRPr lang="da-DK" dirty="0">
              <a:sym typeface="Wingdings" panose="05000000000000000000" pitchFamily="2" charset="2"/>
            </a:endParaRPr>
          </a:p>
          <a:p>
            <a:r>
              <a:rPr lang="da-DK" dirty="0">
                <a:solidFill>
                  <a:srgbClr val="00B050"/>
                </a:solidFill>
                <a:sym typeface="Wingdings" panose="05000000000000000000" pitchFamily="2" charset="2"/>
              </a:rPr>
              <a:t>Sapfo</a:t>
            </a:r>
            <a:r>
              <a:rPr lang="da-DK" dirty="0">
                <a:sym typeface="Wingdings" panose="05000000000000000000" pitchFamily="2" charset="2"/>
              </a:rPr>
              <a:t> var en kvindelig digter, der skildrer den </a:t>
            </a:r>
            <a:r>
              <a:rPr lang="da-DK" dirty="0">
                <a:solidFill>
                  <a:schemeClr val="accent2">
                    <a:lumMod val="60000"/>
                    <a:lumOff val="40000"/>
                  </a:schemeClr>
                </a:solidFill>
                <a:sym typeface="Wingdings" panose="05000000000000000000" pitchFamily="2" charset="2"/>
              </a:rPr>
              <a:t>bittersøde</a:t>
            </a:r>
            <a:r>
              <a:rPr lang="da-DK" dirty="0">
                <a:sym typeface="Wingdings" panose="05000000000000000000" pitchFamily="2" charset="2"/>
              </a:rPr>
              <a:t> kærlighed (hun var den første til at anvende dette ord) </a:t>
            </a:r>
            <a:br>
              <a:rPr lang="da-DK" dirty="0">
                <a:sym typeface="Wingdings" panose="05000000000000000000" pitchFamily="2" charset="2"/>
              </a:rPr>
            </a:br>
            <a:r>
              <a:rPr lang="da-DK" dirty="0">
                <a:sym typeface="Wingdings" panose="05000000000000000000" pitchFamily="2" charset="2"/>
              </a:rPr>
              <a:t>=&gt; </a:t>
            </a:r>
            <a:r>
              <a:rPr lang="da-DK" dirty="0" err="1">
                <a:sym typeface="Wingdings" panose="05000000000000000000" pitchFamily="2" charset="2"/>
              </a:rPr>
              <a:t>Catul</a:t>
            </a:r>
            <a:r>
              <a:rPr lang="da-DK" dirty="0">
                <a:sym typeface="Wingdings" panose="05000000000000000000" pitchFamily="2" charset="2"/>
              </a:rPr>
              <a:t> skildrer lignende tematikker</a:t>
            </a:r>
            <a:br>
              <a:rPr lang="da-DK" dirty="0">
                <a:sym typeface="Wingdings" panose="05000000000000000000" pitchFamily="2" charset="2"/>
              </a:rPr>
            </a:br>
            <a:endParaRPr lang="da-DK" dirty="0">
              <a:sym typeface="Wingdings" panose="05000000000000000000" pitchFamily="2" charset="2"/>
            </a:endParaRPr>
          </a:p>
        </p:txBody>
      </p:sp>
      <p:pic>
        <p:nvPicPr>
          <p:cNvPr id="3074" name="Picture 2" descr="John Reinhard Weguelin - Wikipedia">
            <a:extLst>
              <a:ext uri="{FF2B5EF4-FFF2-40B4-BE49-F238E27FC236}">
                <a16:creationId xmlns:a16="http://schemas.microsoft.com/office/drawing/2014/main" id="{9D6DDBEB-8A0A-6267-0D3E-22402773626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4589" y="1624245"/>
            <a:ext cx="2976933" cy="4639377"/>
          </a:xfrm>
          <a:prstGeom prst="rect">
            <a:avLst/>
          </a:prstGeom>
          <a:noFill/>
          <a:extLst>
            <a:ext uri="{909E8E84-426E-40DD-AFC4-6F175D3DCCD1}">
              <a14:hiddenFill xmlns:a14="http://schemas.microsoft.com/office/drawing/2010/main">
                <a:solidFill>
                  <a:srgbClr val="FFFFFF"/>
                </a:solidFill>
              </a14:hiddenFill>
            </a:ext>
          </a:extLst>
        </p:spPr>
      </p:pic>
      <p:sp>
        <p:nvSpPr>
          <p:cNvPr id="4" name="Tekstfelt 3">
            <a:extLst>
              <a:ext uri="{FF2B5EF4-FFF2-40B4-BE49-F238E27FC236}">
                <a16:creationId xmlns:a16="http://schemas.microsoft.com/office/drawing/2014/main" id="{04C6999A-7DE2-AD14-8161-D464DECFBCB3}"/>
              </a:ext>
            </a:extLst>
          </p:cNvPr>
          <p:cNvSpPr txBox="1"/>
          <p:nvPr/>
        </p:nvSpPr>
        <p:spPr>
          <a:xfrm>
            <a:off x="224589" y="6263622"/>
            <a:ext cx="2897312" cy="307777"/>
          </a:xfrm>
          <a:prstGeom prst="rect">
            <a:avLst/>
          </a:prstGeom>
          <a:noFill/>
        </p:spPr>
        <p:txBody>
          <a:bodyPr wrap="square" rtlCol="0">
            <a:spAutoFit/>
          </a:bodyPr>
          <a:lstStyle/>
          <a:p>
            <a:r>
              <a:rPr lang="da-DK" sz="1400" dirty="0"/>
              <a:t>Skildring af </a:t>
            </a:r>
            <a:r>
              <a:rPr lang="da-DK" sz="1400" dirty="0" err="1"/>
              <a:t>Lesbia</a:t>
            </a:r>
            <a:endParaRPr lang="da-DK" sz="1400" dirty="0"/>
          </a:p>
        </p:txBody>
      </p:sp>
    </p:spTree>
    <p:extLst>
      <p:ext uri="{BB962C8B-B14F-4D97-AF65-F5344CB8AC3E}">
        <p14:creationId xmlns:p14="http://schemas.microsoft.com/office/powerpoint/2010/main" val="6377409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Rektangel: afrundede hjørner 5">
            <a:extLst>
              <a:ext uri="{FF2B5EF4-FFF2-40B4-BE49-F238E27FC236}">
                <a16:creationId xmlns:a16="http://schemas.microsoft.com/office/drawing/2014/main" id="{797046E2-95E7-1ED2-3C26-2341D79C6045}"/>
              </a:ext>
            </a:extLst>
          </p:cNvPr>
          <p:cNvSpPr/>
          <p:nvPr/>
        </p:nvSpPr>
        <p:spPr>
          <a:xfrm>
            <a:off x="6458256" y="1869897"/>
            <a:ext cx="5410200" cy="4882794"/>
          </a:xfrm>
          <a:prstGeom prst="roundRect">
            <a:avLst/>
          </a:prstGeom>
          <a:solidFill>
            <a:schemeClr val="accent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 name="Titel 1">
            <a:extLst>
              <a:ext uri="{FF2B5EF4-FFF2-40B4-BE49-F238E27FC236}">
                <a16:creationId xmlns:a16="http://schemas.microsoft.com/office/drawing/2014/main" id="{BC7CEE7E-627B-F322-F139-16160A6432AB}"/>
              </a:ext>
            </a:extLst>
          </p:cNvPr>
          <p:cNvSpPr>
            <a:spLocks noGrp="1"/>
          </p:cNvSpPr>
          <p:nvPr>
            <p:ph type="title"/>
          </p:nvPr>
        </p:nvSpPr>
        <p:spPr>
          <a:xfrm>
            <a:off x="3588677" y="623106"/>
            <a:ext cx="5014645" cy="1293028"/>
          </a:xfrm>
        </p:spPr>
        <p:txBody>
          <a:bodyPr/>
          <a:lstStyle/>
          <a:p>
            <a:r>
              <a:rPr lang="da-DK" dirty="0" err="1"/>
              <a:t>Catul</a:t>
            </a:r>
            <a:r>
              <a:rPr lang="da-DK" dirty="0"/>
              <a:t> vs. Sapfo</a:t>
            </a:r>
          </a:p>
        </p:txBody>
      </p:sp>
      <p:sp>
        <p:nvSpPr>
          <p:cNvPr id="3" name="Pladsholder til indhold 2">
            <a:extLst>
              <a:ext uri="{FF2B5EF4-FFF2-40B4-BE49-F238E27FC236}">
                <a16:creationId xmlns:a16="http://schemas.microsoft.com/office/drawing/2014/main" id="{3F00C8C4-F1B4-9A32-EAEA-90F2799E21A6}"/>
              </a:ext>
            </a:extLst>
          </p:cNvPr>
          <p:cNvSpPr>
            <a:spLocks noGrp="1"/>
          </p:cNvSpPr>
          <p:nvPr>
            <p:ph idx="1"/>
          </p:nvPr>
        </p:nvSpPr>
        <p:spPr>
          <a:xfrm>
            <a:off x="6808858" y="2039422"/>
            <a:ext cx="5410200" cy="4731248"/>
          </a:xfrm>
        </p:spPr>
        <p:txBody>
          <a:bodyPr>
            <a:normAutofit/>
          </a:bodyPr>
          <a:lstStyle/>
          <a:p>
            <a:pPr>
              <a:spcAft>
                <a:spcPts val="600"/>
              </a:spcAft>
            </a:pPr>
            <a:r>
              <a:rPr lang="da-DK" sz="2000" u="sng" dirty="0" err="1"/>
              <a:t>Catul</a:t>
            </a:r>
            <a:r>
              <a:rPr lang="da-DK" sz="2000" u="sng" dirty="0"/>
              <a:t>, digt 51a</a:t>
            </a:r>
          </a:p>
          <a:p>
            <a:pPr marL="0" indent="0">
              <a:spcAft>
                <a:spcPts val="600"/>
              </a:spcAft>
              <a:buNone/>
            </a:pPr>
            <a:r>
              <a:rPr lang="da-DK" sz="1800" dirty="0"/>
              <a:t>Den mand er en gud for mit blik, han synes</a:t>
            </a:r>
            <a:br>
              <a:rPr lang="da-DK" sz="1800" dirty="0"/>
            </a:br>
            <a:r>
              <a:rPr lang="da-DK" sz="1800" dirty="0"/>
              <a:t>at betvinge guderne selv, hvis man må</a:t>
            </a:r>
            <a:br>
              <a:rPr lang="da-DK" sz="1800" dirty="0"/>
            </a:br>
            <a:r>
              <a:rPr lang="da-DK" sz="1800" dirty="0"/>
              <a:t>tænke det, han sidder hos dig så ofte,</a:t>
            </a:r>
            <a:br>
              <a:rPr lang="da-DK" sz="1800" dirty="0"/>
            </a:br>
            <a:r>
              <a:rPr lang="da-DK" sz="1800" dirty="0"/>
              <a:t>ser dig og lytter</a:t>
            </a:r>
          </a:p>
          <a:p>
            <a:pPr marL="0" indent="0">
              <a:spcAft>
                <a:spcPts val="600"/>
              </a:spcAft>
              <a:buNone/>
            </a:pPr>
            <a:r>
              <a:rPr lang="da-DK" sz="1800" dirty="0"/>
              <a:t>til din søde latter, det flår med pinsel</a:t>
            </a:r>
            <a:br>
              <a:rPr lang="da-DK" sz="1800" dirty="0"/>
            </a:br>
            <a:r>
              <a:rPr lang="da-DK" sz="1800" dirty="0"/>
              <a:t>alle sanser fra mig, så snart jeg får et</a:t>
            </a:r>
            <a:br>
              <a:rPr lang="da-DK" sz="1800" dirty="0"/>
            </a:br>
            <a:r>
              <a:rPr lang="da-DK" sz="1800" dirty="0"/>
              <a:t>glimt af dig, min </a:t>
            </a:r>
            <a:r>
              <a:rPr lang="da-DK" sz="1800" dirty="0" err="1"/>
              <a:t>Lesbia</a:t>
            </a:r>
            <a:r>
              <a:rPr lang="da-DK" sz="1800" dirty="0"/>
              <a:t>, har jeg ingen</a:t>
            </a:r>
            <a:br>
              <a:rPr lang="da-DK" sz="1800" dirty="0"/>
            </a:br>
            <a:r>
              <a:rPr lang="da-DK" sz="1800" dirty="0"/>
              <a:t>stemme tilbage</a:t>
            </a:r>
          </a:p>
          <a:p>
            <a:pPr marL="0" indent="0">
              <a:spcAft>
                <a:spcPts val="600"/>
              </a:spcAft>
              <a:buNone/>
            </a:pPr>
            <a:r>
              <a:rPr lang="da-DK" sz="1800" dirty="0"/>
              <a:t>tungen lammes, sirlige flammer siver</a:t>
            </a:r>
            <a:br>
              <a:rPr lang="da-DK" sz="1800" dirty="0"/>
            </a:br>
            <a:r>
              <a:rPr lang="da-DK" sz="1800" dirty="0"/>
              <a:t>gennem kroppen, ørerne ringer med en</a:t>
            </a:r>
            <a:br>
              <a:rPr lang="da-DK" sz="1800" dirty="0"/>
            </a:br>
            <a:r>
              <a:rPr lang="da-DK" sz="1800" dirty="0"/>
              <a:t>egen </a:t>
            </a:r>
            <a:r>
              <a:rPr lang="da-DK" sz="1800" dirty="0" err="1"/>
              <a:t>klingren</a:t>
            </a:r>
            <a:r>
              <a:rPr lang="da-DK" sz="1800" dirty="0"/>
              <a:t>, for mine øjne sortner</a:t>
            </a:r>
            <a:br>
              <a:rPr lang="da-DK" sz="1800" dirty="0"/>
            </a:br>
            <a:r>
              <a:rPr lang="da-DK" sz="1800" dirty="0"/>
              <a:t>tvillingenætter</a:t>
            </a:r>
            <a:br>
              <a:rPr lang="da-DK" sz="2000" dirty="0"/>
            </a:br>
            <a:endParaRPr lang="da-DK" sz="2000" dirty="0"/>
          </a:p>
          <a:p>
            <a:pPr marL="0" indent="0">
              <a:spcAft>
                <a:spcPts val="600"/>
              </a:spcAft>
              <a:buNone/>
            </a:pPr>
            <a:r>
              <a:rPr lang="da-DK" sz="1200" i="1" dirty="0"/>
              <a:t>(oversat af Harald Voetmann)</a:t>
            </a:r>
          </a:p>
        </p:txBody>
      </p:sp>
      <p:sp>
        <p:nvSpPr>
          <p:cNvPr id="5" name="Rektangel: afrundede hjørner 4">
            <a:extLst>
              <a:ext uri="{FF2B5EF4-FFF2-40B4-BE49-F238E27FC236}">
                <a16:creationId xmlns:a16="http://schemas.microsoft.com/office/drawing/2014/main" id="{379A45A5-2FD9-F06A-C0E2-1C73464F2A30}"/>
              </a:ext>
            </a:extLst>
          </p:cNvPr>
          <p:cNvSpPr/>
          <p:nvPr/>
        </p:nvSpPr>
        <p:spPr>
          <a:xfrm>
            <a:off x="246580" y="1869897"/>
            <a:ext cx="5410200" cy="4882794"/>
          </a:xfrm>
          <a:prstGeom prst="roundRect">
            <a:avLst/>
          </a:prstGeom>
          <a:solidFill>
            <a:srgbClr val="92D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4" name="Pladsholder til indhold 2">
            <a:extLst>
              <a:ext uri="{FF2B5EF4-FFF2-40B4-BE49-F238E27FC236}">
                <a16:creationId xmlns:a16="http://schemas.microsoft.com/office/drawing/2014/main" id="{0728DAEB-15EF-2B3D-3636-C81CB5558FF9}"/>
              </a:ext>
            </a:extLst>
          </p:cNvPr>
          <p:cNvSpPr txBox="1">
            <a:spLocks/>
          </p:cNvSpPr>
          <p:nvPr/>
        </p:nvSpPr>
        <p:spPr>
          <a:xfrm>
            <a:off x="571069" y="2039422"/>
            <a:ext cx="6446179" cy="4713269"/>
          </a:xfrm>
          <a:prstGeom prst="rect">
            <a:avLst/>
          </a:prstGeom>
        </p:spPr>
        <p:txBody>
          <a:bodyPr vert="horz" lIns="91440" tIns="45720" rIns="91440" bIns="45720" rtlCol="0">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a:lstStyle>
          <a:p>
            <a:pPr>
              <a:spcAft>
                <a:spcPts val="600"/>
              </a:spcAft>
            </a:pPr>
            <a:r>
              <a:rPr lang="da-DK" sz="2000" u="sng" dirty="0"/>
              <a:t>Sapfo, fragment 31</a:t>
            </a:r>
          </a:p>
          <a:p>
            <a:pPr marL="0" indent="0">
              <a:spcAft>
                <a:spcPts val="600"/>
              </a:spcAft>
              <a:buFont typeface="Arial" panose="020B0604020202020204" pitchFamily="34" charset="0"/>
              <a:buNone/>
            </a:pPr>
            <a:r>
              <a:rPr lang="da-DK" sz="2000" dirty="0"/>
              <a:t>For mig at se er han som en gud</a:t>
            </a:r>
            <a:br>
              <a:rPr lang="da-DK" sz="2000" dirty="0"/>
            </a:br>
            <a:r>
              <a:rPr lang="da-DK" sz="2000" dirty="0"/>
              <a:t>den mand der kan sidde over for dig</a:t>
            </a:r>
            <a:br>
              <a:rPr lang="da-DK" sz="2000" dirty="0"/>
            </a:br>
            <a:r>
              <a:rPr lang="da-DK" sz="2000" dirty="0"/>
              <a:t>så tæt og lytte til din søde</a:t>
            </a:r>
            <a:br>
              <a:rPr lang="da-DK" sz="2000" dirty="0"/>
            </a:br>
            <a:r>
              <a:rPr lang="da-DK" sz="2000" dirty="0"/>
              <a:t>stemme</a:t>
            </a:r>
          </a:p>
          <a:p>
            <a:pPr marL="0" indent="0">
              <a:spcAft>
                <a:spcPts val="600"/>
              </a:spcAft>
              <a:buFont typeface="Arial" panose="020B0604020202020204" pitchFamily="34" charset="0"/>
              <a:buNone/>
            </a:pPr>
            <a:r>
              <a:rPr lang="da-DK" sz="2000" dirty="0"/>
              <a:t>Og din dejlige latter – det der har</a:t>
            </a:r>
            <a:br>
              <a:rPr lang="da-DK" sz="2000" dirty="0"/>
            </a:br>
            <a:r>
              <a:rPr lang="da-DK" sz="2000" dirty="0"/>
              <a:t>skræmt hjertet i </a:t>
            </a:r>
            <a:r>
              <a:rPr lang="da-DK" sz="2000" i="1" dirty="0"/>
              <a:t>mit</a:t>
            </a:r>
            <a:r>
              <a:rPr lang="da-DK" sz="2000" dirty="0"/>
              <a:t> bryst.</a:t>
            </a:r>
            <a:br>
              <a:rPr lang="da-DK" sz="2000" dirty="0"/>
            </a:br>
            <a:r>
              <a:rPr lang="da-DK" sz="2000" dirty="0"/>
              <a:t>For når jeg ser på dig, et øjeblik, er ingen stemme</a:t>
            </a:r>
            <a:br>
              <a:rPr lang="da-DK" sz="2000" dirty="0"/>
            </a:br>
            <a:r>
              <a:rPr lang="da-DK" sz="2000" dirty="0"/>
              <a:t>tilbage i mig</a:t>
            </a:r>
          </a:p>
          <a:p>
            <a:pPr marL="0" indent="0">
              <a:spcAft>
                <a:spcPts val="600"/>
              </a:spcAft>
              <a:buFont typeface="Arial" panose="020B0604020202020204" pitchFamily="34" charset="0"/>
              <a:buNone/>
            </a:pPr>
            <a:r>
              <a:rPr lang="da-DK" sz="2000" dirty="0"/>
              <a:t>Men tungen knækker, og fin ild</a:t>
            </a:r>
            <a:br>
              <a:rPr lang="da-DK" sz="2000" dirty="0"/>
            </a:br>
            <a:r>
              <a:rPr lang="da-DK" sz="2000" dirty="0"/>
              <a:t>er med ét løbet ud under huden,</a:t>
            </a:r>
            <a:br>
              <a:rPr lang="da-DK" sz="2000" dirty="0"/>
            </a:br>
            <a:r>
              <a:rPr lang="da-DK" sz="2000" dirty="0"/>
              <a:t>for øjnene intet at se, og det dundrer </a:t>
            </a:r>
            <a:br>
              <a:rPr lang="da-DK" sz="2000" dirty="0"/>
            </a:br>
            <a:r>
              <a:rPr lang="da-DK" sz="2000" dirty="0"/>
              <a:t>for ørene</a:t>
            </a:r>
          </a:p>
          <a:p>
            <a:pPr marL="0" indent="0">
              <a:spcAft>
                <a:spcPts val="600"/>
              </a:spcAft>
              <a:buFont typeface="Arial" panose="020B0604020202020204" pitchFamily="34" charset="0"/>
              <a:buNone/>
            </a:pPr>
            <a:r>
              <a:rPr lang="da-DK" sz="2000" dirty="0"/>
              <a:t>Og ned ad mig løber kold sved, og skælven</a:t>
            </a:r>
            <a:br>
              <a:rPr lang="da-DK" sz="2000" dirty="0"/>
            </a:br>
            <a:r>
              <a:rPr lang="da-DK" sz="2000" dirty="0"/>
              <a:t>griber mig helt, grønnere end græs</a:t>
            </a:r>
            <a:br>
              <a:rPr lang="da-DK" sz="2000" dirty="0"/>
            </a:br>
            <a:r>
              <a:rPr lang="da-DK" sz="2000" dirty="0"/>
              <a:t>er jeg, og død, næsten,</a:t>
            </a:r>
            <a:br>
              <a:rPr lang="da-DK" sz="2000" dirty="0"/>
            </a:br>
            <a:r>
              <a:rPr lang="da-DK" sz="2000" dirty="0"/>
              <a:t>for mig selv at se.</a:t>
            </a:r>
          </a:p>
          <a:p>
            <a:pPr marL="0" indent="0">
              <a:spcAft>
                <a:spcPts val="600"/>
              </a:spcAft>
              <a:buFont typeface="Arial" panose="020B0604020202020204" pitchFamily="34" charset="0"/>
              <a:buNone/>
            </a:pPr>
            <a:r>
              <a:rPr lang="da-DK" sz="2000" dirty="0"/>
              <a:t>Men alt må man holde ud…</a:t>
            </a:r>
          </a:p>
          <a:p>
            <a:pPr marL="0" indent="0">
              <a:spcAft>
                <a:spcPts val="600"/>
              </a:spcAft>
              <a:buFont typeface="Arial" panose="020B0604020202020204" pitchFamily="34" charset="0"/>
              <a:buNone/>
            </a:pPr>
            <a:br>
              <a:rPr lang="da-DK" sz="1500" i="1" dirty="0"/>
            </a:br>
            <a:r>
              <a:rPr lang="da-DK" sz="1500" i="1" dirty="0"/>
              <a:t>(oversat af Rasmus Sevelsted)</a:t>
            </a:r>
            <a:r>
              <a:rPr lang="da-DK" sz="1500" dirty="0"/>
              <a:t> </a:t>
            </a:r>
          </a:p>
        </p:txBody>
      </p:sp>
    </p:spTree>
    <p:extLst>
      <p:ext uri="{BB962C8B-B14F-4D97-AF65-F5344CB8AC3E}">
        <p14:creationId xmlns:p14="http://schemas.microsoft.com/office/powerpoint/2010/main" val="19365056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xEl>
                                              <p:pRg st="0" end="0"/>
                                            </p:txEl>
                                          </p:spTgt>
                                        </p:tgtEl>
                                        <p:attrNameLst>
                                          <p:attrName>style.visibility</p:attrName>
                                        </p:attrNameLst>
                                      </p:cBhvr>
                                      <p:to>
                                        <p:strVal val="visible"/>
                                      </p:to>
                                    </p:set>
                                    <p:animEffect transition="in" filter="fade">
                                      <p:cBhvr>
                                        <p:cTn id="18" dur="500"/>
                                        <p:tgtEl>
                                          <p:spTgt spid="3">
                                            <p:txEl>
                                              <p:pRg st="0" end="0"/>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500"/>
                                        <p:tgtEl>
                                          <p:spTgt spid="3">
                                            <p:txEl>
                                              <p:pRg st="1" end="1"/>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fade">
                                      <p:cBhvr>
                                        <p:cTn id="24" dur="500"/>
                                        <p:tgtEl>
                                          <p:spTgt spid="3">
                                            <p:txEl>
                                              <p:pRg st="2" end="2"/>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500"/>
                                        <p:tgtEl>
                                          <p:spTgt spid="3">
                                            <p:txEl>
                                              <p:pRg st="3" end="3"/>
                                            </p:txEl>
                                          </p:spTgt>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3">
                                            <p:txEl>
                                              <p:pRg st="4" end="4"/>
                                            </p:txEl>
                                          </p:spTgt>
                                        </p:tgtEl>
                                        <p:attrNameLst>
                                          <p:attrName>style.visibility</p:attrName>
                                        </p:attrNameLst>
                                      </p:cBhvr>
                                      <p:to>
                                        <p:strVal val="visible"/>
                                      </p:to>
                                    </p:set>
                                    <p:animEffect transition="in" filter="fade">
                                      <p:cBhvr>
                                        <p:cTn id="30"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3" grpId="0" uiExpand="1" build="p"/>
      <p:bldP spid="5" grpId="0" animBg="1"/>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6CEBAE-8BF0-0C8C-B988-DC552EC4CC33}"/>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29D953B6-8150-832A-ECCA-79791CEB30F0}"/>
              </a:ext>
            </a:extLst>
          </p:cNvPr>
          <p:cNvSpPr>
            <a:spLocks noGrp="1"/>
          </p:cNvSpPr>
          <p:nvPr>
            <p:ph type="title"/>
          </p:nvPr>
        </p:nvSpPr>
        <p:spPr>
          <a:xfrm>
            <a:off x="2895600" y="523743"/>
            <a:ext cx="8610600" cy="1293028"/>
          </a:xfrm>
        </p:spPr>
        <p:txBody>
          <a:bodyPr/>
          <a:lstStyle/>
          <a:p>
            <a:r>
              <a:rPr lang="da-DK" dirty="0" err="1"/>
              <a:t>Catuls</a:t>
            </a:r>
            <a:r>
              <a:rPr lang="da-DK" dirty="0"/>
              <a:t> forfatterskab</a:t>
            </a:r>
          </a:p>
        </p:txBody>
      </p:sp>
      <p:sp>
        <p:nvSpPr>
          <p:cNvPr id="3" name="Pladsholder til indhold 2">
            <a:extLst>
              <a:ext uri="{FF2B5EF4-FFF2-40B4-BE49-F238E27FC236}">
                <a16:creationId xmlns:a16="http://schemas.microsoft.com/office/drawing/2014/main" id="{EE9E3150-D504-EC4A-C21F-FAFC3DC4C4DB}"/>
              </a:ext>
            </a:extLst>
          </p:cNvPr>
          <p:cNvSpPr>
            <a:spLocks noGrp="1"/>
          </p:cNvSpPr>
          <p:nvPr>
            <p:ph idx="1"/>
          </p:nvPr>
        </p:nvSpPr>
        <p:spPr>
          <a:xfrm>
            <a:off x="3497179" y="1941094"/>
            <a:ext cx="8470232" cy="4764505"/>
          </a:xfrm>
        </p:spPr>
        <p:txBody>
          <a:bodyPr>
            <a:normAutofit fontScale="92500"/>
          </a:bodyPr>
          <a:lstStyle/>
          <a:p>
            <a:r>
              <a:rPr lang="da-DK" dirty="0" err="1">
                <a:sym typeface="Wingdings" panose="05000000000000000000" pitchFamily="2" charset="2"/>
              </a:rPr>
              <a:t>Catul</a:t>
            </a:r>
            <a:r>
              <a:rPr lang="da-DK" dirty="0">
                <a:sym typeface="Wingdings" panose="05000000000000000000" pitchFamily="2" charset="2"/>
              </a:rPr>
              <a:t> var en del af bevægelsen </a:t>
            </a:r>
            <a:r>
              <a:rPr lang="da-DK" i="1" dirty="0" err="1">
                <a:solidFill>
                  <a:schemeClr val="accent3"/>
                </a:solidFill>
                <a:sym typeface="Wingdings" panose="05000000000000000000" pitchFamily="2" charset="2"/>
              </a:rPr>
              <a:t>neoterikerne</a:t>
            </a:r>
            <a:r>
              <a:rPr lang="da-DK" dirty="0">
                <a:sym typeface="Wingdings" panose="05000000000000000000" pitchFamily="2" charset="2"/>
              </a:rPr>
              <a:t> (”de nye”, altså digtere) </a:t>
            </a:r>
            <a:br>
              <a:rPr lang="da-DK" dirty="0">
                <a:sym typeface="Wingdings" panose="05000000000000000000" pitchFamily="2" charset="2"/>
              </a:rPr>
            </a:br>
            <a:r>
              <a:rPr lang="da-DK" dirty="0">
                <a:sym typeface="Wingdings" panose="05000000000000000000" pitchFamily="2" charset="2"/>
              </a:rPr>
              <a:t> betegner den gruppe digtere der indfører den ‘lærde’ græske digtning i romersk poesi. Her var </a:t>
            </a:r>
            <a:r>
              <a:rPr lang="da-DK" dirty="0">
                <a:solidFill>
                  <a:schemeClr val="accent3"/>
                </a:solidFill>
                <a:sym typeface="Wingdings" panose="05000000000000000000" pitchFamily="2" charset="2"/>
              </a:rPr>
              <a:t>individet</a:t>
            </a:r>
            <a:r>
              <a:rPr lang="da-DK" dirty="0">
                <a:sym typeface="Wingdings" panose="05000000000000000000" pitchFamily="2" charset="2"/>
              </a:rPr>
              <a:t> og </a:t>
            </a:r>
            <a:r>
              <a:rPr lang="da-DK" dirty="0">
                <a:solidFill>
                  <a:schemeClr val="accent2">
                    <a:lumMod val="60000"/>
                    <a:lumOff val="40000"/>
                  </a:schemeClr>
                </a:solidFill>
                <a:sym typeface="Wingdings" panose="05000000000000000000" pitchFamily="2" charset="2"/>
              </a:rPr>
              <a:t>følelser</a:t>
            </a:r>
            <a:r>
              <a:rPr lang="da-DK" dirty="0">
                <a:sym typeface="Wingdings" panose="05000000000000000000" pitchFamily="2" charset="2"/>
              </a:rPr>
              <a:t> i fokus. Var mere </a:t>
            </a:r>
            <a:r>
              <a:rPr lang="da-DK" b="1" dirty="0">
                <a:sym typeface="Wingdings" panose="05000000000000000000" pitchFamily="2" charset="2"/>
              </a:rPr>
              <a:t>personlige </a:t>
            </a:r>
            <a:r>
              <a:rPr lang="da-DK" dirty="0">
                <a:sym typeface="Wingdings" panose="05000000000000000000" pitchFamily="2" charset="2"/>
              </a:rPr>
              <a:t>end kollektive. </a:t>
            </a:r>
            <a:br>
              <a:rPr lang="da-DK" dirty="0">
                <a:sym typeface="Wingdings" panose="05000000000000000000" pitchFamily="2" charset="2"/>
              </a:rPr>
            </a:br>
            <a:endParaRPr lang="da-DK" dirty="0">
              <a:sym typeface="Wingdings" panose="05000000000000000000" pitchFamily="2" charset="2"/>
            </a:endParaRPr>
          </a:p>
          <a:p>
            <a:r>
              <a:rPr lang="da-DK" dirty="0">
                <a:sym typeface="Wingdings" panose="05000000000000000000" pitchFamily="2" charset="2"/>
              </a:rPr>
              <a:t>Litteraturen på dette tidspunkt var generelt mere </a:t>
            </a:r>
            <a:r>
              <a:rPr lang="da-DK" dirty="0">
                <a:solidFill>
                  <a:schemeClr val="accent2">
                    <a:lumMod val="60000"/>
                    <a:lumOff val="40000"/>
                  </a:schemeClr>
                </a:solidFill>
                <a:sym typeface="Wingdings" panose="05000000000000000000" pitchFamily="2" charset="2"/>
              </a:rPr>
              <a:t>vovet</a:t>
            </a:r>
            <a:r>
              <a:rPr lang="da-DK" dirty="0">
                <a:sym typeface="Wingdings" panose="05000000000000000000" pitchFamily="2" charset="2"/>
              </a:rPr>
              <a:t> og </a:t>
            </a:r>
            <a:r>
              <a:rPr lang="da-DK" dirty="0">
                <a:solidFill>
                  <a:schemeClr val="accent2">
                    <a:lumMod val="60000"/>
                    <a:lumOff val="40000"/>
                  </a:schemeClr>
                </a:solidFill>
                <a:sym typeface="Wingdings" panose="05000000000000000000" pitchFamily="2" charset="2"/>
              </a:rPr>
              <a:t>fri</a:t>
            </a:r>
            <a:br>
              <a:rPr lang="da-DK" dirty="0">
                <a:sym typeface="Wingdings" panose="05000000000000000000" pitchFamily="2" charset="2"/>
              </a:rPr>
            </a:br>
            <a:endParaRPr lang="da-DK" dirty="0">
              <a:sym typeface="Wingdings" panose="05000000000000000000" pitchFamily="2" charset="2"/>
            </a:endParaRPr>
          </a:p>
          <a:p>
            <a:r>
              <a:rPr lang="da-DK" dirty="0">
                <a:sym typeface="Wingdings" panose="05000000000000000000" pitchFamily="2" charset="2"/>
              </a:rPr>
              <a:t>Den kærlighed </a:t>
            </a:r>
            <a:r>
              <a:rPr lang="da-DK" dirty="0" err="1">
                <a:sym typeface="Wingdings" panose="05000000000000000000" pitchFamily="2" charset="2"/>
              </a:rPr>
              <a:t>Catul</a:t>
            </a:r>
            <a:r>
              <a:rPr lang="da-DK" dirty="0">
                <a:sym typeface="Wingdings" panose="05000000000000000000" pitchFamily="2" charset="2"/>
              </a:rPr>
              <a:t> skildrede var </a:t>
            </a:r>
            <a:r>
              <a:rPr lang="da-DK" b="1" dirty="0">
                <a:sym typeface="Wingdings" panose="05000000000000000000" pitchFamily="2" charset="2"/>
              </a:rPr>
              <a:t>ikke</a:t>
            </a:r>
            <a:r>
              <a:rPr lang="da-DK" dirty="0">
                <a:sym typeface="Wingdings" panose="05000000000000000000" pitchFamily="2" charset="2"/>
              </a:rPr>
              <a:t> den typiske </a:t>
            </a:r>
            <a:r>
              <a:rPr lang="da-DK" dirty="0">
                <a:solidFill>
                  <a:srgbClr val="7030A0"/>
                </a:solidFill>
                <a:sym typeface="Wingdings" panose="05000000000000000000" pitchFamily="2" charset="2"/>
              </a:rPr>
              <a:t>mandige</a:t>
            </a:r>
            <a:r>
              <a:rPr lang="da-DK" dirty="0">
                <a:sym typeface="Wingdings" panose="05000000000000000000" pitchFamily="2" charset="2"/>
              </a:rPr>
              <a:t> kærlighed, man var vant til. </a:t>
            </a:r>
          </a:p>
          <a:p>
            <a:r>
              <a:rPr lang="da-DK" dirty="0">
                <a:sym typeface="Wingdings" panose="05000000000000000000" pitchFamily="2" charset="2"/>
              </a:rPr>
              <a:t>Man kan dele </a:t>
            </a:r>
            <a:r>
              <a:rPr lang="da-DK" dirty="0" err="1">
                <a:sym typeface="Wingdings" panose="05000000000000000000" pitchFamily="2" charset="2"/>
              </a:rPr>
              <a:t>Catuls</a:t>
            </a:r>
            <a:r>
              <a:rPr lang="da-DK" dirty="0">
                <a:sym typeface="Wingdings" panose="05000000000000000000" pitchFamily="2" charset="2"/>
              </a:rPr>
              <a:t> digte op i to </a:t>
            </a:r>
            <a:r>
              <a:rPr lang="da-DK" u="sng" dirty="0">
                <a:sym typeface="Wingdings" panose="05000000000000000000" pitchFamily="2" charset="2"/>
              </a:rPr>
              <a:t>hovedkategorier</a:t>
            </a:r>
            <a:r>
              <a:rPr lang="da-DK" dirty="0">
                <a:sym typeface="Wingdings" panose="05000000000000000000" pitchFamily="2" charset="2"/>
              </a:rPr>
              <a:t>:</a:t>
            </a:r>
          </a:p>
          <a:p>
            <a:pPr lvl="1">
              <a:buFont typeface="Wingdings" panose="05000000000000000000" pitchFamily="2" charset="2"/>
              <a:buChar char="v"/>
            </a:pPr>
            <a:r>
              <a:rPr lang="da-DK" b="1" dirty="0">
                <a:sym typeface="Wingdings" panose="05000000000000000000" pitchFamily="2" charset="2"/>
              </a:rPr>
              <a:t>De personlige</a:t>
            </a:r>
            <a:r>
              <a:rPr lang="da-DK" dirty="0">
                <a:sym typeface="Wingdings" panose="05000000000000000000" pitchFamily="2" charset="2"/>
              </a:rPr>
              <a:t>: om tab, venner, kærester, fjender (grove tilsvininger)</a:t>
            </a:r>
          </a:p>
          <a:p>
            <a:pPr lvl="1">
              <a:buFont typeface="Wingdings" panose="05000000000000000000" pitchFamily="2" charset="2"/>
              <a:buChar char="v"/>
            </a:pPr>
            <a:r>
              <a:rPr lang="da-DK" b="1" dirty="0">
                <a:sym typeface="Wingdings" panose="05000000000000000000" pitchFamily="2" charset="2"/>
              </a:rPr>
              <a:t>De upersonlige</a:t>
            </a:r>
            <a:r>
              <a:rPr lang="da-DK" dirty="0">
                <a:sym typeface="Wingdings" panose="05000000000000000000" pitchFamily="2" charset="2"/>
              </a:rPr>
              <a:t>: digterjeget falder i baggrunden – f.eks. bryllupsdigte eller mytefortællinger</a:t>
            </a:r>
            <a:endParaRPr lang="da-DK" dirty="0"/>
          </a:p>
        </p:txBody>
      </p:sp>
      <p:pic>
        <p:nvPicPr>
          <p:cNvPr id="3074" name="Picture 2" descr="John Reinhard Weguelin - Wikipedia">
            <a:extLst>
              <a:ext uri="{FF2B5EF4-FFF2-40B4-BE49-F238E27FC236}">
                <a16:creationId xmlns:a16="http://schemas.microsoft.com/office/drawing/2014/main" id="{A6112627-996E-1A08-7CDD-71CFF44DDA8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4589" y="1624245"/>
            <a:ext cx="2976933" cy="4639377"/>
          </a:xfrm>
          <a:prstGeom prst="rect">
            <a:avLst/>
          </a:prstGeom>
          <a:noFill/>
          <a:extLst>
            <a:ext uri="{909E8E84-426E-40DD-AFC4-6F175D3DCCD1}">
              <a14:hiddenFill xmlns:a14="http://schemas.microsoft.com/office/drawing/2010/main">
                <a:solidFill>
                  <a:srgbClr val="FFFFFF"/>
                </a:solidFill>
              </a14:hiddenFill>
            </a:ext>
          </a:extLst>
        </p:spPr>
      </p:pic>
      <p:sp>
        <p:nvSpPr>
          <p:cNvPr id="4" name="Tekstfelt 3">
            <a:extLst>
              <a:ext uri="{FF2B5EF4-FFF2-40B4-BE49-F238E27FC236}">
                <a16:creationId xmlns:a16="http://schemas.microsoft.com/office/drawing/2014/main" id="{DBBAD1FE-0B83-618E-02C3-8CC1108429FD}"/>
              </a:ext>
            </a:extLst>
          </p:cNvPr>
          <p:cNvSpPr txBox="1"/>
          <p:nvPr/>
        </p:nvSpPr>
        <p:spPr>
          <a:xfrm>
            <a:off x="224589" y="6263622"/>
            <a:ext cx="2897312" cy="307777"/>
          </a:xfrm>
          <a:prstGeom prst="rect">
            <a:avLst/>
          </a:prstGeom>
          <a:noFill/>
        </p:spPr>
        <p:txBody>
          <a:bodyPr wrap="square" rtlCol="0">
            <a:spAutoFit/>
          </a:bodyPr>
          <a:lstStyle/>
          <a:p>
            <a:r>
              <a:rPr lang="da-DK" sz="1400" dirty="0"/>
              <a:t>Skildring af </a:t>
            </a:r>
            <a:r>
              <a:rPr lang="da-DK" sz="1400" dirty="0" err="1"/>
              <a:t>Lesbia</a:t>
            </a:r>
            <a:endParaRPr lang="da-DK" sz="1400" dirty="0"/>
          </a:p>
        </p:txBody>
      </p:sp>
    </p:spTree>
    <p:extLst>
      <p:ext uri="{BB962C8B-B14F-4D97-AF65-F5344CB8AC3E}">
        <p14:creationId xmlns:p14="http://schemas.microsoft.com/office/powerpoint/2010/main" val="20926339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EFDAFD2-2FAC-8CC7-E93C-3D9990E364A4}"/>
              </a:ext>
            </a:extLst>
          </p:cNvPr>
          <p:cNvSpPr>
            <a:spLocks noGrp="1"/>
          </p:cNvSpPr>
          <p:nvPr>
            <p:ph type="title"/>
          </p:nvPr>
        </p:nvSpPr>
        <p:spPr>
          <a:xfrm>
            <a:off x="2386263" y="764373"/>
            <a:ext cx="9119937" cy="1293028"/>
          </a:xfrm>
        </p:spPr>
        <p:txBody>
          <a:bodyPr/>
          <a:lstStyle/>
          <a:p>
            <a:r>
              <a:rPr lang="da-DK" dirty="0"/>
              <a:t>Kærlighedsmetaforik hos </a:t>
            </a:r>
            <a:r>
              <a:rPr lang="da-DK" dirty="0" err="1"/>
              <a:t>Catul</a:t>
            </a:r>
            <a:endParaRPr lang="da-DK" dirty="0"/>
          </a:p>
        </p:txBody>
      </p:sp>
      <p:sp>
        <p:nvSpPr>
          <p:cNvPr id="3" name="Pladsholder til indhold 2">
            <a:extLst>
              <a:ext uri="{FF2B5EF4-FFF2-40B4-BE49-F238E27FC236}">
                <a16:creationId xmlns:a16="http://schemas.microsoft.com/office/drawing/2014/main" id="{45ACFDE4-3A04-BCDA-E9CA-9D46E943C0FA}"/>
              </a:ext>
            </a:extLst>
          </p:cNvPr>
          <p:cNvSpPr>
            <a:spLocks noGrp="1"/>
          </p:cNvSpPr>
          <p:nvPr>
            <p:ph idx="1"/>
          </p:nvPr>
        </p:nvSpPr>
        <p:spPr>
          <a:xfrm>
            <a:off x="685800" y="2194560"/>
            <a:ext cx="7816516" cy="4430829"/>
          </a:xfrm>
        </p:spPr>
        <p:txBody>
          <a:bodyPr>
            <a:normAutofit fontScale="92500" lnSpcReduction="10000"/>
          </a:bodyPr>
          <a:lstStyle/>
          <a:p>
            <a:r>
              <a:rPr lang="da-DK" dirty="0" err="1"/>
              <a:t>Catul</a:t>
            </a:r>
            <a:r>
              <a:rPr lang="da-DK" dirty="0"/>
              <a:t> vil have at kærligheden mellem ham og </a:t>
            </a:r>
            <a:r>
              <a:rPr lang="da-DK" dirty="0" err="1">
                <a:solidFill>
                  <a:schemeClr val="accent2">
                    <a:lumMod val="60000"/>
                    <a:lumOff val="40000"/>
                  </a:schemeClr>
                </a:solidFill>
              </a:rPr>
              <a:t>Lesbia</a:t>
            </a:r>
            <a:r>
              <a:rPr lang="da-DK" dirty="0"/>
              <a:t> skal vare for evigt. </a:t>
            </a:r>
          </a:p>
          <a:p>
            <a:r>
              <a:rPr lang="da-DK" dirty="0"/>
              <a:t>Der lægges vægt på </a:t>
            </a:r>
            <a:r>
              <a:rPr lang="da-DK" dirty="0">
                <a:solidFill>
                  <a:schemeClr val="accent6">
                    <a:lumMod val="60000"/>
                    <a:lumOff val="40000"/>
                  </a:schemeClr>
                </a:solidFill>
              </a:rPr>
              <a:t>troskab</a:t>
            </a:r>
            <a:r>
              <a:rPr lang="da-DK" dirty="0"/>
              <a:t> (</a:t>
            </a:r>
            <a:r>
              <a:rPr lang="da-DK" i="1" dirty="0" err="1"/>
              <a:t>fides</a:t>
            </a:r>
            <a:r>
              <a:rPr lang="da-DK" dirty="0"/>
              <a:t>) og </a:t>
            </a:r>
            <a:r>
              <a:rPr lang="da-DK" dirty="0">
                <a:solidFill>
                  <a:srgbClr val="00B0F0"/>
                </a:solidFill>
              </a:rPr>
              <a:t>troskabspagt</a:t>
            </a:r>
            <a:r>
              <a:rPr lang="da-DK" dirty="0"/>
              <a:t> (</a:t>
            </a:r>
            <a:r>
              <a:rPr lang="da-DK" i="1" dirty="0" err="1"/>
              <a:t>foedus</a:t>
            </a:r>
            <a:r>
              <a:rPr lang="da-DK" dirty="0"/>
              <a:t>); partnerne skal altså være hinanden tro for at vise deres hengivenhed og kærlighed til hinanden </a:t>
            </a:r>
            <a:r>
              <a:rPr lang="da-DK" dirty="0">
                <a:sym typeface="Wingdings" panose="05000000000000000000" pitchFamily="2" charset="2"/>
              </a:rPr>
              <a:t> der er dog </a:t>
            </a:r>
            <a:r>
              <a:rPr lang="da-DK" b="1" dirty="0">
                <a:sym typeface="Wingdings" panose="05000000000000000000" pitchFamily="2" charset="2"/>
              </a:rPr>
              <a:t>ikke</a:t>
            </a:r>
            <a:r>
              <a:rPr lang="da-DK" dirty="0">
                <a:sym typeface="Wingdings" panose="05000000000000000000" pitchFamily="2" charset="2"/>
              </a:rPr>
              <a:t> snak om </a:t>
            </a:r>
            <a:r>
              <a:rPr lang="da-DK" b="1" dirty="0">
                <a:sym typeface="Wingdings" panose="05000000000000000000" pitchFamily="2" charset="2"/>
              </a:rPr>
              <a:t>ægteskab</a:t>
            </a:r>
            <a:r>
              <a:rPr lang="da-DK" dirty="0">
                <a:sym typeface="Wingdings" panose="05000000000000000000" pitchFamily="2" charset="2"/>
              </a:rPr>
              <a:t>! </a:t>
            </a:r>
          </a:p>
          <a:p>
            <a:endParaRPr lang="da-DK" dirty="0">
              <a:sym typeface="Wingdings" panose="05000000000000000000" pitchFamily="2" charset="2"/>
            </a:endParaRPr>
          </a:p>
          <a:p>
            <a:r>
              <a:rPr lang="da-DK" dirty="0">
                <a:sym typeface="Wingdings" panose="05000000000000000000" pitchFamily="2" charset="2"/>
              </a:rPr>
              <a:t>Digterjeget i </a:t>
            </a:r>
            <a:r>
              <a:rPr lang="da-DK" dirty="0" err="1">
                <a:sym typeface="Wingdings" panose="05000000000000000000" pitchFamily="2" charset="2"/>
              </a:rPr>
              <a:t>Catul</a:t>
            </a:r>
            <a:r>
              <a:rPr lang="da-DK" dirty="0">
                <a:sym typeface="Wingdings" panose="05000000000000000000" pitchFamily="2" charset="2"/>
              </a:rPr>
              <a:t> optræder som en </a:t>
            </a:r>
            <a:r>
              <a:rPr lang="da-DK" b="1" dirty="0">
                <a:sym typeface="Wingdings" panose="05000000000000000000" pitchFamily="2" charset="2"/>
              </a:rPr>
              <a:t>slave</a:t>
            </a:r>
            <a:r>
              <a:rPr lang="da-DK" dirty="0">
                <a:sym typeface="Wingdings" panose="05000000000000000000" pitchFamily="2" charset="2"/>
              </a:rPr>
              <a:t> (vir </a:t>
            </a:r>
            <a:r>
              <a:rPr lang="da-DK" dirty="0" err="1">
                <a:sym typeface="Wingdings" panose="05000000000000000000" pitchFamily="2" charset="2"/>
              </a:rPr>
              <a:t>mollis</a:t>
            </a:r>
            <a:r>
              <a:rPr lang="da-DK" dirty="0">
                <a:sym typeface="Wingdings" panose="05000000000000000000" pitchFamily="2" charset="2"/>
              </a:rPr>
              <a:t>) ift. sin kvinde (</a:t>
            </a:r>
            <a:r>
              <a:rPr lang="da-DK" dirty="0" err="1">
                <a:solidFill>
                  <a:srgbClr val="7030A0"/>
                </a:solidFill>
                <a:sym typeface="Wingdings" panose="05000000000000000000" pitchFamily="2" charset="2"/>
              </a:rPr>
              <a:t>puella</a:t>
            </a:r>
            <a:r>
              <a:rPr lang="da-DK" dirty="0">
                <a:sym typeface="Wingdings" panose="05000000000000000000" pitchFamily="2" charset="2"/>
              </a:rPr>
              <a:t>). Hun optræder dermed som en </a:t>
            </a:r>
            <a:r>
              <a:rPr lang="da-DK" b="1" i="1" u="sng" dirty="0" err="1">
                <a:solidFill>
                  <a:schemeClr val="accent3">
                    <a:lumMod val="75000"/>
                  </a:schemeClr>
                </a:solidFill>
                <a:sym typeface="Wingdings" panose="05000000000000000000" pitchFamily="2" charset="2"/>
              </a:rPr>
              <a:t>domina</a:t>
            </a:r>
            <a:r>
              <a:rPr lang="da-DK" dirty="0">
                <a:sym typeface="Wingdings" panose="05000000000000000000" pitchFamily="2" charset="2"/>
              </a:rPr>
              <a:t> (herskerinde) =&gt; </a:t>
            </a:r>
            <a:r>
              <a:rPr lang="da-DK" b="1" i="1" u="sng" dirty="0" err="1">
                <a:solidFill>
                  <a:schemeClr val="accent1">
                    <a:lumMod val="75000"/>
                  </a:schemeClr>
                </a:solidFill>
                <a:sym typeface="Wingdings" panose="05000000000000000000" pitchFamily="2" charset="2"/>
              </a:rPr>
              <a:t>servitium</a:t>
            </a:r>
            <a:r>
              <a:rPr lang="da-DK" b="1" i="1" u="sng" dirty="0">
                <a:solidFill>
                  <a:schemeClr val="accent1">
                    <a:lumMod val="75000"/>
                  </a:schemeClr>
                </a:solidFill>
                <a:sym typeface="Wingdings" panose="05000000000000000000" pitchFamily="2" charset="2"/>
              </a:rPr>
              <a:t> </a:t>
            </a:r>
            <a:r>
              <a:rPr lang="da-DK" b="1" i="1" u="sng" dirty="0" err="1">
                <a:solidFill>
                  <a:schemeClr val="accent1">
                    <a:lumMod val="75000"/>
                  </a:schemeClr>
                </a:solidFill>
                <a:sym typeface="Wingdings" panose="05000000000000000000" pitchFamily="2" charset="2"/>
              </a:rPr>
              <a:t>amoris</a:t>
            </a:r>
            <a:r>
              <a:rPr lang="da-DK" b="1" i="1" u="sng" dirty="0">
                <a:sym typeface="Wingdings" panose="05000000000000000000" pitchFamily="2" charset="2"/>
              </a:rPr>
              <a:t> </a:t>
            </a:r>
            <a:r>
              <a:rPr lang="da-DK" dirty="0">
                <a:sym typeface="Wingdings" panose="05000000000000000000" pitchFamily="2" charset="2"/>
              </a:rPr>
              <a:t>(kærlighedens slaveri) </a:t>
            </a:r>
          </a:p>
          <a:p>
            <a:r>
              <a:rPr lang="da-DK" dirty="0" err="1">
                <a:sym typeface="Wingdings" panose="05000000000000000000" pitchFamily="2" charset="2"/>
              </a:rPr>
              <a:t>Catul</a:t>
            </a:r>
            <a:r>
              <a:rPr lang="da-DK" dirty="0">
                <a:sym typeface="Wingdings" panose="05000000000000000000" pitchFamily="2" charset="2"/>
              </a:rPr>
              <a:t> beskriver også kærligheden som en </a:t>
            </a:r>
            <a:r>
              <a:rPr lang="da-DK" b="1" dirty="0">
                <a:sym typeface="Wingdings" panose="05000000000000000000" pitchFamily="2" charset="2"/>
              </a:rPr>
              <a:t>sygdom</a:t>
            </a:r>
            <a:r>
              <a:rPr lang="da-DK" dirty="0">
                <a:sym typeface="Wingdings" panose="05000000000000000000" pitchFamily="2" charset="2"/>
              </a:rPr>
              <a:t>; </a:t>
            </a:r>
            <a:r>
              <a:rPr lang="da-DK" b="1" i="1" u="sng" dirty="0" err="1">
                <a:solidFill>
                  <a:schemeClr val="accent1"/>
                </a:solidFill>
                <a:sym typeface="Wingdings" panose="05000000000000000000" pitchFamily="2" charset="2"/>
              </a:rPr>
              <a:t>morbus</a:t>
            </a:r>
            <a:r>
              <a:rPr lang="da-DK" b="1" i="1" u="sng" dirty="0">
                <a:solidFill>
                  <a:schemeClr val="accent1"/>
                </a:solidFill>
                <a:sym typeface="Wingdings" panose="05000000000000000000" pitchFamily="2" charset="2"/>
              </a:rPr>
              <a:t> </a:t>
            </a:r>
            <a:r>
              <a:rPr lang="da-DK" b="1" i="1" u="sng" dirty="0" err="1">
                <a:solidFill>
                  <a:schemeClr val="accent1"/>
                </a:solidFill>
                <a:sym typeface="Wingdings" panose="05000000000000000000" pitchFamily="2" charset="2"/>
              </a:rPr>
              <a:t>amoris</a:t>
            </a:r>
            <a:r>
              <a:rPr lang="da-DK" b="1" u="sng" dirty="0">
                <a:solidFill>
                  <a:schemeClr val="accent1"/>
                </a:solidFill>
                <a:sym typeface="Wingdings" panose="05000000000000000000" pitchFamily="2" charset="2"/>
              </a:rPr>
              <a:t> </a:t>
            </a:r>
            <a:br>
              <a:rPr lang="da-DK" dirty="0">
                <a:sym typeface="Wingdings" panose="05000000000000000000" pitchFamily="2" charset="2"/>
              </a:rPr>
            </a:br>
            <a:r>
              <a:rPr lang="da-DK" dirty="0">
                <a:sym typeface="Wingdings" panose="05000000000000000000" pitchFamily="2" charset="2"/>
              </a:rPr>
              <a:t> at blive ramt af kærligheden er som at lide af en sygdom. Man får symptomer, man kan ikke sove, ikke spise etc. </a:t>
            </a:r>
            <a:endParaRPr lang="da-DK" dirty="0"/>
          </a:p>
        </p:txBody>
      </p:sp>
      <p:pic>
        <p:nvPicPr>
          <p:cNvPr id="5122" name="Picture 2" descr="We're all experts on lovesickness: A study of heartbreak, unrequited love,  and general unhappiness – Project Y – Global Youth Cultures Network">
            <a:extLst>
              <a:ext uri="{FF2B5EF4-FFF2-40B4-BE49-F238E27FC236}">
                <a16:creationId xmlns:a16="http://schemas.microsoft.com/office/drawing/2014/main" id="{E0E06295-1C00-BD7A-FD1F-FCAC98456B6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1932" r="28876"/>
          <a:stretch/>
        </p:blipFill>
        <p:spPr bwMode="auto">
          <a:xfrm>
            <a:off x="8502316" y="1865944"/>
            <a:ext cx="3496870" cy="44308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365074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1A8024E-18AC-854F-41E3-42E2C837B670}"/>
              </a:ext>
            </a:extLst>
          </p:cNvPr>
          <p:cNvSpPr>
            <a:spLocks noGrp="1"/>
          </p:cNvSpPr>
          <p:nvPr>
            <p:ph type="title"/>
          </p:nvPr>
        </p:nvSpPr>
        <p:spPr/>
        <p:txBody>
          <a:bodyPr>
            <a:normAutofit fontScale="90000"/>
          </a:bodyPr>
          <a:lstStyle/>
          <a:p>
            <a:r>
              <a:rPr lang="da-DK" b="1" dirty="0">
                <a:solidFill>
                  <a:srgbClr val="002D1A"/>
                </a:solidFill>
                <a:latin typeface="Roboto Slab" panose="020F0502020204030204" pitchFamily="2" charset="0"/>
              </a:rPr>
              <a:t>NYKRITISK ANALYSEMETODE I OLDTIDSKUNDSKAB</a:t>
            </a:r>
            <a:br>
              <a:rPr lang="da-DK" dirty="0"/>
            </a:br>
            <a:endParaRPr lang="da-DK" dirty="0"/>
          </a:p>
        </p:txBody>
      </p:sp>
      <p:sp>
        <p:nvSpPr>
          <p:cNvPr id="3" name="Pladsholder til indhold 2">
            <a:extLst>
              <a:ext uri="{FF2B5EF4-FFF2-40B4-BE49-F238E27FC236}">
                <a16:creationId xmlns:a16="http://schemas.microsoft.com/office/drawing/2014/main" id="{C2B0BBBF-33AA-AE58-91A8-A4BE09F1E724}"/>
              </a:ext>
            </a:extLst>
          </p:cNvPr>
          <p:cNvSpPr>
            <a:spLocks noGrp="1"/>
          </p:cNvSpPr>
          <p:nvPr>
            <p:ph idx="1"/>
          </p:nvPr>
        </p:nvSpPr>
        <p:spPr>
          <a:xfrm>
            <a:off x="544530" y="2194560"/>
            <a:ext cx="10961670" cy="4339804"/>
          </a:xfrm>
        </p:spPr>
        <p:txBody>
          <a:bodyPr>
            <a:normAutofit fontScale="85000" lnSpcReduction="20000"/>
          </a:bodyPr>
          <a:lstStyle/>
          <a:p>
            <a:pPr marL="0" indent="0" algn="l">
              <a:lnSpc>
                <a:spcPct val="150000"/>
              </a:lnSpc>
              <a:buNone/>
            </a:pPr>
            <a:r>
              <a:rPr lang="da-DK" b="0" i="0" dirty="0">
                <a:solidFill>
                  <a:srgbClr val="000000"/>
                </a:solidFill>
                <a:effectLst/>
              </a:rPr>
              <a:t>Ved en langsom og tålmodig læsning af teksten (nærlæsning) indsamles og kombineres de oplysninger, teksten giver om sig selv. Følgende forhold kan tages op:</a:t>
            </a:r>
          </a:p>
          <a:p>
            <a:pPr lvl="1">
              <a:lnSpc>
                <a:spcPct val="150000"/>
              </a:lnSpc>
            </a:pPr>
            <a:r>
              <a:rPr lang="da-DK" b="0" i="0" dirty="0">
                <a:solidFill>
                  <a:srgbClr val="000000"/>
                </a:solidFill>
                <a:effectLst/>
              </a:rPr>
              <a:t>En karakteristik af personerne, deres status og relationer til hinanden</a:t>
            </a:r>
          </a:p>
          <a:p>
            <a:pPr lvl="1">
              <a:lnSpc>
                <a:spcPct val="150000"/>
              </a:lnSpc>
            </a:pPr>
            <a:r>
              <a:rPr lang="da-DK" b="0" i="0" dirty="0">
                <a:solidFill>
                  <a:srgbClr val="000000"/>
                </a:solidFill>
                <a:effectLst/>
              </a:rPr>
              <a:t>Handlingsforløbet i teksten: Hvad sker der? Hvem er aktiv og hvem passiv? Hvilke motiver har personerne? osv. Endvidere: Hvilke modsætninger og konflikter bærer handlingen? Hvordan løses de?</a:t>
            </a:r>
          </a:p>
          <a:p>
            <a:pPr lvl="1">
              <a:lnSpc>
                <a:spcPct val="150000"/>
              </a:lnSpc>
            </a:pPr>
            <a:r>
              <a:rPr lang="da-DK" b="0" i="0" dirty="0">
                <a:solidFill>
                  <a:srgbClr val="000000"/>
                </a:solidFill>
                <a:effectLst/>
              </a:rPr>
              <a:t>Tid og sted</a:t>
            </a:r>
          </a:p>
          <a:p>
            <a:pPr lvl="1">
              <a:lnSpc>
                <a:spcPct val="150000"/>
              </a:lnSpc>
            </a:pPr>
            <a:r>
              <a:rPr lang="da-DK" b="0" i="0" dirty="0">
                <a:solidFill>
                  <a:srgbClr val="000000"/>
                </a:solidFill>
                <a:effectLst/>
              </a:rPr>
              <a:t>Fortælleteknik (fortæller og synsvinkel)</a:t>
            </a:r>
          </a:p>
          <a:p>
            <a:pPr lvl="1">
              <a:lnSpc>
                <a:spcPct val="150000"/>
              </a:lnSpc>
            </a:pPr>
            <a:r>
              <a:rPr lang="da-DK" b="0" i="0" dirty="0">
                <a:solidFill>
                  <a:srgbClr val="000000"/>
                </a:solidFill>
                <a:effectLst/>
              </a:rPr>
              <a:t>Billedsprog</a:t>
            </a:r>
          </a:p>
          <a:p>
            <a:pPr lvl="1">
              <a:lnSpc>
                <a:spcPct val="150000"/>
              </a:lnSpc>
            </a:pPr>
            <a:r>
              <a:rPr lang="da-DK" b="0" i="0" dirty="0">
                <a:solidFill>
                  <a:srgbClr val="000000"/>
                </a:solidFill>
                <a:effectLst/>
              </a:rPr>
              <a:t>Tema og budskab</a:t>
            </a:r>
          </a:p>
          <a:p>
            <a:pPr marL="0" indent="0">
              <a:buNone/>
            </a:pPr>
            <a:r>
              <a:rPr lang="da-DK" sz="1900" dirty="0"/>
              <a:t>(fra </a:t>
            </a:r>
            <a:r>
              <a:rPr lang="da-DK" sz="1900" dirty="0" err="1"/>
              <a:t>Scriba</a:t>
            </a:r>
            <a:r>
              <a:rPr lang="da-DK" sz="1900" dirty="0"/>
              <a:t>)</a:t>
            </a:r>
          </a:p>
        </p:txBody>
      </p:sp>
    </p:spTree>
    <p:extLst>
      <p:ext uri="{BB962C8B-B14F-4D97-AF65-F5344CB8AC3E}">
        <p14:creationId xmlns:p14="http://schemas.microsoft.com/office/powerpoint/2010/main" val="2337192254"/>
      </p:ext>
    </p:extLst>
  </p:cSld>
  <p:clrMapOvr>
    <a:masterClrMapping/>
  </p:clrMapOvr>
</p:sld>
</file>

<file path=ppt/theme/theme1.xml><?xml version="1.0" encoding="utf-8"?>
<a:theme xmlns:a="http://schemas.openxmlformats.org/drawingml/2006/main" name="Tågespor">
  <a:themeElements>
    <a:clrScheme name="Brugerdefineret 5">
      <a:dk1>
        <a:sysClr val="windowText" lastClr="000000"/>
      </a:dk1>
      <a:lt1>
        <a:sysClr val="window" lastClr="FFFFFF"/>
      </a:lt1>
      <a:dk2>
        <a:srgbClr val="454545"/>
      </a:dk2>
      <a:lt2>
        <a:srgbClr val="FFFFFF"/>
      </a:lt2>
      <a:accent1>
        <a:srgbClr val="E5224E"/>
      </a:accent1>
      <a:accent2>
        <a:srgbClr val="9D074E"/>
      </a:accent2>
      <a:accent3>
        <a:srgbClr val="7F2294"/>
      </a:accent3>
      <a:accent4>
        <a:srgbClr val="8D65EA"/>
      </a:accent4>
      <a:accent5>
        <a:srgbClr val="588FE2"/>
      </a:accent5>
      <a:accent6>
        <a:srgbClr val="127CA4"/>
      </a:accent6>
      <a:hlink>
        <a:srgbClr val="FB4AB6"/>
      </a:hlink>
      <a:folHlink>
        <a:srgbClr val="F98FE9"/>
      </a:folHlink>
    </a:clrScheme>
    <a:fontScheme name="Tågespor">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ågespor">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6DB8EB18-3657-4051-A897-2ED38832359E}"/>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Tågespor</Template>
  <TotalTime>17380</TotalTime>
  <Words>2515</Words>
  <Application>Microsoft Office PowerPoint</Application>
  <PresentationFormat>Widescreen</PresentationFormat>
  <Paragraphs>168</Paragraphs>
  <Slides>15</Slides>
  <Notes>8</Notes>
  <HiddenSlides>1</HiddenSlides>
  <MMClips>0</MMClips>
  <ScaleCrop>false</ScaleCrop>
  <HeadingPairs>
    <vt:vector size="6" baseType="variant">
      <vt:variant>
        <vt:lpstr>Benyttede skrifttyper</vt:lpstr>
      </vt:variant>
      <vt:variant>
        <vt:i4>8</vt:i4>
      </vt:variant>
      <vt:variant>
        <vt:lpstr>Tema</vt:lpstr>
      </vt:variant>
      <vt:variant>
        <vt:i4>1</vt:i4>
      </vt:variant>
      <vt:variant>
        <vt:lpstr>Slidetitler</vt:lpstr>
      </vt:variant>
      <vt:variant>
        <vt:i4>15</vt:i4>
      </vt:variant>
    </vt:vector>
  </HeadingPairs>
  <TitlesOfParts>
    <vt:vector size="24" baseType="lpstr">
      <vt:lpstr>Arial</vt:lpstr>
      <vt:lpstr>Calibri</vt:lpstr>
      <vt:lpstr>Century Gothic</vt:lpstr>
      <vt:lpstr>Google Sans</vt:lpstr>
      <vt:lpstr>Lucida Calligraphy</vt:lpstr>
      <vt:lpstr>Roboto Slab</vt:lpstr>
      <vt:lpstr>Symbol</vt:lpstr>
      <vt:lpstr>Wingdings</vt:lpstr>
      <vt:lpstr>Tågespor</vt:lpstr>
      <vt:lpstr>Kærlighed</vt:lpstr>
      <vt:lpstr>Det romerske samfund</vt:lpstr>
      <vt:lpstr>Dagens lektie</vt:lpstr>
      <vt:lpstr>Det romerske samfund - Politisk</vt:lpstr>
      <vt:lpstr>Det romerske samfund - kønsroller</vt:lpstr>
      <vt:lpstr>Det romerske samfund  - seksualitet</vt:lpstr>
      <vt:lpstr>Det romerske samfund  - seksualitet</vt:lpstr>
      <vt:lpstr>Den dydige kvinde - romersk ideal</vt:lpstr>
      <vt:lpstr>Romersk poesi</vt:lpstr>
      <vt:lpstr>Catul (84-54 f.kr.)</vt:lpstr>
      <vt:lpstr>Catuls forfatterskab</vt:lpstr>
      <vt:lpstr>Catul vs. Sapfo</vt:lpstr>
      <vt:lpstr>Catuls forfatterskab</vt:lpstr>
      <vt:lpstr>Kærlighedsmetaforik hos Catul</vt:lpstr>
      <vt:lpstr>NYKRITISK ANALYSEMETODE I OLDTIDSKUNDSKAB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Kærlighed</dc:title>
  <dc:creator>Freja Lindgren Facius</dc:creator>
  <cp:lastModifiedBy>Freja Lindgren Facius</cp:lastModifiedBy>
  <cp:revision>1</cp:revision>
  <dcterms:created xsi:type="dcterms:W3CDTF">2024-03-19T08:18:09Z</dcterms:created>
  <dcterms:modified xsi:type="dcterms:W3CDTF">2025-04-22T10:44:03Z</dcterms:modified>
</cp:coreProperties>
</file>