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62" r:id="rId3"/>
    <p:sldId id="258" r:id="rId4"/>
    <p:sldId id="259" r:id="rId5"/>
    <p:sldId id="257" r:id="rId6"/>
    <p:sldId id="261" r:id="rId7"/>
    <p:sldId id="265" r:id="rId8"/>
    <p:sldId id="266"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7FF0A-27BA-4FC2-B68E-711196AD088C}" v="1" dt="2025-03-11T06:43:02.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31A8A50B-4A5A-4EC7-992C-0F5A88911EA1}"/>
    <pc:docChg chg="addSld delSld modSld">
      <pc:chgData name="Freja Lindgren Facius" userId="929b42c1-1389-4acd-a500-bd1250d50270" providerId="ADAL" clId="{31A8A50B-4A5A-4EC7-992C-0F5A88911EA1}" dt="2024-12-17T12:10:05.251" v="17" actId="47"/>
      <pc:docMkLst>
        <pc:docMk/>
      </pc:docMkLst>
      <pc:sldChg chg="modSp mod">
        <pc:chgData name="Freja Lindgren Facius" userId="929b42c1-1389-4acd-a500-bd1250d50270" providerId="ADAL" clId="{31A8A50B-4A5A-4EC7-992C-0F5A88911EA1}" dt="2024-12-17T12:08:05.716" v="11" actId="20577"/>
        <pc:sldMkLst>
          <pc:docMk/>
          <pc:sldMk cId="1805829689" sldId="257"/>
        </pc:sldMkLst>
        <pc:spChg chg="mod">
          <ac:chgData name="Freja Lindgren Facius" userId="929b42c1-1389-4acd-a500-bd1250d50270" providerId="ADAL" clId="{31A8A50B-4A5A-4EC7-992C-0F5A88911EA1}" dt="2024-12-17T12:08:05.716" v="11" actId="20577"/>
          <ac:spMkLst>
            <pc:docMk/>
            <pc:sldMk cId="1805829689" sldId="257"/>
            <ac:spMk id="3" creationId="{68FA3938-F930-621D-0885-E8842AD8DC34}"/>
          </ac:spMkLst>
        </pc:spChg>
      </pc:sldChg>
      <pc:sldChg chg="modSp mod">
        <pc:chgData name="Freja Lindgren Facius" userId="929b42c1-1389-4acd-a500-bd1250d50270" providerId="ADAL" clId="{31A8A50B-4A5A-4EC7-992C-0F5A88911EA1}" dt="2024-12-17T12:08:15.462" v="14" actId="20577"/>
        <pc:sldMkLst>
          <pc:docMk/>
          <pc:sldMk cId="1611863661" sldId="261"/>
        </pc:sldMkLst>
        <pc:spChg chg="mod">
          <ac:chgData name="Freja Lindgren Facius" userId="929b42c1-1389-4acd-a500-bd1250d50270" providerId="ADAL" clId="{31A8A50B-4A5A-4EC7-992C-0F5A88911EA1}" dt="2024-12-17T12:08:15.462" v="14" actId="20577"/>
          <ac:spMkLst>
            <pc:docMk/>
            <pc:sldMk cId="1611863661" sldId="261"/>
            <ac:spMk id="2" creationId="{0534CF1C-C5C9-4CC0-F87E-8A0AD51440C7}"/>
          </ac:spMkLst>
        </pc:spChg>
      </pc:sldChg>
      <pc:sldChg chg="new del">
        <pc:chgData name="Freja Lindgren Facius" userId="929b42c1-1389-4acd-a500-bd1250d50270" providerId="ADAL" clId="{31A8A50B-4A5A-4EC7-992C-0F5A88911EA1}" dt="2024-12-17T12:10:05.251" v="17" actId="47"/>
        <pc:sldMkLst>
          <pc:docMk/>
          <pc:sldMk cId="344660493" sldId="263"/>
        </pc:sldMkLst>
      </pc:sldChg>
      <pc:sldChg chg="add">
        <pc:chgData name="Freja Lindgren Facius" userId="929b42c1-1389-4acd-a500-bd1250d50270" providerId="ADAL" clId="{31A8A50B-4A5A-4EC7-992C-0F5A88911EA1}" dt="2024-12-17T12:09:50.756" v="16"/>
        <pc:sldMkLst>
          <pc:docMk/>
          <pc:sldMk cId="2162815014" sldId="264"/>
        </pc:sldMkLst>
      </pc:sldChg>
    </pc:docChg>
  </pc:docChgLst>
  <pc:docChgLst>
    <pc:chgData name="Freja Lindgren Facius" userId="929b42c1-1389-4acd-a500-bd1250d50270" providerId="ADAL" clId="{61D7FF0A-27BA-4FC2-B68E-711196AD088C}"/>
    <pc:docChg chg="custSel addSld modSld sldOrd">
      <pc:chgData name="Freja Lindgren Facius" userId="929b42c1-1389-4acd-a500-bd1250d50270" providerId="ADAL" clId="{61D7FF0A-27BA-4FC2-B68E-711196AD088C}" dt="2025-03-11T11:45:12.842" v="243" actId="20577"/>
      <pc:docMkLst>
        <pc:docMk/>
      </pc:docMkLst>
      <pc:sldChg chg="ord">
        <pc:chgData name="Freja Lindgren Facius" userId="929b42c1-1389-4acd-a500-bd1250d50270" providerId="ADAL" clId="{61D7FF0A-27BA-4FC2-B68E-711196AD088C}" dt="2025-03-11T11:15:04.283" v="5"/>
        <pc:sldMkLst>
          <pc:docMk/>
          <pc:sldMk cId="1836450578" sldId="258"/>
        </pc:sldMkLst>
      </pc:sldChg>
      <pc:sldChg chg="ord">
        <pc:chgData name="Freja Lindgren Facius" userId="929b42c1-1389-4acd-a500-bd1250d50270" providerId="ADAL" clId="{61D7FF0A-27BA-4FC2-B68E-711196AD088C}" dt="2025-03-11T11:15:04.283" v="5"/>
        <pc:sldMkLst>
          <pc:docMk/>
          <pc:sldMk cId="3657630207" sldId="259"/>
        </pc:sldMkLst>
      </pc:sldChg>
      <pc:sldChg chg="modSp mod">
        <pc:chgData name="Freja Lindgren Facius" userId="929b42c1-1389-4acd-a500-bd1250d50270" providerId="ADAL" clId="{61D7FF0A-27BA-4FC2-B68E-711196AD088C}" dt="2025-03-11T06:42:42.867" v="2" actId="20577"/>
        <pc:sldMkLst>
          <pc:docMk/>
          <pc:sldMk cId="1611863661" sldId="261"/>
        </pc:sldMkLst>
        <pc:spChg chg="mod">
          <ac:chgData name="Freja Lindgren Facius" userId="929b42c1-1389-4acd-a500-bd1250d50270" providerId="ADAL" clId="{61D7FF0A-27BA-4FC2-B68E-711196AD088C}" dt="2025-03-11T06:42:42.867" v="2" actId="20577"/>
          <ac:spMkLst>
            <pc:docMk/>
            <pc:sldMk cId="1611863661" sldId="261"/>
            <ac:spMk id="4" creationId="{BA47932C-7FEC-3749-2037-83DD1E9DDBAC}"/>
          </ac:spMkLst>
        </pc:spChg>
      </pc:sldChg>
      <pc:sldChg chg="modAnim">
        <pc:chgData name="Freja Lindgren Facius" userId="929b42c1-1389-4acd-a500-bd1250d50270" providerId="ADAL" clId="{61D7FF0A-27BA-4FC2-B68E-711196AD088C}" dt="2025-03-11T06:43:02.529" v="3"/>
        <pc:sldMkLst>
          <pc:docMk/>
          <pc:sldMk cId="2162815014" sldId="264"/>
        </pc:sldMkLst>
      </pc:sldChg>
      <pc:sldChg chg="modSp new mod">
        <pc:chgData name="Freja Lindgren Facius" userId="929b42c1-1389-4acd-a500-bd1250d50270" providerId="ADAL" clId="{61D7FF0A-27BA-4FC2-B68E-711196AD088C}" dt="2025-03-11T11:36:23.235" v="204" actId="12"/>
        <pc:sldMkLst>
          <pc:docMk/>
          <pc:sldMk cId="631866182" sldId="265"/>
        </pc:sldMkLst>
        <pc:spChg chg="mod">
          <ac:chgData name="Freja Lindgren Facius" userId="929b42c1-1389-4acd-a500-bd1250d50270" providerId="ADAL" clId="{61D7FF0A-27BA-4FC2-B68E-711196AD088C}" dt="2025-03-11T11:35:40.819" v="137" actId="5793"/>
          <ac:spMkLst>
            <pc:docMk/>
            <pc:sldMk cId="631866182" sldId="265"/>
            <ac:spMk id="2" creationId="{F2A4D793-D54F-789E-D101-76C97A178BB0}"/>
          </ac:spMkLst>
        </pc:spChg>
        <pc:spChg chg="mod">
          <ac:chgData name="Freja Lindgren Facius" userId="929b42c1-1389-4acd-a500-bd1250d50270" providerId="ADAL" clId="{61D7FF0A-27BA-4FC2-B68E-711196AD088C}" dt="2025-03-11T11:36:23.235" v="204" actId="12"/>
          <ac:spMkLst>
            <pc:docMk/>
            <pc:sldMk cId="631866182" sldId="265"/>
            <ac:spMk id="3" creationId="{DF9473C3-5259-3A4F-22D8-287F7CE8E816}"/>
          </ac:spMkLst>
        </pc:spChg>
      </pc:sldChg>
      <pc:sldChg chg="modSp new mod ord">
        <pc:chgData name="Freja Lindgren Facius" userId="929b42c1-1389-4acd-a500-bd1250d50270" providerId="ADAL" clId="{61D7FF0A-27BA-4FC2-B68E-711196AD088C}" dt="2025-03-11T11:45:12.842" v="243" actId="20577"/>
        <pc:sldMkLst>
          <pc:docMk/>
          <pc:sldMk cId="3350699157" sldId="266"/>
        </pc:sldMkLst>
        <pc:spChg chg="mod">
          <ac:chgData name="Freja Lindgren Facius" userId="929b42c1-1389-4acd-a500-bd1250d50270" providerId="ADAL" clId="{61D7FF0A-27BA-4FC2-B68E-711196AD088C}" dt="2025-03-11T11:45:12.842" v="243" actId="20577"/>
          <ac:spMkLst>
            <pc:docMk/>
            <pc:sldMk cId="3350699157" sldId="266"/>
            <ac:spMk id="2" creationId="{7F9C7C2D-8C4B-629A-BFC3-71EDC80318B7}"/>
          </ac:spMkLst>
        </pc:spChg>
      </pc:sldChg>
    </pc:docChg>
  </pc:docChgLst>
  <pc:docChgLst>
    <pc:chgData name="Freja Lindgren Facius" userId="929b42c1-1389-4acd-a500-bd1250d50270" providerId="ADAL" clId="{6FA77737-6AD4-459B-92AF-BCD09CD46978}"/>
    <pc:docChg chg="modSld">
      <pc:chgData name="Freja Lindgren Facius" userId="929b42c1-1389-4acd-a500-bd1250d50270" providerId="ADAL" clId="{6FA77737-6AD4-459B-92AF-BCD09CD46978}" dt="2024-11-17T14:54:12.889" v="6" actId="207"/>
      <pc:docMkLst>
        <pc:docMk/>
      </pc:docMkLst>
      <pc:sldChg chg="modSp mod">
        <pc:chgData name="Freja Lindgren Facius" userId="929b42c1-1389-4acd-a500-bd1250d50270" providerId="ADAL" clId="{6FA77737-6AD4-459B-92AF-BCD09CD46978}" dt="2024-11-17T10:23:01.623" v="2" actId="20577"/>
        <pc:sldMkLst>
          <pc:docMk/>
          <pc:sldMk cId="1805829689" sldId="257"/>
        </pc:sldMkLst>
      </pc:sldChg>
      <pc:sldChg chg="modSp mod">
        <pc:chgData name="Freja Lindgren Facius" userId="929b42c1-1389-4acd-a500-bd1250d50270" providerId="ADAL" clId="{6FA77737-6AD4-459B-92AF-BCD09CD46978}" dt="2024-11-17T14:54:12.889" v="6" actId="207"/>
        <pc:sldMkLst>
          <pc:docMk/>
          <pc:sldMk cId="3657630207" sldId="259"/>
        </pc:sldMkLst>
      </pc:sldChg>
      <pc:sldChg chg="modSp mod">
        <pc:chgData name="Freja Lindgren Facius" userId="929b42c1-1389-4acd-a500-bd1250d50270" providerId="ADAL" clId="{6FA77737-6AD4-459B-92AF-BCD09CD46978}" dt="2024-11-17T10:23:16.171" v="5" actId="20577"/>
        <pc:sldMkLst>
          <pc:docMk/>
          <pc:sldMk cId="1611863661" sldId="261"/>
        </pc:sldMkLst>
      </pc:sldChg>
    </pc:docChg>
  </pc:docChgLst>
  <pc:docChgLst>
    <pc:chgData name="Freja Lindgren Facius" userId="929b42c1-1389-4acd-a500-bd1250d50270" providerId="ADAL" clId="{2711AF6B-DD99-47E0-8452-D5F3AAAA79D4}"/>
    <pc:docChg chg="custSel addSld delSld modSld">
      <pc:chgData name="Freja Lindgren Facius" userId="929b42c1-1389-4acd-a500-bd1250d50270" providerId="ADAL" clId="{2711AF6B-DD99-47E0-8452-D5F3AAAA79D4}" dt="2023-12-01T08:42:15.336" v="102" actId="1076"/>
      <pc:docMkLst>
        <pc:docMk/>
      </pc:docMkLst>
      <pc:sldChg chg="modSp mod">
        <pc:chgData name="Freja Lindgren Facius" userId="929b42c1-1389-4acd-a500-bd1250d50270" providerId="ADAL" clId="{2711AF6B-DD99-47E0-8452-D5F3AAAA79D4}" dt="2023-11-29T12:35:50.115" v="4" actId="20577"/>
        <pc:sldMkLst>
          <pc:docMk/>
          <pc:sldMk cId="1805829689" sldId="257"/>
        </pc:sldMkLst>
      </pc:sldChg>
      <pc:sldChg chg="modSp mod">
        <pc:chgData name="Freja Lindgren Facius" userId="929b42c1-1389-4acd-a500-bd1250d50270" providerId="ADAL" clId="{2711AF6B-DD99-47E0-8452-D5F3AAAA79D4}" dt="2023-12-01T08:41:57.120" v="100" actId="1076"/>
        <pc:sldMkLst>
          <pc:docMk/>
          <pc:sldMk cId="1611863661" sldId="261"/>
        </pc:sldMkLst>
      </pc:sldChg>
      <pc:sldChg chg="addSp delSp modSp new mod setBg modAnim modNotesTx">
        <pc:chgData name="Freja Lindgren Facius" userId="929b42c1-1389-4acd-a500-bd1250d50270" providerId="ADAL" clId="{2711AF6B-DD99-47E0-8452-D5F3AAAA79D4}" dt="2023-12-01T08:42:15.336" v="102" actId="1076"/>
        <pc:sldMkLst>
          <pc:docMk/>
          <pc:sldMk cId="77556210" sldId="262"/>
        </pc:sldMkLst>
      </pc:sldChg>
      <pc:sldChg chg="addSp new del mod">
        <pc:chgData name="Freja Lindgren Facius" userId="929b42c1-1389-4acd-a500-bd1250d50270" providerId="ADAL" clId="{2711AF6B-DD99-47E0-8452-D5F3AAAA79D4}" dt="2023-11-30T10:16:59.708" v="7" actId="47"/>
        <pc:sldMkLst>
          <pc:docMk/>
          <pc:sldMk cId="553985586"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8EC0D-DC5A-47D2-8B46-9802AD4F16F6}" type="datetimeFigureOut">
              <a:rPr lang="da-DK" smtClean="0"/>
              <a:t>11-03-2025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A8E5A-BA94-446C-B596-FA3D5065A8B5}" type="slidenum">
              <a:rPr lang="da-DK" smtClean="0"/>
              <a:t>‹nr.›</a:t>
            </a:fld>
            <a:endParaRPr lang="da-DK"/>
          </a:p>
        </p:txBody>
      </p:sp>
    </p:spTree>
    <p:extLst>
      <p:ext uri="{BB962C8B-B14F-4D97-AF65-F5344CB8AC3E}">
        <p14:creationId xmlns:p14="http://schemas.microsoft.com/office/powerpoint/2010/main" val="342779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rPr>
              <a:t>Omend korsangen er en almen refleksion over Eros’ almagt, </a:t>
            </a:r>
            <a:r>
              <a:rPr lang="da-DK" sz="1200" b="1" dirty="0">
                <a:solidFill>
                  <a:schemeClr val="tx1"/>
                </a:solidFill>
              </a:rPr>
              <a:t>er den øjensynligt inspireret af Haimons kærlighed til </a:t>
            </a:r>
            <a:r>
              <a:rPr lang="da-DK" sz="1200" b="1" dirty="0" err="1">
                <a:solidFill>
                  <a:schemeClr val="tx1"/>
                </a:solidFill>
              </a:rPr>
              <a:t>Antigone</a:t>
            </a:r>
            <a:r>
              <a:rPr lang="da-DK" sz="1200" dirty="0">
                <a:solidFill>
                  <a:schemeClr val="tx1"/>
                </a:solidFill>
              </a:rPr>
              <a:t>, som blev udlagt i slutningen af 3. </a:t>
            </a:r>
            <a:r>
              <a:rPr lang="da-DK" sz="1200" i="1" dirty="0" err="1">
                <a:solidFill>
                  <a:schemeClr val="tx1"/>
                </a:solidFill>
              </a:rPr>
              <a:t>epeisodion</a:t>
            </a:r>
            <a:r>
              <a:rPr lang="da-DK" sz="1200" i="1" dirty="0">
                <a:solidFill>
                  <a:schemeClr val="tx1"/>
                </a:solidFill>
              </a:rPr>
              <a:t>, </a:t>
            </a:r>
            <a:r>
              <a:rPr lang="da-DK" sz="1200" dirty="0">
                <a:solidFill>
                  <a:schemeClr val="tx1"/>
                </a:solidFill>
              </a:rPr>
              <a:t>og Haimons opgør med sin egen far, Kreon.</a:t>
            </a:r>
            <a:r>
              <a:rPr lang="da-DK" sz="1200" i="1" dirty="0">
                <a:solidFill>
                  <a:schemeClr val="tx1"/>
                </a:solidFill>
              </a:rPr>
              <a:t> </a:t>
            </a:r>
            <a:r>
              <a:rPr lang="da-DK" sz="1200" dirty="0">
                <a:solidFill>
                  <a:schemeClr val="tx1"/>
                </a:solidFill>
              </a:rPr>
              <a:t> Korsangen er altså en relevant kommentar til det tema, som just er blevet anslået: Haimons ubetingede kærlighed til </a:t>
            </a:r>
            <a:r>
              <a:rPr lang="da-DK" sz="1200" dirty="0" err="1">
                <a:solidFill>
                  <a:schemeClr val="tx1"/>
                </a:solidFill>
              </a:rPr>
              <a:t>Antigone</a:t>
            </a:r>
            <a:r>
              <a:rPr lang="da-DK" sz="1200" dirty="0">
                <a:solidFill>
                  <a:schemeClr val="tx1"/>
                </a:solidFill>
              </a:rPr>
              <a:t>, som fører til bruddet med sin far, Kreon.</a:t>
            </a: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2</a:t>
            </a:fld>
            <a:endParaRPr lang="da-DK"/>
          </a:p>
        </p:txBody>
      </p:sp>
    </p:spTree>
    <p:extLst>
      <p:ext uri="{BB962C8B-B14F-4D97-AF65-F5344CB8AC3E}">
        <p14:creationId xmlns:p14="http://schemas.microsoft.com/office/powerpoint/2010/main" val="3036131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dagens tekst støder vi første gang på en </a:t>
            </a:r>
            <a:r>
              <a:rPr lang="da-DK" dirty="0" err="1"/>
              <a:t>kommos</a:t>
            </a:r>
            <a:r>
              <a:rPr lang="da-DK" dirty="0"/>
              <a:t>. </a:t>
            </a:r>
            <a:r>
              <a:rPr lang="da-DK" sz="1800" kern="150" dirty="0">
                <a:effectLst/>
                <a:latin typeface="Hoefler Text" panose="02030602050506020203"/>
                <a:ea typeface="SimSun" panose="02010600030101010101" pitchFamily="2" charset="-122"/>
                <a:cs typeface="Arial" panose="020B0604020202020204" pitchFamily="34" charset="0"/>
              </a:rPr>
              <a:t>En </a:t>
            </a:r>
            <a:r>
              <a:rPr lang="da-DK" sz="1800" i="1" kern="150" dirty="0" err="1">
                <a:effectLst/>
                <a:latin typeface="Hoefler Text" panose="02030602050506020203"/>
                <a:ea typeface="SimSun" panose="02010600030101010101" pitchFamily="2" charset="-122"/>
                <a:cs typeface="Arial" panose="020B0604020202020204" pitchFamily="34" charset="0"/>
              </a:rPr>
              <a:t>kommos</a:t>
            </a:r>
            <a:r>
              <a:rPr lang="da-DK" sz="1800" kern="150" dirty="0">
                <a:effectLst/>
                <a:latin typeface="Hoefler Text" panose="02030602050506020203"/>
                <a:ea typeface="SimSun" panose="02010600030101010101" pitchFamily="2" charset="-122"/>
                <a:cs typeface="Arial" panose="020B0604020202020204" pitchFamily="34" charset="0"/>
              </a:rPr>
              <a:t> er en ‘vekselsang’, hvor koret og én eller flere af skuespillerne skiftes til at synge. Det er tit (som her) en klagesang, hvor koret og skuespilleren deler deres sorg over et eller andet.</a:t>
            </a:r>
            <a:endParaRPr lang="da-DK" sz="1800" kern="150" dirty="0">
              <a:effectLst/>
              <a:latin typeface="Gentium Plus"/>
              <a:ea typeface="SimSun" panose="02010600030101010101" pitchFamily="2" charset="-122"/>
              <a:cs typeface="Arial" panose="020B0604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3</a:t>
            </a:fld>
            <a:endParaRPr lang="da-DK"/>
          </a:p>
        </p:txBody>
      </p:sp>
    </p:spTree>
    <p:extLst>
      <p:ext uri="{BB962C8B-B14F-4D97-AF65-F5344CB8AC3E}">
        <p14:creationId xmlns:p14="http://schemas.microsoft.com/office/powerpoint/2010/main" val="3657103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dagens tekst støder vi første gang på en </a:t>
            </a:r>
            <a:r>
              <a:rPr lang="da-DK" dirty="0" err="1"/>
              <a:t>kommos</a:t>
            </a:r>
            <a:r>
              <a:rPr lang="da-DK" dirty="0"/>
              <a:t>. </a:t>
            </a:r>
            <a:r>
              <a:rPr lang="da-DK" sz="1800" kern="150" dirty="0">
                <a:effectLst/>
                <a:latin typeface="Hoefler Text" panose="02030602050506020203"/>
                <a:ea typeface="SimSun" panose="02010600030101010101" pitchFamily="2" charset="-122"/>
                <a:cs typeface="Arial" panose="020B0604020202020204" pitchFamily="34" charset="0"/>
              </a:rPr>
              <a:t>En </a:t>
            </a:r>
            <a:r>
              <a:rPr lang="da-DK" sz="1800" i="1" kern="150" dirty="0" err="1">
                <a:effectLst/>
                <a:latin typeface="Hoefler Text" panose="02030602050506020203"/>
                <a:ea typeface="SimSun" panose="02010600030101010101" pitchFamily="2" charset="-122"/>
                <a:cs typeface="Arial" panose="020B0604020202020204" pitchFamily="34" charset="0"/>
              </a:rPr>
              <a:t>kommos</a:t>
            </a:r>
            <a:r>
              <a:rPr lang="da-DK" sz="1800" kern="150" dirty="0">
                <a:effectLst/>
                <a:latin typeface="Hoefler Text" panose="02030602050506020203"/>
                <a:ea typeface="SimSun" panose="02010600030101010101" pitchFamily="2" charset="-122"/>
                <a:cs typeface="Arial" panose="020B0604020202020204" pitchFamily="34" charset="0"/>
              </a:rPr>
              <a:t> er en ‘vekselsang’, hvor koret og én eller flere af skuespillerne skiftes til at synge. Det er tit (som her) en klagesang, hvor koret og skuespilleren deler deres sorg over et eller andet.</a:t>
            </a:r>
            <a:endParaRPr lang="da-DK" sz="1800" kern="150" dirty="0">
              <a:effectLst/>
              <a:latin typeface="Gentium Plus"/>
              <a:ea typeface="SimSun" panose="02010600030101010101" pitchFamily="2" charset="-122"/>
              <a:cs typeface="Arial" panose="020B0604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934A8E5A-BA94-446C-B596-FA3D5065A8B5}" type="slidenum">
              <a:rPr lang="da-DK" smtClean="0"/>
              <a:t>4</a:t>
            </a:fld>
            <a:endParaRPr lang="da-DK"/>
          </a:p>
        </p:txBody>
      </p:sp>
    </p:spTree>
    <p:extLst>
      <p:ext uri="{BB962C8B-B14F-4D97-AF65-F5344CB8AC3E}">
        <p14:creationId xmlns:p14="http://schemas.microsoft.com/office/powerpoint/2010/main" val="3765033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”Mytiske eksempler på lidelser i isolation”</a:t>
            </a:r>
          </a:p>
          <a:p>
            <a:r>
              <a:rPr lang="da-DK" dirty="0"/>
              <a:t>”Mens ANTIGONE føres bort, giver koret eksempler på andre skikkelser fra myternes verden, der har lidt, som hun nu gør. Sangen er uhyre kompleks, for koret peger ikke kun på ANTIGONE, men også på KREON - måske peger koret i det hele taget bare på de mennesker, der har overtrådt ZEUS' lov (611-614).”</a:t>
            </a:r>
          </a:p>
        </p:txBody>
      </p:sp>
      <p:sp>
        <p:nvSpPr>
          <p:cNvPr id="4" name="Pladsholder til slidenummer 3"/>
          <p:cNvSpPr>
            <a:spLocks noGrp="1"/>
          </p:cNvSpPr>
          <p:nvPr>
            <p:ph type="sldNum" sz="quarter" idx="5"/>
          </p:nvPr>
        </p:nvSpPr>
        <p:spPr/>
        <p:txBody>
          <a:bodyPr/>
          <a:lstStyle/>
          <a:p>
            <a:fld id="{F7DA9122-428F-47D8-A2E6-6FE1F357706B}" type="slidenum">
              <a:rPr lang="da-DK" smtClean="0"/>
              <a:t>9</a:t>
            </a:fld>
            <a:endParaRPr lang="da-DK"/>
          </a:p>
        </p:txBody>
      </p:sp>
    </p:spTree>
    <p:extLst>
      <p:ext uri="{BB962C8B-B14F-4D97-AF65-F5344CB8AC3E}">
        <p14:creationId xmlns:p14="http://schemas.microsoft.com/office/powerpoint/2010/main" val="3017561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C6820314-5BEB-4CBC-A5D7-EC70C63AD9E5}" type="datetimeFigureOut">
              <a:rPr lang="da-DK" smtClean="0"/>
              <a:t>11-03-2025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455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2183188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C6820314-5BEB-4CBC-A5D7-EC70C63AD9E5}" type="datetimeFigureOut">
              <a:rPr lang="da-DK" smtClean="0"/>
              <a:t>11-03-2025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440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C6820314-5BEB-4CBC-A5D7-EC70C63AD9E5}" type="datetimeFigureOut">
              <a:rPr lang="da-DK" smtClean="0"/>
              <a:t>11-03-2025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481343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teksttypografierne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C6820314-5BEB-4CBC-A5D7-EC70C63AD9E5}" type="datetimeFigureOut">
              <a:rPr lang="da-DK" smtClean="0"/>
              <a:t>11-03-2025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07974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C6820314-5BEB-4CBC-A5D7-EC70C63AD9E5}" type="datetimeFigureOut">
              <a:rPr lang="da-DK" smtClean="0"/>
              <a:t>11-03-2025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2703512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820314-5BEB-4CBC-A5D7-EC70C63AD9E5}" type="datetimeFigureOut">
              <a:rPr lang="da-DK" smtClean="0"/>
              <a:t>11-03-2025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422402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6820314-5BEB-4CBC-A5D7-EC70C63AD9E5}" type="datetimeFigureOut">
              <a:rPr lang="da-DK" smtClean="0"/>
              <a:t>11-03-2025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25838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6820314-5BEB-4CBC-A5D7-EC70C63AD9E5}" type="datetimeFigureOut">
              <a:rPr lang="da-DK" smtClean="0"/>
              <a:t>11-03-2025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E5F2DE8-A91E-488A-9740-E33DF5BAE400}"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430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spTree>
    <p:extLst>
      <p:ext uri="{BB962C8B-B14F-4D97-AF65-F5344CB8AC3E}">
        <p14:creationId xmlns:p14="http://schemas.microsoft.com/office/powerpoint/2010/main" val="383901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820314-5BEB-4CBC-A5D7-EC70C63AD9E5}" type="datetimeFigureOut">
              <a:rPr lang="da-DK" smtClean="0"/>
              <a:t>11-03-2025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E5F2DE8-A91E-488A-9740-E33DF5BAE400}" type="slidenum">
              <a:rPr lang="da-DK" smtClean="0"/>
              <a:t>‹nr.›</a:t>
            </a:fld>
            <a:endParaRPr lang="da-DK"/>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47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6820314-5BEB-4CBC-A5D7-EC70C63AD9E5}" type="datetimeFigureOut">
              <a:rPr lang="da-DK" smtClean="0"/>
              <a:t>11-03-2025</a:t>
            </a:fld>
            <a:endParaRPr lang="da-DK"/>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da-DK"/>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E5F2DE8-A91E-488A-9740-E33DF5BAE400}" type="slidenum">
              <a:rPr lang="da-DK" smtClean="0"/>
              <a:t>‹nr.›</a:t>
            </a:fld>
            <a:endParaRPr lang="da-DK"/>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01416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5F649-2D82-9DE8-CF32-3A90AA9CFC1A}"/>
              </a:ext>
            </a:extLst>
          </p:cNvPr>
          <p:cNvSpPr>
            <a:spLocks noGrp="1"/>
          </p:cNvSpPr>
          <p:nvPr>
            <p:ph type="ctrTitle"/>
          </p:nvPr>
        </p:nvSpPr>
        <p:spPr/>
        <p:txBody>
          <a:bodyPr/>
          <a:lstStyle/>
          <a:p>
            <a:r>
              <a:rPr lang="da-DK" dirty="0"/>
              <a:t>Sofokles’ </a:t>
            </a:r>
            <a:r>
              <a:rPr lang="da-DK" dirty="0" err="1"/>
              <a:t>Antigone</a:t>
            </a:r>
            <a:endParaRPr lang="da-DK" dirty="0"/>
          </a:p>
        </p:txBody>
      </p:sp>
      <p:sp>
        <p:nvSpPr>
          <p:cNvPr id="3" name="Undertitel 2">
            <a:extLst>
              <a:ext uri="{FF2B5EF4-FFF2-40B4-BE49-F238E27FC236}">
                <a16:creationId xmlns:a16="http://schemas.microsoft.com/office/drawing/2014/main" id="{1FC77DB4-C724-112E-8DB1-0FC6926467F4}"/>
              </a:ext>
            </a:extLst>
          </p:cNvPr>
          <p:cNvSpPr>
            <a:spLocks noGrp="1"/>
          </p:cNvSpPr>
          <p:nvPr>
            <p:ph type="subTitle" idx="1"/>
          </p:nvPr>
        </p:nvSpPr>
        <p:spPr/>
        <p:txBody>
          <a:bodyPr/>
          <a:lstStyle/>
          <a:p>
            <a:r>
              <a:rPr lang="da-DK" dirty="0"/>
              <a:t>s. 51-61 (O. Foss)</a:t>
            </a:r>
          </a:p>
        </p:txBody>
      </p:sp>
    </p:spTree>
    <p:extLst>
      <p:ext uri="{BB962C8B-B14F-4D97-AF65-F5344CB8AC3E}">
        <p14:creationId xmlns:p14="http://schemas.microsoft.com/office/powerpoint/2010/main" val="3851457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2ABC8-4FD6-4B60-92A7-BB3BEE3C1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76DEFE-D6D5-7F92-6B9C-B8B67CFDDB49}"/>
              </a:ext>
            </a:extLst>
          </p:cNvPr>
          <p:cNvSpPr>
            <a:spLocks noGrp="1"/>
          </p:cNvSpPr>
          <p:nvPr>
            <p:ph type="title"/>
          </p:nvPr>
        </p:nvSpPr>
        <p:spPr>
          <a:xfrm>
            <a:off x="1024128" y="232959"/>
            <a:ext cx="8018272" cy="1499616"/>
          </a:xfrm>
        </p:spPr>
        <p:txBody>
          <a:bodyPr>
            <a:normAutofit/>
          </a:bodyPr>
          <a:lstStyle/>
          <a:p>
            <a:r>
              <a:rPr lang="da-DK" b="1" kern="150" dirty="0">
                <a:effectLst/>
                <a:ea typeface="SimSun" panose="02010600030101010101" pitchFamily="2" charset="-122"/>
                <a:cs typeface="Arial" panose="020B0604020202020204" pitchFamily="34" charset="0"/>
              </a:rPr>
              <a:t>Tredje</a:t>
            </a:r>
            <a:r>
              <a:rPr lang="da-DK" b="1" i="1" kern="150" dirty="0">
                <a:effectLst/>
                <a:ea typeface="SimSun" panose="02010600030101010101" pitchFamily="2" charset="-122"/>
                <a:cs typeface="Arial" panose="020B0604020202020204" pitchFamily="34" charset="0"/>
              </a:rPr>
              <a:t> </a:t>
            </a:r>
            <a:r>
              <a:rPr lang="da-DK" b="1" i="1" kern="150" dirty="0" err="1">
                <a:effectLst/>
                <a:ea typeface="SimSun" panose="02010600030101010101" pitchFamily="2" charset="-122"/>
                <a:cs typeface="Arial" panose="020B0604020202020204" pitchFamily="34" charset="0"/>
              </a:rPr>
              <a:t>stasimon</a:t>
            </a:r>
            <a:r>
              <a:rPr lang="da-DK" b="1" i="1" kern="150" dirty="0">
                <a:effectLst/>
                <a:ea typeface="SimSun" panose="02010600030101010101" pitchFamily="2" charset="-122"/>
                <a:cs typeface="Arial" panose="020B0604020202020204" pitchFamily="34" charset="0"/>
              </a:rPr>
              <a:t>, </a:t>
            </a:r>
            <a:r>
              <a:rPr lang="da-DK" b="1" kern="150" dirty="0" err="1">
                <a:effectLst/>
                <a:ea typeface="SimSun" panose="02010600030101010101" pitchFamily="2" charset="-122"/>
                <a:cs typeface="Arial" panose="020B0604020202020204" pitchFamily="34" charset="0"/>
              </a:rPr>
              <a:t>vv</a:t>
            </a:r>
            <a:r>
              <a:rPr lang="da-DK" b="1" kern="150" dirty="0">
                <a:effectLst/>
                <a:ea typeface="SimSun" panose="02010600030101010101" pitchFamily="2" charset="-122"/>
                <a:cs typeface="Arial" panose="020B0604020202020204" pitchFamily="34" charset="0"/>
              </a:rPr>
              <a:t>. 781-805 (</a:t>
            </a:r>
            <a:r>
              <a:rPr lang="da-DK" b="1" kern="150" dirty="0" err="1">
                <a:effectLst/>
                <a:ea typeface="SimSun" panose="02010600030101010101" pitchFamily="2" charset="-122"/>
                <a:cs typeface="Arial" panose="020B0604020202020204" pitchFamily="34" charset="0"/>
              </a:rPr>
              <a:t>ss</a:t>
            </a:r>
            <a:r>
              <a:rPr lang="da-DK" b="1" kern="150" dirty="0">
                <a:effectLst/>
                <a:ea typeface="SimSun" panose="02010600030101010101" pitchFamily="2" charset="-122"/>
                <a:cs typeface="Arial" panose="020B0604020202020204" pitchFamily="34" charset="0"/>
              </a:rPr>
              <a:t>. 51-52)</a:t>
            </a:r>
            <a:endParaRPr lang="da-DK" dirty="0"/>
          </a:p>
        </p:txBody>
      </p:sp>
      <p:cxnSp>
        <p:nvCxnSpPr>
          <p:cNvPr id="12" name="Straight Connector 11">
            <a:extLst>
              <a:ext uri="{FF2B5EF4-FFF2-40B4-BE49-F238E27FC236}">
                <a16:creationId xmlns:a16="http://schemas.microsoft.com/office/drawing/2014/main" id="{DCD479D3-536C-4161-A6F8-813D30719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73B9FE47-FE36-A23E-864F-1A1CC8F23823}"/>
              </a:ext>
            </a:extLst>
          </p:cNvPr>
          <p:cNvSpPr>
            <a:spLocks noGrp="1"/>
          </p:cNvSpPr>
          <p:nvPr>
            <p:ph idx="1"/>
          </p:nvPr>
        </p:nvSpPr>
        <p:spPr>
          <a:xfrm>
            <a:off x="1024128" y="1666448"/>
            <a:ext cx="8018271" cy="4023360"/>
          </a:xfrm>
        </p:spPr>
        <p:txBody>
          <a:bodyPr>
            <a:normAutofit/>
          </a:bodyPr>
          <a:lstStyle/>
          <a:p>
            <a:pPr marL="342900" lvl="0" indent="-342900">
              <a:buFont typeface="+mj-lt"/>
              <a:buAutoNum type="arabicParenR"/>
            </a:pPr>
            <a:r>
              <a:rPr lang="da-DK" kern="150" dirty="0">
                <a:effectLst/>
                <a:ea typeface="SimSun" panose="02010600030101010101" pitchFamily="2" charset="-122"/>
                <a:cs typeface="Arial" panose="020B0604020202020204" pitchFamily="34" charset="0"/>
              </a:rPr>
              <a:t>Hvad handler korsangen om? Hvilken relevans har den for handlingen? </a:t>
            </a:r>
          </a:p>
          <a:p>
            <a:pPr marL="342900" lvl="0" indent="-342900">
              <a:buFont typeface="+mj-lt"/>
              <a:buAutoNum type="arabicParenR"/>
            </a:pPr>
            <a:endParaRPr lang="da-DK" kern="150" dirty="0">
              <a:ea typeface="SimSun" panose="02010600030101010101" pitchFamily="2" charset="-122"/>
              <a:cs typeface="Arial" panose="020B0604020202020204" pitchFamily="34" charset="0"/>
            </a:endParaRPr>
          </a:p>
          <a:p>
            <a:pPr marL="0" lvl="0" indent="0">
              <a:buNone/>
            </a:pPr>
            <a:endParaRPr lang="da-DK" kern="150" dirty="0">
              <a:effectLst/>
              <a:ea typeface="SimSun" panose="02010600030101010101" pitchFamily="2" charset="-122"/>
              <a:cs typeface="Arial" panose="020B0604020202020204" pitchFamily="34" charset="0"/>
            </a:endParaRPr>
          </a:p>
        </p:txBody>
      </p:sp>
      <p:sp>
        <p:nvSpPr>
          <p:cNvPr id="14" name="Rectangle 13">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ktangulær billedforklaring 2">
            <a:extLst>
              <a:ext uri="{FF2B5EF4-FFF2-40B4-BE49-F238E27FC236}">
                <a16:creationId xmlns:a16="http://schemas.microsoft.com/office/drawing/2014/main" id="{06DD07F2-02B6-C31D-99E5-ED263F593E96}"/>
              </a:ext>
            </a:extLst>
          </p:cNvPr>
          <p:cNvSpPr/>
          <p:nvPr/>
        </p:nvSpPr>
        <p:spPr>
          <a:xfrm>
            <a:off x="580473" y="2445716"/>
            <a:ext cx="3899057" cy="2457450"/>
          </a:xfrm>
          <a:prstGeom prst="wedgeRectCallout">
            <a:avLst>
              <a:gd name="adj1" fmla="val -66678"/>
              <a:gd name="adj2" fmla="val -213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Koret, 3. </a:t>
            </a:r>
            <a:r>
              <a:rPr lang="da-DK" sz="1600" i="1" dirty="0" err="1">
                <a:solidFill>
                  <a:srgbClr val="FF0000"/>
                </a:solidFill>
              </a:rPr>
              <a:t>stasimon</a:t>
            </a:r>
            <a:r>
              <a:rPr lang="da-DK" sz="1600" dirty="0">
                <a:solidFill>
                  <a:srgbClr val="FF0000"/>
                </a:solidFill>
              </a:rPr>
              <a:t>, strofe I: “Eros [</a:t>
            </a:r>
            <a:r>
              <a:rPr lang="da-DK" sz="1600" dirty="0">
                <a:solidFill>
                  <a:srgbClr val="C00000"/>
                </a:solidFill>
              </a:rPr>
              <a:t>dvs. kærligheden</a:t>
            </a:r>
            <a:r>
              <a:rPr lang="da-DK" sz="1600" dirty="0">
                <a:solidFill>
                  <a:srgbClr val="FF0000"/>
                </a:solidFill>
              </a:rPr>
              <a:t>], ubesejret i kamp, Eros som styrter over dit bytte, som lurer om natten på ungmøens blide rosenkinder; hen over hav går din vej, over landet hvor hyrderne bygger. Ingen udødelig gud, intet af døgnets børn undflyr din magt; med vanvid slår du dit offer.”</a:t>
            </a:r>
          </a:p>
        </p:txBody>
      </p:sp>
      <p:sp>
        <p:nvSpPr>
          <p:cNvPr id="7" name="Rektangulær billedforklaring 3">
            <a:extLst>
              <a:ext uri="{FF2B5EF4-FFF2-40B4-BE49-F238E27FC236}">
                <a16:creationId xmlns:a16="http://schemas.microsoft.com/office/drawing/2014/main" id="{2BD987F9-5258-79BF-4AF9-19241B556A1D}"/>
              </a:ext>
            </a:extLst>
          </p:cNvPr>
          <p:cNvSpPr/>
          <p:nvPr/>
        </p:nvSpPr>
        <p:spPr>
          <a:xfrm>
            <a:off x="5249656" y="2435908"/>
            <a:ext cx="3792743" cy="2457450"/>
          </a:xfrm>
          <a:prstGeom prst="wedgeRectCallout">
            <a:avLst>
              <a:gd name="adj1" fmla="val -67684"/>
              <a:gd name="adj2" fmla="val -222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Koret, 3. </a:t>
            </a:r>
            <a:r>
              <a:rPr lang="da-DK" sz="1600" i="1" dirty="0" err="1">
                <a:solidFill>
                  <a:srgbClr val="FF0000"/>
                </a:solidFill>
              </a:rPr>
              <a:t>stasimon</a:t>
            </a:r>
            <a:r>
              <a:rPr lang="da-DK" sz="1600" dirty="0">
                <a:solidFill>
                  <a:srgbClr val="FF0000"/>
                </a:solidFill>
              </a:rPr>
              <a:t>, modstrofe I: “Bort til uret forvilder du [</a:t>
            </a:r>
            <a:r>
              <a:rPr lang="da-DK" sz="1600" dirty="0">
                <a:solidFill>
                  <a:srgbClr val="C00000"/>
                </a:solidFill>
              </a:rPr>
              <a:t>dvs. Eros</a:t>
            </a:r>
            <a:r>
              <a:rPr lang="da-DK" sz="1600" dirty="0">
                <a:solidFill>
                  <a:srgbClr val="FF0000"/>
                </a:solidFill>
              </a:rPr>
              <a:t>] også retsindige så at de snubler. Se, fjendskab vakte du og splid blandt blodsbeslægtede frænder. Det elskovshungrende blik fra jomfruens strålende øjne </a:t>
            </a:r>
            <a:r>
              <a:rPr lang="da-DK" sz="1600" dirty="0" err="1">
                <a:solidFill>
                  <a:srgbClr val="FF0000"/>
                </a:solidFill>
              </a:rPr>
              <a:t>sejred</a:t>
            </a:r>
            <a:r>
              <a:rPr lang="da-DK" sz="1600" dirty="0">
                <a:solidFill>
                  <a:srgbClr val="FF0000"/>
                </a:solidFill>
              </a:rPr>
              <a:t>; thi brudelyst er runden af urgammel lov.”</a:t>
            </a:r>
          </a:p>
        </p:txBody>
      </p:sp>
      <p:sp>
        <p:nvSpPr>
          <p:cNvPr id="9" name="Rektangel 8">
            <a:extLst>
              <a:ext uri="{FF2B5EF4-FFF2-40B4-BE49-F238E27FC236}">
                <a16:creationId xmlns:a16="http://schemas.microsoft.com/office/drawing/2014/main" id="{7E4AE738-A915-BEFE-4B6F-250F12C20602}"/>
              </a:ext>
            </a:extLst>
          </p:cNvPr>
          <p:cNvSpPr/>
          <p:nvPr/>
        </p:nvSpPr>
        <p:spPr>
          <a:xfrm>
            <a:off x="840173" y="5048944"/>
            <a:ext cx="8018272" cy="166327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rPr>
              <a:t>Strofe I </a:t>
            </a:r>
            <a:r>
              <a:rPr lang="da-DK" sz="1600" dirty="0">
                <a:solidFill>
                  <a:schemeClr val="tx1"/>
                </a:solidFill>
              </a:rPr>
              <a:t>handler om kærlighedens, Eros’, ubegrænsede og uundgåelige almagt samt dets hjertegribende og </a:t>
            </a:r>
            <a:r>
              <a:rPr lang="da-DK" sz="1600" dirty="0" err="1">
                <a:solidFill>
                  <a:schemeClr val="tx1"/>
                </a:solidFill>
              </a:rPr>
              <a:t>hårdtrammende</a:t>
            </a:r>
            <a:r>
              <a:rPr lang="da-DK" sz="1600" dirty="0">
                <a:solidFill>
                  <a:schemeClr val="tx1"/>
                </a:solidFill>
              </a:rPr>
              <a:t> påvirkning til lands såvel som til havs, på dødelige såvel som udødelige. Overalt og alle rammes!</a:t>
            </a:r>
          </a:p>
          <a:p>
            <a:pPr algn="ctr"/>
            <a:r>
              <a:rPr lang="da-DK" sz="1600" b="1" dirty="0">
                <a:solidFill>
                  <a:schemeClr val="tx1"/>
                </a:solidFill>
              </a:rPr>
              <a:t>Modstrofe I </a:t>
            </a:r>
            <a:r>
              <a:rPr lang="da-DK" sz="1600" dirty="0">
                <a:solidFill>
                  <a:schemeClr val="tx1"/>
                </a:solidFill>
              </a:rPr>
              <a:t>omhandler kærlighedens mange medfølgende genvordigheder: Under påvirkning af kærlighedens store magt kan den retsindige forvandles til </a:t>
            </a:r>
            <a:r>
              <a:rPr lang="da-DK" sz="1600" dirty="0" err="1">
                <a:solidFill>
                  <a:schemeClr val="tx1"/>
                </a:solidFill>
              </a:rPr>
              <a:t>uretsindig</a:t>
            </a:r>
            <a:r>
              <a:rPr lang="da-DK" sz="1600" dirty="0">
                <a:solidFill>
                  <a:schemeClr val="tx1"/>
                </a:solidFill>
              </a:rPr>
              <a:t> og venner forvandles til uvenner. 3. </a:t>
            </a:r>
            <a:r>
              <a:rPr lang="da-DK" sz="1600" i="1" dirty="0" err="1">
                <a:solidFill>
                  <a:schemeClr val="tx1"/>
                </a:solidFill>
              </a:rPr>
              <a:t>stasimon</a:t>
            </a:r>
            <a:r>
              <a:rPr lang="da-DK" sz="1600" i="1" dirty="0">
                <a:solidFill>
                  <a:schemeClr val="tx1"/>
                </a:solidFill>
              </a:rPr>
              <a:t> </a:t>
            </a:r>
            <a:r>
              <a:rPr lang="da-DK" sz="1600" dirty="0">
                <a:solidFill>
                  <a:schemeClr val="tx1"/>
                </a:solidFill>
              </a:rPr>
              <a:t>er en alment refleksion over kærligheden og det konkluderes, at den altid sejrer. </a:t>
            </a:r>
          </a:p>
        </p:txBody>
      </p:sp>
      <p:sp>
        <p:nvSpPr>
          <p:cNvPr id="13" name="Tekstfelt 12">
            <a:extLst>
              <a:ext uri="{FF2B5EF4-FFF2-40B4-BE49-F238E27FC236}">
                <a16:creationId xmlns:a16="http://schemas.microsoft.com/office/drawing/2014/main" id="{A9D41F0E-51FA-DC53-EF62-1CAF0767EBF6}"/>
              </a:ext>
            </a:extLst>
          </p:cNvPr>
          <p:cNvSpPr txBox="1"/>
          <p:nvPr/>
        </p:nvSpPr>
        <p:spPr>
          <a:xfrm>
            <a:off x="9583347" y="633446"/>
            <a:ext cx="2211385" cy="3139321"/>
          </a:xfrm>
          <a:prstGeom prst="rect">
            <a:avLst/>
          </a:prstGeom>
          <a:noFill/>
        </p:spPr>
        <p:txBody>
          <a:bodyPr wrap="square">
            <a:spAutoFit/>
          </a:bodyPr>
          <a:lstStyle/>
          <a:p>
            <a:pPr algn="ctr"/>
            <a:r>
              <a:rPr lang="da-DK" dirty="0">
                <a:solidFill>
                  <a:schemeClr val="bg1"/>
                </a:solidFill>
              </a:rPr>
              <a:t>KORSANGEN</a:t>
            </a:r>
          </a:p>
          <a:p>
            <a:r>
              <a:rPr lang="da-DK" dirty="0">
                <a:solidFill>
                  <a:schemeClr val="bg1"/>
                </a:solidFill>
              </a:rPr>
              <a:t>A</a:t>
            </a:r>
            <a:r>
              <a:rPr lang="da-DK" sz="1800" dirty="0">
                <a:solidFill>
                  <a:schemeClr val="bg1"/>
                </a:solidFill>
              </a:rPr>
              <a:t>lmen refleksion over Eros’ almagt</a:t>
            </a:r>
          </a:p>
          <a:p>
            <a:r>
              <a:rPr lang="da-DK" b="1" dirty="0">
                <a:solidFill>
                  <a:schemeClr val="bg1"/>
                </a:solidFill>
              </a:rPr>
              <a:t>=&gt; men</a:t>
            </a:r>
            <a:r>
              <a:rPr lang="da-DK" sz="1800" b="1" dirty="0">
                <a:solidFill>
                  <a:schemeClr val="bg1"/>
                </a:solidFill>
              </a:rPr>
              <a:t> øjensynligt inspireret af Haimons kærlighed til </a:t>
            </a:r>
            <a:r>
              <a:rPr lang="da-DK" sz="1800" b="1" dirty="0" err="1">
                <a:solidFill>
                  <a:schemeClr val="bg1"/>
                </a:solidFill>
              </a:rPr>
              <a:t>Antigone</a:t>
            </a:r>
            <a:r>
              <a:rPr lang="da-DK" sz="1800" dirty="0">
                <a:solidFill>
                  <a:schemeClr val="bg1"/>
                </a:solidFill>
              </a:rPr>
              <a:t>, som blev udlagt i slutningen af 3. </a:t>
            </a:r>
            <a:r>
              <a:rPr lang="da-DK" sz="1800" i="1" dirty="0" err="1">
                <a:solidFill>
                  <a:schemeClr val="bg1"/>
                </a:solidFill>
              </a:rPr>
              <a:t>epeisodion</a:t>
            </a:r>
            <a:r>
              <a:rPr lang="da-DK" sz="1800" i="1" dirty="0">
                <a:solidFill>
                  <a:schemeClr val="bg1"/>
                </a:solidFill>
              </a:rPr>
              <a:t>, </a:t>
            </a:r>
            <a:r>
              <a:rPr lang="da-DK" sz="1800" dirty="0">
                <a:solidFill>
                  <a:schemeClr val="bg1"/>
                </a:solidFill>
              </a:rPr>
              <a:t>og Haimons opgør med sin egen far, Kreon.</a:t>
            </a:r>
            <a:r>
              <a:rPr lang="da-DK" sz="1800" i="1" dirty="0">
                <a:solidFill>
                  <a:schemeClr val="bg1"/>
                </a:solidFill>
              </a:rPr>
              <a:t> </a:t>
            </a:r>
            <a:endParaRPr lang="da-DK" dirty="0">
              <a:solidFill>
                <a:schemeClr val="bg1"/>
              </a:solidFill>
            </a:endParaRPr>
          </a:p>
        </p:txBody>
      </p:sp>
      <p:sp>
        <p:nvSpPr>
          <p:cNvPr id="17" name="Tekstfelt 16">
            <a:extLst>
              <a:ext uri="{FF2B5EF4-FFF2-40B4-BE49-F238E27FC236}">
                <a16:creationId xmlns:a16="http://schemas.microsoft.com/office/drawing/2014/main" id="{BE60D80F-FEA0-5DAC-A23D-05C032D3F53B}"/>
              </a:ext>
            </a:extLst>
          </p:cNvPr>
          <p:cNvSpPr txBox="1"/>
          <p:nvPr/>
        </p:nvSpPr>
        <p:spPr>
          <a:xfrm>
            <a:off x="9562796" y="4394539"/>
            <a:ext cx="244524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bg1"/>
                </a:solidFill>
              </a:rPr>
              <a:t>Altså relevant kommentar til det tema, som just er blevet anslået: Haimons ubetingede kærlighed til </a:t>
            </a:r>
            <a:r>
              <a:rPr lang="da-DK" sz="1800" dirty="0" err="1">
                <a:solidFill>
                  <a:schemeClr val="bg1"/>
                </a:solidFill>
              </a:rPr>
              <a:t>Antigone</a:t>
            </a:r>
            <a:r>
              <a:rPr lang="da-DK" sz="1800" dirty="0">
                <a:solidFill>
                  <a:schemeClr val="bg1"/>
                </a:solidFill>
              </a:rPr>
              <a:t>, som fører til bruddet med sin far, Kreon.</a:t>
            </a:r>
          </a:p>
        </p:txBody>
      </p:sp>
    </p:spTree>
    <p:extLst>
      <p:ext uri="{BB962C8B-B14F-4D97-AF65-F5344CB8AC3E}">
        <p14:creationId xmlns:p14="http://schemas.microsoft.com/office/powerpoint/2010/main" val="7755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3"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CC497-8D97-0AB7-2B4B-BD304B2E013A}"/>
              </a:ext>
            </a:extLst>
          </p:cNvPr>
          <p:cNvSpPr>
            <a:spLocks noGrp="1"/>
          </p:cNvSpPr>
          <p:nvPr>
            <p:ph type="title"/>
          </p:nvPr>
        </p:nvSpPr>
        <p:spPr/>
        <p:txBody>
          <a:bodyPr/>
          <a:lstStyle/>
          <a:p>
            <a:r>
              <a:rPr lang="da-DK" dirty="0" err="1"/>
              <a:t>Kommos</a:t>
            </a:r>
            <a:r>
              <a:rPr lang="da-DK" dirty="0"/>
              <a:t> – hvad er en </a:t>
            </a:r>
            <a:r>
              <a:rPr lang="da-DK" dirty="0" err="1"/>
              <a:t>kommos</a:t>
            </a:r>
            <a:r>
              <a:rPr lang="da-DK" dirty="0"/>
              <a:t>?</a:t>
            </a:r>
          </a:p>
        </p:txBody>
      </p:sp>
      <p:sp>
        <p:nvSpPr>
          <p:cNvPr id="3" name="Pladsholder til indhold 2">
            <a:extLst>
              <a:ext uri="{FF2B5EF4-FFF2-40B4-BE49-F238E27FC236}">
                <a16:creationId xmlns:a16="http://schemas.microsoft.com/office/drawing/2014/main" id="{8839D497-AD34-75F3-EF86-EA963AFDABF3}"/>
              </a:ext>
            </a:extLst>
          </p:cNvPr>
          <p:cNvSpPr>
            <a:spLocks noGrp="1"/>
          </p:cNvSpPr>
          <p:nvPr>
            <p:ph idx="1"/>
          </p:nvPr>
        </p:nvSpPr>
        <p:spPr>
          <a:xfrm>
            <a:off x="1024129" y="2286000"/>
            <a:ext cx="5071872" cy="4023360"/>
          </a:xfrm>
        </p:spPr>
        <p:txBody>
          <a:bodyPr>
            <a:normAutofit/>
          </a:bodyPr>
          <a:lstStyle/>
          <a:p>
            <a:r>
              <a:rPr lang="da-DK" sz="3200" dirty="0"/>
              <a:t>En </a:t>
            </a:r>
            <a:r>
              <a:rPr lang="da-DK" sz="3200" b="1" dirty="0" err="1"/>
              <a:t>kommos</a:t>
            </a:r>
            <a:r>
              <a:rPr lang="da-DK" sz="3200" dirty="0"/>
              <a:t> er en ‘vekselsang’, hvor koret og én eller flere af skuespillerne skiftes til at synge. Det er tit (som her) en klagesang, hvor koret og skuespilleren deler deres sorg over et eller andet.</a:t>
            </a:r>
          </a:p>
        </p:txBody>
      </p:sp>
      <p:pic>
        <p:nvPicPr>
          <p:cNvPr id="4" name="Billede 3" descr="Et billede, der indeholder tøj, person, menneske, Ansigt&#10;&#10;Automatisk genereret beskrivelse">
            <a:extLst>
              <a:ext uri="{FF2B5EF4-FFF2-40B4-BE49-F238E27FC236}">
                <a16:creationId xmlns:a16="http://schemas.microsoft.com/office/drawing/2014/main" id="{043C42B7-5D9E-8716-4476-20F4C848C8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2725" y="1913033"/>
            <a:ext cx="4710512" cy="4272009"/>
          </a:xfrm>
          <a:prstGeom prst="rect">
            <a:avLst/>
          </a:prstGeom>
          <a:noFill/>
        </p:spPr>
      </p:pic>
      <p:sp>
        <p:nvSpPr>
          <p:cNvPr id="5" name="Tekstfelt 4">
            <a:extLst>
              <a:ext uri="{FF2B5EF4-FFF2-40B4-BE49-F238E27FC236}">
                <a16:creationId xmlns:a16="http://schemas.microsoft.com/office/drawing/2014/main" id="{CDF38F5D-BF03-974D-14AB-D4DA9341CA66}"/>
              </a:ext>
            </a:extLst>
          </p:cNvPr>
          <p:cNvSpPr txBox="1"/>
          <p:nvPr/>
        </p:nvSpPr>
        <p:spPr>
          <a:xfrm>
            <a:off x="9020710" y="712704"/>
            <a:ext cx="2486346" cy="1200329"/>
          </a:xfrm>
          <a:prstGeom prst="rect">
            <a:avLst/>
          </a:prstGeom>
          <a:noFill/>
        </p:spPr>
        <p:txBody>
          <a:bodyPr wrap="square" rtlCol="0">
            <a:spAutoFit/>
          </a:bodyPr>
          <a:lstStyle/>
          <a:p>
            <a:r>
              <a:rPr lang="da-DK" i="1" dirty="0" err="1"/>
              <a:t>Antigone</a:t>
            </a:r>
            <a:r>
              <a:rPr lang="da-DK" i="1" dirty="0"/>
              <a:t> på vej ind i hulen. Irene Papas som </a:t>
            </a:r>
            <a:r>
              <a:rPr lang="da-DK" i="1" dirty="0" err="1"/>
              <a:t>Antigone</a:t>
            </a:r>
            <a:r>
              <a:rPr lang="da-DK" i="1" dirty="0"/>
              <a:t> i en sort-hvid filmatisering fra 1961</a:t>
            </a:r>
            <a:r>
              <a:rPr lang="da-DK" dirty="0"/>
              <a:t>.</a:t>
            </a:r>
          </a:p>
        </p:txBody>
      </p:sp>
    </p:spTree>
    <p:extLst>
      <p:ext uri="{BB962C8B-B14F-4D97-AF65-F5344CB8AC3E}">
        <p14:creationId xmlns:p14="http://schemas.microsoft.com/office/powerpoint/2010/main" val="183645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CC497-8D97-0AB7-2B4B-BD304B2E013A}"/>
              </a:ext>
            </a:extLst>
          </p:cNvPr>
          <p:cNvSpPr>
            <a:spLocks noGrp="1"/>
          </p:cNvSpPr>
          <p:nvPr>
            <p:ph type="title"/>
          </p:nvPr>
        </p:nvSpPr>
        <p:spPr/>
        <p:txBody>
          <a:bodyPr/>
          <a:lstStyle/>
          <a:p>
            <a:r>
              <a:rPr lang="da-DK" dirty="0" err="1"/>
              <a:t>Kommos</a:t>
            </a:r>
            <a:r>
              <a:rPr lang="da-DK" dirty="0"/>
              <a:t> – Opbygning?</a:t>
            </a:r>
          </a:p>
        </p:txBody>
      </p:sp>
      <p:sp>
        <p:nvSpPr>
          <p:cNvPr id="3" name="Pladsholder til indhold 2">
            <a:extLst>
              <a:ext uri="{FF2B5EF4-FFF2-40B4-BE49-F238E27FC236}">
                <a16:creationId xmlns:a16="http://schemas.microsoft.com/office/drawing/2014/main" id="{8839D497-AD34-75F3-EF86-EA963AFDABF3}"/>
              </a:ext>
            </a:extLst>
          </p:cNvPr>
          <p:cNvSpPr>
            <a:spLocks noGrp="1"/>
          </p:cNvSpPr>
          <p:nvPr>
            <p:ph idx="1"/>
          </p:nvPr>
        </p:nvSpPr>
        <p:spPr>
          <a:xfrm>
            <a:off x="605346" y="1891335"/>
            <a:ext cx="6445185" cy="1334750"/>
          </a:xfrm>
          <a:solidFill>
            <a:schemeClr val="accent1"/>
          </a:solidFill>
        </p:spPr>
        <p:txBody>
          <a:bodyPr/>
          <a:lstStyle/>
          <a:p>
            <a:pPr algn="ctr"/>
            <a:r>
              <a:rPr lang="da-DK" i="1" dirty="0"/>
              <a:t>En </a:t>
            </a:r>
            <a:r>
              <a:rPr lang="da-DK" b="1" i="1" dirty="0" err="1"/>
              <a:t>kommos</a:t>
            </a:r>
            <a:r>
              <a:rPr lang="da-DK" i="1" dirty="0"/>
              <a:t> er en ‘vekselsang’, hvor koret og én eller flere af skuespillerne skiftes til at synge. Det er tit (som her) en klagesang, hvor koret og skuespilleren deler deres sorg over et eller andet.</a:t>
            </a:r>
          </a:p>
        </p:txBody>
      </p:sp>
      <p:sp>
        <p:nvSpPr>
          <p:cNvPr id="6" name="Pladsholder til indhold 2">
            <a:extLst>
              <a:ext uri="{FF2B5EF4-FFF2-40B4-BE49-F238E27FC236}">
                <a16:creationId xmlns:a16="http://schemas.microsoft.com/office/drawing/2014/main" id="{E57CDD9A-2508-0EC6-7559-3BE3FC60C37A}"/>
              </a:ext>
            </a:extLst>
          </p:cNvPr>
          <p:cNvSpPr txBox="1">
            <a:spLocks/>
          </p:cNvSpPr>
          <p:nvPr/>
        </p:nvSpPr>
        <p:spPr>
          <a:xfrm>
            <a:off x="903296" y="3981807"/>
            <a:ext cx="6013669" cy="22055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da-DK" dirty="0"/>
              <a:t>Reglerne for opbygningen af en </a:t>
            </a:r>
            <a:r>
              <a:rPr lang="da-DK" dirty="0" err="1"/>
              <a:t>kommos</a:t>
            </a:r>
            <a:r>
              <a:rPr lang="da-DK" dirty="0"/>
              <a:t> er meget elastiske, og ordet </a:t>
            </a:r>
            <a:r>
              <a:rPr lang="da-DK" dirty="0" err="1"/>
              <a:t>kommos</a:t>
            </a:r>
            <a:r>
              <a:rPr lang="da-DK" dirty="0"/>
              <a:t> kan bruges om enhver sådan vekselsang, uanset indholdet.</a:t>
            </a:r>
          </a:p>
          <a:p>
            <a:pPr algn="ctr"/>
            <a:r>
              <a:rPr lang="da-DK" dirty="0"/>
              <a:t>I denne </a:t>
            </a:r>
            <a:r>
              <a:rPr lang="da-DK" dirty="0" err="1"/>
              <a:t>kommos</a:t>
            </a:r>
            <a:r>
              <a:rPr lang="da-DK" dirty="0"/>
              <a:t> synger </a:t>
            </a:r>
            <a:r>
              <a:rPr lang="da-DK" dirty="0" err="1"/>
              <a:t>Antigone</a:t>
            </a:r>
            <a:r>
              <a:rPr lang="da-DK" dirty="0"/>
              <a:t> og koret afvekslende strofer, hvori </a:t>
            </a:r>
            <a:r>
              <a:rPr lang="da-DK" dirty="0" err="1"/>
              <a:t>Antigone</a:t>
            </a:r>
            <a:r>
              <a:rPr lang="da-DK" dirty="0"/>
              <a:t> beklager sig over sin skæbne og kommende død</a:t>
            </a:r>
          </a:p>
          <a:p>
            <a:endParaRPr lang="da-DK" dirty="0"/>
          </a:p>
        </p:txBody>
      </p:sp>
      <p:sp>
        <p:nvSpPr>
          <p:cNvPr id="7" name="Rektangel 6">
            <a:extLst>
              <a:ext uri="{FF2B5EF4-FFF2-40B4-BE49-F238E27FC236}">
                <a16:creationId xmlns:a16="http://schemas.microsoft.com/office/drawing/2014/main" id="{43C28787-A605-B653-F7A5-ED9471265230}"/>
              </a:ext>
            </a:extLst>
          </p:cNvPr>
          <p:cNvSpPr/>
          <p:nvPr/>
        </p:nvSpPr>
        <p:spPr>
          <a:xfrm>
            <a:off x="7335748" y="262734"/>
            <a:ext cx="4527692" cy="605245"/>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endParaRPr lang="da-DK" sz="1600" dirty="0">
              <a:solidFill>
                <a:schemeClr val="tx1"/>
              </a:solidFill>
            </a:endParaRPr>
          </a:p>
        </p:txBody>
      </p:sp>
      <p:sp>
        <p:nvSpPr>
          <p:cNvPr id="8" name="Rektangel 7">
            <a:extLst>
              <a:ext uri="{FF2B5EF4-FFF2-40B4-BE49-F238E27FC236}">
                <a16:creationId xmlns:a16="http://schemas.microsoft.com/office/drawing/2014/main" id="{ABBA2C82-8633-8B4F-6C35-B022878E8930}"/>
              </a:ext>
            </a:extLst>
          </p:cNvPr>
          <p:cNvSpPr/>
          <p:nvPr/>
        </p:nvSpPr>
        <p:spPr>
          <a:xfrm>
            <a:off x="7335748" y="906609"/>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Strofe I</a:t>
            </a:r>
            <a:endParaRPr lang="da-DK" sz="1600" dirty="0">
              <a:solidFill>
                <a:schemeClr val="tx1"/>
              </a:solidFill>
            </a:endParaRPr>
          </a:p>
        </p:txBody>
      </p:sp>
      <p:sp>
        <p:nvSpPr>
          <p:cNvPr id="9" name="Rektangel 8">
            <a:extLst>
              <a:ext uri="{FF2B5EF4-FFF2-40B4-BE49-F238E27FC236}">
                <a16:creationId xmlns:a16="http://schemas.microsoft.com/office/drawing/2014/main" id="{956AEEBF-01AE-BD6D-E7B4-FA6B55DA02E7}"/>
              </a:ext>
            </a:extLst>
          </p:cNvPr>
          <p:cNvSpPr/>
          <p:nvPr/>
        </p:nvSpPr>
        <p:spPr>
          <a:xfrm>
            <a:off x="7335748" y="1551836"/>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endParaRPr lang="da-DK" sz="1600" dirty="0">
              <a:solidFill>
                <a:schemeClr val="tx1"/>
              </a:solidFill>
            </a:endParaRPr>
          </a:p>
        </p:txBody>
      </p:sp>
      <p:sp>
        <p:nvSpPr>
          <p:cNvPr id="10" name="Rektangel 9">
            <a:extLst>
              <a:ext uri="{FF2B5EF4-FFF2-40B4-BE49-F238E27FC236}">
                <a16:creationId xmlns:a16="http://schemas.microsoft.com/office/drawing/2014/main" id="{D86BC984-EBBE-6D7F-79AE-D174736FCE24}"/>
              </a:ext>
            </a:extLst>
          </p:cNvPr>
          <p:cNvSpPr/>
          <p:nvPr/>
        </p:nvSpPr>
        <p:spPr>
          <a:xfrm>
            <a:off x="7335748" y="2195711"/>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Modstrofe I</a:t>
            </a:r>
            <a:endParaRPr lang="da-DK" sz="1600" dirty="0">
              <a:solidFill>
                <a:schemeClr val="tx1"/>
              </a:solidFill>
            </a:endParaRPr>
          </a:p>
        </p:txBody>
      </p:sp>
      <p:sp>
        <p:nvSpPr>
          <p:cNvPr id="11" name="Rektangel 10">
            <a:extLst>
              <a:ext uri="{FF2B5EF4-FFF2-40B4-BE49-F238E27FC236}">
                <a16:creationId xmlns:a16="http://schemas.microsoft.com/office/drawing/2014/main" id="{624A673F-BF35-5DBF-95A2-F8AB9B85B209}"/>
              </a:ext>
            </a:extLst>
          </p:cNvPr>
          <p:cNvSpPr/>
          <p:nvPr/>
        </p:nvSpPr>
        <p:spPr>
          <a:xfrm>
            <a:off x="7335748" y="2849814"/>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 Anapæst</a:t>
            </a:r>
          </a:p>
        </p:txBody>
      </p:sp>
      <p:sp>
        <p:nvSpPr>
          <p:cNvPr id="12" name="Rektangel 11">
            <a:extLst>
              <a:ext uri="{FF2B5EF4-FFF2-40B4-BE49-F238E27FC236}">
                <a16:creationId xmlns:a16="http://schemas.microsoft.com/office/drawing/2014/main" id="{617784FB-DBB0-A2AE-9DE4-A6785345854E}"/>
              </a:ext>
            </a:extLst>
          </p:cNvPr>
          <p:cNvSpPr/>
          <p:nvPr/>
        </p:nvSpPr>
        <p:spPr>
          <a:xfrm>
            <a:off x="7335748" y="3488911"/>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Strofe II</a:t>
            </a:r>
          </a:p>
        </p:txBody>
      </p:sp>
      <p:sp>
        <p:nvSpPr>
          <p:cNvPr id="13" name="Rektangel 12">
            <a:extLst>
              <a:ext uri="{FF2B5EF4-FFF2-40B4-BE49-F238E27FC236}">
                <a16:creationId xmlns:a16="http://schemas.microsoft.com/office/drawing/2014/main" id="{E7B6A6AA-CC4D-2251-90DD-5BEC4144FA80}"/>
              </a:ext>
            </a:extLst>
          </p:cNvPr>
          <p:cNvSpPr/>
          <p:nvPr/>
        </p:nvSpPr>
        <p:spPr>
          <a:xfrm>
            <a:off x="7335748" y="4128007"/>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a:t>
            </a:r>
          </a:p>
        </p:txBody>
      </p:sp>
      <p:sp>
        <p:nvSpPr>
          <p:cNvPr id="14" name="Rektangel 13">
            <a:extLst>
              <a:ext uri="{FF2B5EF4-FFF2-40B4-BE49-F238E27FC236}">
                <a16:creationId xmlns:a16="http://schemas.microsoft.com/office/drawing/2014/main" id="{E7372AB4-A2FC-31F9-E2F5-CCF5EC026ABC}"/>
              </a:ext>
            </a:extLst>
          </p:cNvPr>
          <p:cNvSpPr/>
          <p:nvPr/>
        </p:nvSpPr>
        <p:spPr>
          <a:xfrm>
            <a:off x="7335748" y="4781945"/>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Modstrofe II</a:t>
            </a:r>
          </a:p>
        </p:txBody>
      </p:sp>
      <p:sp>
        <p:nvSpPr>
          <p:cNvPr id="15" name="Rektangel 14">
            <a:extLst>
              <a:ext uri="{FF2B5EF4-FFF2-40B4-BE49-F238E27FC236}">
                <a16:creationId xmlns:a16="http://schemas.microsoft.com/office/drawing/2014/main" id="{BC399933-9CCB-CE25-18C9-C30955C8F307}"/>
              </a:ext>
            </a:extLst>
          </p:cNvPr>
          <p:cNvSpPr/>
          <p:nvPr/>
        </p:nvSpPr>
        <p:spPr>
          <a:xfrm>
            <a:off x="7335748" y="5427092"/>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rPr>
              <a:t>Kor</a:t>
            </a:r>
          </a:p>
        </p:txBody>
      </p:sp>
      <p:sp>
        <p:nvSpPr>
          <p:cNvPr id="16" name="Rektangel 15">
            <a:extLst>
              <a:ext uri="{FF2B5EF4-FFF2-40B4-BE49-F238E27FC236}">
                <a16:creationId xmlns:a16="http://schemas.microsoft.com/office/drawing/2014/main" id="{73F4E488-5DE8-6C17-2972-597882BF5BC9}"/>
              </a:ext>
            </a:extLst>
          </p:cNvPr>
          <p:cNvSpPr/>
          <p:nvPr/>
        </p:nvSpPr>
        <p:spPr>
          <a:xfrm>
            <a:off x="7335748" y="6072239"/>
            <a:ext cx="4527692" cy="605245"/>
          </a:xfrm>
          <a:prstGeom prst="rect">
            <a:avLst/>
          </a:prstGeom>
          <a:solidFill>
            <a:schemeClr val="accent3">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err="1">
                <a:solidFill>
                  <a:schemeClr val="tx1"/>
                </a:solidFill>
              </a:rPr>
              <a:t>Antigone</a:t>
            </a:r>
            <a:r>
              <a:rPr lang="da-DK" sz="2800" dirty="0">
                <a:solidFill>
                  <a:schemeClr val="tx1"/>
                </a:solidFill>
              </a:rPr>
              <a:t>: </a:t>
            </a:r>
            <a:r>
              <a:rPr lang="da-DK" sz="2800" dirty="0" err="1">
                <a:solidFill>
                  <a:schemeClr val="tx1"/>
                </a:solidFill>
              </a:rPr>
              <a:t>Epode</a:t>
            </a:r>
            <a:endParaRPr lang="da-DK" sz="2800" dirty="0">
              <a:solidFill>
                <a:schemeClr val="tx1"/>
              </a:solidFill>
            </a:endParaRPr>
          </a:p>
        </p:txBody>
      </p:sp>
    </p:spTree>
    <p:extLst>
      <p:ext uri="{BB962C8B-B14F-4D97-AF65-F5344CB8AC3E}">
        <p14:creationId xmlns:p14="http://schemas.microsoft.com/office/powerpoint/2010/main" val="365763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534CF1C-C5C9-4CC0-F87E-8A0AD51440C7}"/>
              </a:ext>
            </a:extLst>
          </p:cNvPr>
          <p:cNvSpPr>
            <a:spLocks noGrp="1"/>
          </p:cNvSpPr>
          <p:nvPr>
            <p:ph type="title"/>
          </p:nvPr>
        </p:nvSpPr>
        <p:spPr>
          <a:xfrm>
            <a:off x="495300" y="804333"/>
            <a:ext cx="3861388" cy="5249334"/>
          </a:xfrm>
        </p:spPr>
        <p:txBody>
          <a:bodyPr>
            <a:normAutofit/>
          </a:bodyPr>
          <a:lstStyle/>
          <a:p>
            <a:pPr algn="r"/>
            <a:r>
              <a:rPr lang="da-DK" sz="5400" b="1" kern="150" dirty="0">
                <a:solidFill>
                  <a:schemeClr val="bg1"/>
                </a:solidFill>
                <a:ea typeface="SimSun" panose="02010600030101010101" pitchFamily="2" charset="-122"/>
                <a:cs typeface="Arial" panose="020B0604020202020204" pitchFamily="34" charset="0"/>
              </a:rPr>
              <a:t>Opgave til Sofokles’ </a:t>
            </a:r>
            <a:r>
              <a:rPr lang="da-DK" sz="5400" b="1" i="1" kern="150" dirty="0" err="1">
                <a:solidFill>
                  <a:schemeClr val="bg1"/>
                </a:solidFill>
                <a:ea typeface="SimSun" panose="02010600030101010101" pitchFamily="2" charset="-122"/>
                <a:cs typeface="Arial" panose="020B0604020202020204" pitchFamily="34" charset="0"/>
              </a:rPr>
              <a:t>Antigone</a:t>
            </a:r>
            <a:r>
              <a:rPr lang="da-DK" sz="5400" b="1" i="1" kern="150" dirty="0">
                <a:solidFill>
                  <a:schemeClr val="bg1"/>
                </a:solidFill>
                <a:ea typeface="SimSun" panose="02010600030101010101" pitchFamily="2" charset="-122"/>
                <a:cs typeface="Arial" panose="020B0604020202020204" pitchFamily="34" charset="0"/>
              </a:rPr>
              <a:t>,</a:t>
            </a:r>
            <a:r>
              <a:rPr lang="da-DK" sz="5400" b="1" kern="150" dirty="0">
                <a:solidFill>
                  <a:schemeClr val="bg1"/>
                </a:solidFill>
                <a:ea typeface="SimSun" panose="02010600030101010101" pitchFamily="2" charset="-122"/>
                <a:cs typeface="Arial" panose="020B0604020202020204" pitchFamily="34" charset="0"/>
              </a:rPr>
              <a:t> </a:t>
            </a:r>
            <a:r>
              <a:rPr lang="da-DK" sz="5400" b="1" kern="150" dirty="0" err="1">
                <a:solidFill>
                  <a:schemeClr val="bg1"/>
                </a:solidFill>
                <a:ea typeface="SimSun" panose="02010600030101010101" pitchFamily="2" charset="-122"/>
                <a:cs typeface="Arial" panose="020B0604020202020204" pitchFamily="34" charset="0"/>
              </a:rPr>
              <a:t>vv</a:t>
            </a:r>
            <a:r>
              <a:rPr lang="da-DK" sz="5400" b="1" kern="150" dirty="0">
                <a:solidFill>
                  <a:schemeClr val="bg1"/>
                </a:solidFill>
                <a:ea typeface="SimSun" panose="02010600030101010101" pitchFamily="2" charset="-122"/>
                <a:cs typeface="Arial" panose="020B0604020202020204" pitchFamily="34" charset="0"/>
              </a:rPr>
              <a:t>. 781-986 (</a:t>
            </a:r>
            <a:r>
              <a:rPr lang="da-DK" sz="5400" b="1" kern="150" dirty="0" err="1">
                <a:solidFill>
                  <a:schemeClr val="bg1"/>
                </a:solidFill>
                <a:ea typeface="SimSun" panose="02010600030101010101" pitchFamily="2" charset="-122"/>
                <a:cs typeface="Arial" panose="020B0604020202020204" pitchFamily="34" charset="0"/>
              </a:rPr>
              <a:t>ss</a:t>
            </a:r>
            <a:r>
              <a:rPr lang="da-DK" sz="5400" b="1" kern="150" dirty="0">
                <a:solidFill>
                  <a:schemeClr val="bg1"/>
                </a:solidFill>
                <a:ea typeface="SimSun" panose="02010600030101010101" pitchFamily="2" charset="-122"/>
                <a:cs typeface="Arial" panose="020B0604020202020204" pitchFamily="34" charset="0"/>
              </a:rPr>
              <a:t>. 51-61)</a:t>
            </a:r>
            <a:br>
              <a:rPr lang="da-DK" sz="5400" kern="150" dirty="0">
                <a:solidFill>
                  <a:schemeClr val="bg1"/>
                </a:solidFill>
                <a:ea typeface="SimSun" panose="02010600030101010101" pitchFamily="2" charset="-122"/>
                <a:cs typeface="Arial" panose="020B0604020202020204" pitchFamily="34" charset="0"/>
              </a:rPr>
            </a:br>
            <a:endParaRPr lang="da-DK" dirty="0">
              <a:solidFill>
                <a:schemeClr val="bg1"/>
              </a:solidFill>
            </a:endParaRPr>
          </a:p>
        </p:txBody>
      </p:sp>
      <p:sp>
        <p:nvSpPr>
          <p:cNvPr id="3" name="Pladsholder til indhold 2">
            <a:extLst>
              <a:ext uri="{FF2B5EF4-FFF2-40B4-BE49-F238E27FC236}">
                <a16:creationId xmlns:a16="http://schemas.microsoft.com/office/drawing/2014/main" id="{68FA3938-F930-621D-0885-E8842AD8DC34}"/>
              </a:ext>
            </a:extLst>
          </p:cNvPr>
          <p:cNvSpPr>
            <a:spLocks noGrp="1"/>
          </p:cNvSpPr>
          <p:nvPr>
            <p:ph idx="1"/>
          </p:nvPr>
        </p:nvSpPr>
        <p:spPr>
          <a:xfrm>
            <a:off x="4951048" y="226030"/>
            <a:ext cx="7049168" cy="6544639"/>
          </a:xfrm>
        </p:spPr>
        <p:txBody>
          <a:bodyPr anchor="ctr">
            <a:normAutofit/>
          </a:bodyPr>
          <a:lstStyle/>
          <a:p>
            <a:pPr algn="ctr"/>
            <a:r>
              <a:rPr lang="da-DK" sz="2100" kern="150" dirty="0">
                <a:effectLst/>
                <a:ea typeface="SimSun" panose="02010600030101010101" pitchFamily="2" charset="-122"/>
                <a:cs typeface="Arial" panose="020B0604020202020204" pitchFamily="34" charset="0"/>
              </a:rPr>
              <a:t>Hver person får et tal. Besvar spørgsmålet med samme tal som jer - brug ca. 10 minutter. </a:t>
            </a:r>
          </a:p>
          <a:p>
            <a:pPr algn="ctr"/>
            <a:r>
              <a:rPr lang="da-DK" sz="2100" kern="150" dirty="0">
                <a:effectLst/>
                <a:ea typeface="SimSun" panose="02010600030101010101" pitchFamily="2" charset="-122"/>
                <a:cs typeface="Arial" panose="020B0604020202020204" pitchFamily="34" charset="0"/>
              </a:rPr>
              <a:t>Rejs dig herefter og gå rundt i lokalet for at finde nogen, der har svaret på et andet spørgsmål end dig. Byt svar, og notér ned. Bliv ved med dette indtil du har alle 5 svar </a:t>
            </a:r>
          </a:p>
          <a:p>
            <a:pPr algn="ctr"/>
            <a:r>
              <a:rPr lang="da-DK" sz="2100" b="1" kern="150" dirty="0">
                <a:ea typeface="SimSun" panose="02010600030101010101" pitchFamily="2" charset="-122"/>
                <a:cs typeface="Arial" panose="020B0604020202020204" pitchFamily="34" charset="0"/>
              </a:rPr>
              <a:t>*NB* </a:t>
            </a:r>
            <a:r>
              <a:rPr lang="da-DK" sz="2100" kern="150" dirty="0">
                <a:ea typeface="SimSun" panose="02010600030101010101" pitchFamily="2" charset="-122"/>
                <a:cs typeface="Arial" panose="020B0604020202020204" pitchFamily="34" charset="0"/>
              </a:rPr>
              <a:t>man kan kun videregive SIT EGET svar</a:t>
            </a:r>
            <a:endParaRPr lang="da-DK" sz="2000" dirty="0"/>
          </a:p>
          <a:p>
            <a:endParaRPr lang="da-DK" dirty="0"/>
          </a:p>
        </p:txBody>
      </p:sp>
    </p:spTree>
    <p:extLst>
      <p:ext uri="{BB962C8B-B14F-4D97-AF65-F5344CB8AC3E}">
        <p14:creationId xmlns:p14="http://schemas.microsoft.com/office/powerpoint/2010/main" val="1805829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534CF1C-C5C9-4CC0-F87E-8A0AD51440C7}"/>
              </a:ext>
            </a:extLst>
          </p:cNvPr>
          <p:cNvSpPr>
            <a:spLocks noGrp="1"/>
          </p:cNvSpPr>
          <p:nvPr>
            <p:ph type="title"/>
          </p:nvPr>
        </p:nvSpPr>
        <p:spPr>
          <a:xfrm>
            <a:off x="310039" y="205483"/>
            <a:ext cx="3638489" cy="6513815"/>
          </a:xfrm>
        </p:spPr>
        <p:txBody>
          <a:bodyPr anchor="ctr">
            <a:noAutofit/>
          </a:bodyPr>
          <a:lstStyle/>
          <a:p>
            <a:r>
              <a:rPr lang="da-DK" sz="2800" b="1" kern="150" dirty="0">
                <a:solidFill>
                  <a:srgbClr val="FFFFFF"/>
                </a:solidFill>
                <a:ea typeface="SimSun" panose="02010600030101010101" pitchFamily="2" charset="-122"/>
                <a:cs typeface="Arial" panose="020B0604020202020204" pitchFamily="34" charset="0"/>
              </a:rPr>
              <a:t>Opgave til Sofokles’ </a:t>
            </a:r>
            <a:r>
              <a:rPr lang="da-DK" sz="2800" b="1" i="1" kern="150" dirty="0" err="1">
                <a:solidFill>
                  <a:srgbClr val="FFFFFF"/>
                </a:solidFill>
                <a:ea typeface="SimSun" panose="02010600030101010101" pitchFamily="2" charset="-122"/>
                <a:cs typeface="Arial" panose="020B0604020202020204" pitchFamily="34" charset="0"/>
              </a:rPr>
              <a:t>Antigone</a:t>
            </a:r>
            <a:r>
              <a:rPr lang="da-DK" sz="2800" b="1" i="1" kern="150" dirty="0">
                <a:solidFill>
                  <a:srgbClr val="FFFFFF"/>
                </a:solidFill>
                <a:ea typeface="SimSun" panose="02010600030101010101" pitchFamily="2" charset="-122"/>
                <a:cs typeface="Arial" panose="020B0604020202020204" pitchFamily="34" charset="0"/>
              </a:rPr>
              <a:t>,</a:t>
            </a:r>
            <a:r>
              <a:rPr lang="da-DK" sz="2800" b="1" kern="150" dirty="0">
                <a:solidFill>
                  <a:srgbClr val="FFFFFF"/>
                </a:solidFill>
                <a:ea typeface="SimSun" panose="02010600030101010101" pitchFamily="2" charset="-122"/>
                <a:cs typeface="Arial" panose="020B0604020202020204" pitchFamily="34" charset="0"/>
              </a:rPr>
              <a:t> </a:t>
            </a:r>
            <a:r>
              <a:rPr lang="da-DK" sz="2800" b="1" kern="150" dirty="0" err="1">
                <a:solidFill>
                  <a:srgbClr val="FFFFFF"/>
                </a:solidFill>
                <a:ea typeface="SimSun" panose="02010600030101010101" pitchFamily="2" charset="-122"/>
                <a:cs typeface="Arial" panose="020B0604020202020204" pitchFamily="34" charset="0"/>
              </a:rPr>
              <a:t>vv</a:t>
            </a:r>
            <a:r>
              <a:rPr lang="da-DK" sz="2800" b="1" kern="150" dirty="0">
                <a:solidFill>
                  <a:srgbClr val="FFFFFF"/>
                </a:solidFill>
                <a:ea typeface="SimSun" panose="02010600030101010101" pitchFamily="2" charset="-122"/>
                <a:cs typeface="Arial" panose="020B0604020202020204" pitchFamily="34" charset="0"/>
              </a:rPr>
              <a:t>. 781-986 (</a:t>
            </a:r>
            <a:r>
              <a:rPr lang="da-DK" sz="2800" b="1" kern="150" dirty="0" err="1">
                <a:solidFill>
                  <a:srgbClr val="FFFFFF"/>
                </a:solidFill>
                <a:ea typeface="SimSun" panose="02010600030101010101" pitchFamily="2" charset="-122"/>
                <a:cs typeface="Arial" panose="020B0604020202020204" pitchFamily="34" charset="0"/>
              </a:rPr>
              <a:t>ss</a:t>
            </a:r>
            <a:r>
              <a:rPr lang="da-DK" sz="2800" b="1" kern="150" dirty="0">
                <a:solidFill>
                  <a:srgbClr val="FFFFFF"/>
                </a:solidFill>
                <a:ea typeface="SimSun" panose="02010600030101010101" pitchFamily="2" charset="-122"/>
                <a:cs typeface="Arial" panose="020B0604020202020204" pitchFamily="34" charset="0"/>
              </a:rPr>
              <a:t>. 51-61)</a:t>
            </a:r>
            <a:br>
              <a:rPr lang="da-DK" sz="2800" b="1" kern="150" dirty="0">
                <a:solidFill>
                  <a:srgbClr val="FFFFFF"/>
                </a:solidFill>
                <a:ea typeface="SimSun" panose="02010600030101010101" pitchFamily="2" charset="-122"/>
                <a:cs typeface="Arial" panose="020B0604020202020204" pitchFamily="34" charset="0"/>
              </a:rPr>
            </a:br>
            <a:br>
              <a:rPr lang="da-DK" sz="2800" b="1" kern="150" dirty="0">
                <a:solidFill>
                  <a:srgbClr val="FFFFFF"/>
                </a:solidFill>
                <a:ea typeface="SimSun" panose="02010600030101010101" pitchFamily="2" charset="-122"/>
                <a:cs typeface="Arial" panose="020B0604020202020204" pitchFamily="34" charset="0"/>
              </a:rPr>
            </a:br>
            <a:r>
              <a:rPr lang="da-DK" sz="2800" kern="150" cap="none" dirty="0">
                <a:solidFill>
                  <a:schemeClr val="bg1"/>
                </a:solidFill>
                <a:effectLst/>
                <a:latin typeface="+mn-lt"/>
                <a:ea typeface="SimSun" panose="02010600030101010101" pitchFamily="2" charset="-122"/>
                <a:cs typeface="Arial" panose="020B0604020202020204" pitchFamily="34" charset="0"/>
              </a:rPr>
              <a:t>Hver person får et tal. Besvar spørgsmålet med samme tal som jer - brug ca. </a:t>
            </a:r>
            <a:r>
              <a:rPr lang="da-DK" sz="2800" kern="150" cap="none">
                <a:solidFill>
                  <a:schemeClr val="bg1"/>
                </a:solidFill>
                <a:effectLst/>
                <a:latin typeface="+mn-lt"/>
                <a:ea typeface="SimSun" panose="02010600030101010101" pitchFamily="2" charset="-122"/>
                <a:cs typeface="Arial" panose="020B0604020202020204" pitchFamily="34" charset="0"/>
              </a:rPr>
              <a:t>1</a:t>
            </a:r>
            <a:r>
              <a:rPr lang="da-DK" sz="2800" kern="150" cap="none" dirty="0">
                <a:solidFill>
                  <a:schemeClr val="bg1"/>
                </a:solidFill>
                <a:effectLst/>
                <a:latin typeface="+mn-lt"/>
                <a:ea typeface="SimSun" panose="02010600030101010101" pitchFamily="2" charset="-122"/>
                <a:cs typeface="Arial" panose="020B0604020202020204" pitchFamily="34" charset="0"/>
              </a:rPr>
              <a:t>0</a:t>
            </a:r>
            <a:r>
              <a:rPr lang="da-DK" sz="2800" kern="150" cap="none">
                <a:solidFill>
                  <a:schemeClr val="bg1"/>
                </a:solidFill>
                <a:effectLst/>
                <a:latin typeface="+mn-lt"/>
                <a:ea typeface="SimSun" panose="02010600030101010101" pitchFamily="2" charset="-122"/>
                <a:cs typeface="Arial" panose="020B0604020202020204" pitchFamily="34" charset="0"/>
              </a:rPr>
              <a:t> </a:t>
            </a:r>
            <a:r>
              <a:rPr lang="da-DK" sz="2800" kern="150" cap="none" dirty="0">
                <a:solidFill>
                  <a:schemeClr val="bg1"/>
                </a:solidFill>
                <a:effectLst/>
                <a:latin typeface="+mn-lt"/>
                <a:ea typeface="SimSun" panose="02010600030101010101" pitchFamily="2" charset="-122"/>
                <a:cs typeface="Arial" panose="020B0604020202020204" pitchFamily="34" charset="0"/>
              </a:rPr>
              <a:t>minutter. </a:t>
            </a:r>
            <a:br>
              <a:rPr lang="da-DK" sz="2800" kern="150" cap="none" dirty="0">
                <a:solidFill>
                  <a:schemeClr val="bg1"/>
                </a:solidFill>
                <a:effectLst/>
                <a:latin typeface="+mn-lt"/>
                <a:ea typeface="SimSun" panose="02010600030101010101" pitchFamily="2" charset="-122"/>
                <a:cs typeface="Arial" panose="020B0604020202020204" pitchFamily="34" charset="0"/>
              </a:rPr>
            </a:br>
            <a:r>
              <a:rPr lang="da-DK" sz="2800" kern="150" cap="none" dirty="0">
                <a:solidFill>
                  <a:schemeClr val="bg1"/>
                </a:solidFill>
                <a:effectLst/>
                <a:latin typeface="+mn-lt"/>
                <a:ea typeface="SimSun" panose="02010600030101010101" pitchFamily="2" charset="-122"/>
                <a:cs typeface="Arial" panose="020B0604020202020204" pitchFamily="34" charset="0"/>
              </a:rPr>
              <a:t>Rejs jer herefter og gå rundt i lokalet for at finde nogen, der har svaret på et andet spørgsmål end dig. Byt svar, og notér ned. Bliv ved med dette indtil du har alle </a:t>
            </a:r>
            <a:r>
              <a:rPr lang="da-DK" sz="2800" kern="150" cap="none" dirty="0">
                <a:solidFill>
                  <a:schemeClr val="bg1"/>
                </a:solidFill>
                <a:latin typeface="+mn-lt"/>
                <a:ea typeface="SimSun" panose="02010600030101010101" pitchFamily="2" charset="-122"/>
                <a:cs typeface="Arial" panose="020B0604020202020204" pitchFamily="34" charset="0"/>
              </a:rPr>
              <a:t>5</a:t>
            </a:r>
            <a:r>
              <a:rPr lang="da-DK" sz="2800" kern="150" cap="none" dirty="0">
                <a:solidFill>
                  <a:schemeClr val="bg1"/>
                </a:solidFill>
                <a:effectLst/>
                <a:latin typeface="+mn-lt"/>
                <a:ea typeface="SimSun" panose="02010600030101010101" pitchFamily="2" charset="-122"/>
                <a:cs typeface="Arial" panose="020B0604020202020204" pitchFamily="34" charset="0"/>
              </a:rPr>
              <a:t> svar </a:t>
            </a:r>
            <a:br>
              <a:rPr lang="da-DK" sz="2800" kern="150" cap="none" dirty="0">
                <a:solidFill>
                  <a:schemeClr val="bg1"/>
                </a:solidFill>
                <a:latin typeface="+mn-lt"/>
                <a:ea typeface="SimSun" panose="02010600030101010101" pitchFamily="2" charset="-122"/>
                <a:cs typeface="Arial" panose="020B0604020202020204" pitchFamily="34" charset="0"/>
              </a:rPr>
            </a:br>
            <a:endParaRPr lang="da-DK" sz="2800" dirty="0">
              <a:solidFill>
                <a:schemeClr val="bg1"/>
              </a:solidFill>
              <a:latin typeface="+mn-lt"/>
            </a:endParaRPr>
          </a:p>
        </p:txBody>
      </p:sp>
      <p:pic>
        <p:nvPicPr>
          <p:cNvPr id="7" name="Graphic 6" descr="Får">
            <a:extLst>
              <a:ext uri="{FF2B5EF4-FFF2-40B4-BE49-F238E27FC236}">
                <a16:creationId xmlns:a16="http://schemas.microsoft.com/office/drawing/2014/main" id="{CB39F9FD-3AD5-791D-5F3F-17480B3125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06023" y="5459699"/>
            <a:ext cx="1685977" cy="1685977"/>
          </a:xfrm>
          <a:prstGeom prst="rect">
            <a:avLst/>
          </a:prstGeom>
        </p:spPr>
      </p:pic>
      <p:sp>
        <p:nvSpPr>
          <p:cNvPr id="4" name="Tekstfelt 3">
            <a:extLst>
              <a:ext uri="{FF2B5EF4-FFF2-40B4-BE49-F238E27FC236}">
                <a16:creationId xmlns:a16="http://schemas.microsoft.com/office/drawing/2014/main" id="{BA47932C-7FEC-3749-2037-83DD1E9DDBAC}"/>
              </a:ext>
            </a:extLst>
          </p:cNvPr>
          <p:cNvSpPr txBox="1"/>
          <p:nvPr/>
        </p:nvSpPr>
        <p:spPr>
          <a:xfrm>
            <a:off x="4191856" y="0"/>
            <a:ext cx="7690105" cy="6506076"/>
          </a:xfrm>
          <a:prstGeom prst="rect">
            <a:avLst/>
          </a:prstGeom>
          <a:noFill/>
        </p:spPr>
        <p:txBody>
          <a:bodyPr wrap="square">
            <a:spAutoFit/>
          </a:bodyPr>
          <a:lstStyle/>
          <a:p>
            <a:pPr algn="ctr">
              <a:lnSpc>
                <a:spcPct val="150000"/>
              </a:lnSpc>
            </a:pPr>
            <a:r>
              <a:rPr lang="da-DK" sz="2000" b="1" kern="150" dirty="0">
                <a:solidFill>
                  <a:schemeClr val="accent1"/>
                </a:solidFill>
                <a:effectLst/>
                <a:ea typeface="SimSun" panose="02010600030101010101" pitchFamily="2" charset="-122"/>
                <a:cs typeface="Arial" panose="020B0604020202020204" pitchFamily="34" charset="0"/>
              </a:rPr>
              <a:t>Første </a:t>
            </a:r>
            <a:r>
              <a:rPr lang="da-DK" sz="2000" b="1" i="1" kern="150" dirty="0" err="1">
                <a:solidFill>
                  <a:schemeClr val="accent1"/>
                </a:solidFill>
                <a:effectLst/>
                <a:ea typeface="SimSun" panose="02010600030101010101" pitchFamily="2" charset="-122"/>
                <a:cs typeface="Arial" panose="020B0604020202020204" pitchFamily="34" charset="0"/>
              </a:rPr>
              <a:t>kommos</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806-882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52-56)</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a:pPr>
            <a:r>
              <a:rPr lang="da-DK" sz="2000" kern="150" dirty="0">
                <a:effectLst/>
                <a:ea typeface="SimSun" panose="02010600030101010101" pitchFamily="2" charset="-122"/>
                <a:cs typeface="Arial" panose="020B0604020202020204" pitchFamily="34" charset="0"/>
              </a:rPr>
              <a:t>Hvordan har </a:t>
            </a:r>
            <a:r>
              <a:rPr lang="da-DK" sz="2000" kern="150" dirty="0" err="1">
                <a:effectLst/>
                <a:ea typeface="SimSun" panose="02010600030101010101" pitchFamily="2" charset="-122"/>
                <a:cs typeface="Arial" panose="020B0604020202020204" pitchFamily="34" charset="0"/>
              </a:rPr>
              <a:t>Antigone</a:t>
            </a:r>
            <a:r>
              <a:rPr lang="da-DK" sz="2000" kern="150" dirty="0">
                <a:effectLst/>
                <a:ea typeface="SimSun" panose="02010600030101010101" pitchFamily="2" charset="-122"/>
                <a:cs typeface="Arial" panose="020B0604020202020204" pitchFamily="34" charset="0"/>
              </a:rPr>
              <a:t> det nu med, hvad der skal ske med hende? Hvordan skildrer hun sin situation? Undersøg f.eks. hvem "Niobe" er, og hvorfor </a:t>
            </a:r>
            <a:r>
              <a:rPr lang="da-DK" sz="2000" kern="150" dirty="0" err="1">
                <a:effectLst/>
                <a:ea typeface="SimSun" panose="02010600030101010101" pitchFamily="2" charset="-122"/>
                <a:cs typeface="Arial" panose="020B0604020202020204" pitchFamily="34" charset="0"/>
              </a:rPr>
              <a:t>Anitgone</a:t>
            </a:r>
            <a:r>
              <a:rPr lang="da-DK" sz="2000" kern="150" dirty="0">
                <a:effectLst/>
                <a:ea typeface="SimSun" panose="02010600030101010101" pitchFamily="2" charset="-122"/>
                <a:cs typeface="Arial" panose="020B0604020202020204" pitchFamily="34" charset="0"/>
              </a:rPr>
              <a:t> mon nævner hende (s. 53). </a:t>
            </a:r>
          </a:p>
          <a:p>
            <a:pPr marL="342900" lvl="0" indent="-342900">
              <a:lnSpc>
                <a:spcPct val="150000"/>
              </a:lnSpc>
              <a:buFont typeface="+mj-lt"/>
              <a:buAutoNum type="arabicParenR"/>
            </a:pPr>
            <a:r>
              <a:rPr lang="da-DK" sz="2000" kern="150" dirty="0">
                <a:effectLst/>
                <a:ea typeface="SimSun" panose="02010600030101010101" pitchFamily="2" charset="-122"/>
                <a:cs typeface="Arial" panose="020B0604020202020204" pitchFamily="34" charset="0"/>
              </a:rPr>
              <a:t>Hvordan ser koret på </a:t>
            </a:r>
            <a:r>
              <a:rPr lang="da-DK" sz="2000" kern="150" dirty="0" err="1">
                <a:effectLst/>
                <a:ea typeface="SimSun" panose="02010600030101010101" pitchFamily="2" charset="-122"/>
                <a:cs typeface="Arial" panose="020B0604020202020204" pitchFamily="34" charset="0"/>
              </a:rPr>
              <a:t>Antigones</a:t>
            </a:r>
            <a:r>
              <a:rPr lang="da-DK" sz="2000" kern="150" dirty="0">
                <a:effectLst/>
                <a:ea typeface="SimSun" panose="02010600030101010101" pitchFamily="2" charset="-122"/>
                <a:cs typeface="Arial" panose="020B0604020202020204" pitchFamily="34" charset="0"/>
              </a:rPr>
              <a:t> handlinger og hendes straf?</a:t>
            </a:r>
          </a:p>
          <a:p>
            <a:pPr algn="ctr">
              <a:lnSpc>
                <a:spcPct val="150000"/>
              </a:lnSpc>
            </a:pPr>
            <a:r>
              <a:rPr lang="da-DK" sz="2000" kern="150" dirty="0">
                <a:solidFill>
                  <a:schemeClr val="accent1"/>
                </a:solidFill>
                <a:effectLst/>
                <a:ea typeface="SimSun" panose="02010600030101010101" pitchFamily="2" charset="-122"/>
                <a:cs typeface="Arial" panose="020B0604020202020204" pitchFamily="34" charset="0"/>
              </a:rPr>
              <a:t> </a:t>
            </a:r>
            <a:r>
              <a:rPr lang="da-DK" sz="2000" b="1" kern="150" dirty="0">
                <a:solidFill>
                  <a:schemeClr val="accent1"/>
                </a:solidFill>
                <a:effectLst/>
                <a:ea typeface="SimSun" panose="02010600030101010101" pitchFamily="2" charset="-122"/>
                <a:cs typeface="Arial" panose="020B0604020202020204" pitchFamily="34" charset="0"/>
              </a:rPr>
              <a:t>Fjerde </a:t>
            </a:r>
            <a:r>
              <a:rPr lang="da-DK" sz="2000" b="1" i="1" kern="150" dirty="0" err="1">
                <a:solidFill>
                  <a:schemeClr val="accent1"/>
                </a:solidFill>
                <a:effectLst/>
                <a:ea typeface="SimSun" panose="02010600030101010101" pitchFamily="2" charset="-122"/>
                <a:cs typeface="Arial" panose="020B0604020202020204" pitchFamily="34" charset="0"/>
              </a:rPr>
              <a:t>epeisodion</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883-928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56-58)</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startAt="3"/>
            </a:pPr>
            <a:r>
              <a:rPr lang="da-DK" sz="2000" kern="150" dirty="0">
                <a:effectLst/>
                <a:ea typeface="SimSun" panose="02010600030101010101" pitchFamily="2" charset="-122"/>
                <a:cs typeface="Arial" panose="020B0604020202020204" pitchFamily="34" charset="0"/>
              </a:rPr>
              <a:t>Omskriv Kreons replik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883-890 til normalt dansk. Hvad er det, han siger?</a:t>
            </a:r>
          </a:p>
          <a:p>
            <a:pPr marL="342900" lvl="0" indent="-342900">
              <a:lnSpc>
                <a:spcPct val="150000"/>
              </a:lnSpc>
              <a:buFont typeface="+mj-lt"/>
              <a:buAutoNum type="arabicParenR" startAt="4"/>
            </a:pPr>
            <a:r>
              <a:rPr lang="da-DK" sz="2000" kern="150" dirty="0">
                <a:effectLst/>
                <a:ea typeface="SimSun" panose="02010600030101010101" pitchFamily="2" charset="-122"/>
                <a:cs typeface="Arial" panose="020B0604020202020204" pitchFamily="34" charset="0"/>
              </a:rPr>
              <a:t>Se på den sidste del af </a:t>
            </a:r>
            <a:r>
              <a:rPr lang="da-DK" sz="2000" kern="150" dirty="0" err="1">
                <a:effectLst/>
                <a:ea typeface="SimSun" panose="02010600030101010101" pitchFamily="2" charset="-122"/>
                <a:cs typeface="Arial" panose="020B0604020202020204" pitchFamily="34" charset="0"/>
              </a:rPr>
              <a:t>Antigones</a:t>
            </a:r>
            <a:r>
              <a:rPr lang="da-DK" sz="2000" kern="150" dirty="0">
                <a:effectLst/>
                <a:ea typeface="SimSun" panose="02010600030101010101" pitchFamily="2" charset="-122"/>
                <a:cs typeface="Arial" panose="020B0604020202020204" pitchFamily="34" charset="0"/>
              </a:rPr>
              <a:t> replik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921-928). Hvad er det, hun siger om retfærdighed og guderne?</a:t>
            </a:r>
            <a:endParaRPr lang="da-DK" sz="2000" b="1" kern="150" dirty="0">
              <a:solidFill>
                <a:srgbClr val="1B75BC"/>
              </a:solidFill>
              <a:effectLst/>
              <a:ea typeface="SimSun" panose="02010600030101010101" pitchFamily="2" charset="-122"/>
              <a:cs typeface="Arial" panose="020B0604020202020204" pitchFamily="34" charset="0"/>
            </a:endParaRPr>
          </a:p>
          <a:p>
            <a:pPr algn="ctr">
              <a:lnSpc>
                <a:spcPct val="150000"/>
              </a:lnSpc>
            </a:pPr>
            <a:r>
              <a:rPr lang="da-DK" sz="2000" b="1" kern="150" dirty="0">
                <a:solidFill>
                  <a:schemeClr val="accent1"/>
                </a:solidFill>
                <a:effectLst/>
                <a:ea typeface="SimSun" panose="02010600030101010101" pitchFamily="2" charset="-122"/>
                <a:cs typeface="Arial" panose="020B0604020202020204" pitchFamily="34" charset="0"/>
              </a:rPr>
              <a:t>Anden </a:t>
            </a:r>
            <a:r>
              <a:rPr lang="da-DK" sz="2000" b="1" i="1" kern="150" dirty="0" err="1">
                <a:solidFill>
                  <a:schemeClr val="accent1"/>
                </a:solidFill>
                <a:effectLst/>
                <a:ea typeface="SimSun" panose="02010600030101010101" pitchFamily="2" charset="-122"/>
                <a:cs typeface="Arial" panose="020B0604020202020204" pitchFamily="34" charset="0"/>
              </a:rPr>
              <a:t>kommos</a:t>
            </a:r>
            <a:r>
              <a:rPr lang="da-DK" sz="2000" b="1" i="1" kern="150" dirty="0">
                <a:solidFill>
                  <a:schemeClr val="accent1"/>
                </a:solidFill>
                <a:effectLst/>
                <a:ea typeface="SimSun" panose="02010600030101010101" pitchFamily="2" charset="-122"/>
                <a:cs typeface="Arial" panose="020B0604020202020204" pitchFamily="34" charset="0"/>
              </a:rPr>
              <a:t>,</a:t>
            </a:r>
            <a:r>
              <a:rPr lang="da-DK" sz="2000" b="1" kern="150" dirty="0">
                <a:solidFill>
                  <a:schemeClr val="accent1"/>
                </a:solidFill>
                <a:effectLst/>
                <a:ea typeface="SimSun" panose="02010600030101010101" pitchFamily="2" charset="-122"/>
                <a:cs typeface="Arial" panose="020B0604020202020204" pitchFamily="34" charset="0"/>
              </a:rPr>
              <a:t> </a:t>
            </a:r>
            <a:r>
              <a:rPr lang="da-DK" sz="2000" b="1" kern="150" dirty="0" err="1">
                <a:solidFill>
                  <a:schemeClr val="accent1"/>
                </a:solidFill>
                <a:effectLst/>
                <a:ea typeface="SimSun" panose="02010600030101010101" pitchFamily="2" charset="-122"/>
                <a:cs typeface="Arial" panose="020B0604020202020204" pitchFamily="34" charset="0"/>
              </a:rPr>
              <a:t>vv</a:t>
            </a:r>
            <a:r>
              <a:rPr lang="da-DK" sz="2000" b="1" kern="150" dirty="0">
                <a:solidFill>
                  <a:schemeClr val="accent1"/>
                </a:solidFill>
                <a:effectLst/>
                <a:ea typeface="SimSun" panose="02010600030101010101" pitchFamily="2" charset="-122"/>
                <a:cs typeface="Arial" panose="020B0604020202020204" pitchFamily="34" charset="0"/>
              </a:rPr>
              <a:t>. 929-943 (</a:t>
            </a:r>
            <a:r>
              <a:rPr lang="da-DK" sz="2000" b="1" kern="150" dirty="0" err="1">
                <a:solidFill>
                  <a:schemeClr val="accent1"/>
                </a:solidFill>
                <a:effectLst/>
                <a:ea typeface="SimSun" panose="02010600030101010101" pitchFamily="2" charset="-122"/>
                <a:cs typeface="Arial" panose="020B0604020202020204" pitchFamily="34" charset="0"/>
              </a:rPr>
              <a:t>ss</a:t>
            </a:r>
            <a:r>
              <a:rPr lang="da-DK" sz="2000" b="1" kern="150" dirty="0">
                <a:solidFill>
                  <a:schemeClr val="accent1"/>
                </a:solidFill>
                <a:effectLst/>
                <a:ea typeface="SimSun" panose="02010600030101010101" pitchFamily="2" charset="-122"/>
                <a:cs typeface="Arial" panose="020B0604020202020204" pitchFamily="34" charset="0"/>
              </a:rPr>
              <a:t>. 58-59)</a:t>
            </a:r>
            <a:endParaRPr lang="da-DK" sz="2000" kern="150" dirty="0">
              <a:solidFill>
                <a:schemeClr val="accent1"/>
              </a:solidFill>
              <a:effectLst/>
              <a:ea typeface="SimSun" panose="02010600030101010101" pitchFamily="2" charset="-122"/>
              <a:cs typeface="Arial" panose="020B0604020202020204" pitchFamily="34" charset="0"/>
            </a:endParaRPr>
          </a:p>
          <a:p>
            <a:pPr marL="342900" lvl="0" indent="-342900">
              <a:lnSpc>
                <a:spcPct val="150000"/>
              </a:lnSpc>
              <a:buFont typeface="+mj-lt"/>
              <a:buAutoNum type="arabicParenR" startAt="5"/>
            </a:pPr>
            <a:r>
              <a:rPr lang="da-DK" sz="2000" kern="150" dirty="0">
                <a:effectLst/>
                <a:ea typeface="SimSun" panose="02010600030101010101" pitchFamily="2" charset="-122"/>
                <a:cs typeface="Arial" panose="020B0604020202020204" pitchFamily="34" charset="0"/>
              </a:rPr>
              <a:t>“Så se mig, I Thebens fyrster og råd – hvad jeg lider; og se for hvis hånd! – fordi jeg har holdt det hellige helligt!” (</a:t>
            </a:r>
            <a:r>
              <a:rPr lang="da-DK" sz="2000" kern="150" dirty="0" err="1">
                <a:effectLst/>
                <a:ea typeface="SimSun" panose="02010600030101010101" pitchFamily="2" charset="-122"/>
                <a:cs typeface="Arial" panose="020B0604020202020204" pitchFamily="34" charset="0"/>
              </a:rPr>
              <a:t>vv</a:t>
            </a:r>
            <a:r>
              <a:rPr lang="da-DK" sz="2000" kern="150" dirty="0">
                <a:effectLst/>
                <a:ea typeface="SimSun" panose="02010600030101010101" pitchFamily="2" charset="-122"/>
                <a:cs typeface="Arial" panose="020B0604020202020204" pitchFamily="34" charset="0"/>
              </a:rPr>
              <a:t>. 940-943). </a:t>
            </a:r>
            <a:br>
              <a:rPr lang="da-DK" sz="2000" kern="150" dirty="0">
                <a:effectLst/>
                <a:ea typeface="SimSun" panose="02010600030101010101" pitchFamily="2" charset="-122"/>
                <a:cs typeface="Arial" panose="020B0604020202020204" pitchFamily="34" charset="0"/>
              </a:rPr>
            </a:br>
            <a:r>
              <a:rPr lang="da-DK" sz="2000" kern="150" dirty="0">
                <a:effectLst/>
                <a:ea typeface="SimSun" panose="02010600030101010101" pitchFamily="2" charset="-122"/>
                <a:cs typeface="Arial" panose="020B0604020202020204" pitchFamily="34" charset="0"/>
              </a:rPr>
              <a:t>Hvad betyder det? Hvilke begreber kan vi koble på?</a:t>
            </a:r>
          </a:p>
        </p:txBody>
      </p:sp>
    </p:spTree>
    <p:extLst>
      <p:ext uri="{BB962C8B-B14F-4D97-AF65-F5344CB8AC3E}">
        <p14:creationId xmlns:p14="http://schemas.microsoft.com/office/powerpoint/2010/main" val="1611863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A4D793-D54F-789E-D101-76C97A178BB0}"/>
              </a:ext>
            </a:extLst>
          </p:cNvPr>
          <p:cNvSpPr>
            <a:spLocks noGrp="1"/>
          </p:cNvSpPr>
          <p:nvPr>
            <p:ph type="title"/>
          </p:nvPr>
        </p:nvSpPr>
        <p:spPr/>
        <p:txBody>
          <a:bodyPr/>
          <a:lstStyle/>
          <a:p>
            <a:r>
              <a:rPr lang="da-DK" dirty="0"/>
              <a:t>Begreber </a:t>
            </a:r>
          </a:p>
        </p:txBody>
      </p:sp>
      <p:sp>
        <p:nvSpPr>
          <p:cNvPr id="3" name="Pladsholder til indhold 2">
            <a:extLst>
              <a:ext uri="{FF2B5EF4-FFF2-40B4-BE49-F238E27FC236}">
                <a16:creationId xmlns:a16="http://schemas.microsoft.com/office/drawing/2014/main" id="{DF9473C3-5259-3A4F-22D8-287F7CE8E816}"/>
              </a:ext>
            </a:extLst>
          </p:cNvPr>
          <p:cNvSpPr>
            <a:spLocks noGrp="1"/>
          </p:cNvSpPr>
          <p:nvPr>
            <p:ph idx="1"/>
          </p:nvPr>
        </p:nvSpPr>
        <p:spPr>
          <a:xfrm>
            <a:off x="1024128" y="2286000"/>
            <a:ext cx="9720073" cy="4451684"/>
          </a:xfrm>
        </p:spPr>
        <p:txBody>
          <a:bodyPr numCol="2">
            <a:normAutofit/>
          </a:bodyPr>
          <a:lstStyle/>
          <a:p>
            <a:pPr>
              <a:buFont typeface="Arial" panose="020B0604020202020204" pitchFamily="34" charset="0"/>
              <a:buChar char="•"/>
            </a:pPr>
            <a:r>
              <a:rPr lang="da-DK" sz="4000" dirty="0" err="1"/>
              <a:t>Fysis</a:t>
            </a:r>
            <a:r>
              <a:rPr lang="da-DK" sz="4000" dirty="0"/>
              <a:t>: gudernes love</a:t>
            </a:r>
          </a:p>
          <a:p>
            <a:pPr>
              <a:buFont typeface="Arial" panose="020B0604020202020204" pitchFamily="34" charset="0"/>
              <a:buChar char="•"/>
            </a:pPr>
            <a:r>
              <a:rPr lang="da-DK" sz="4000" dirty="0" err="1"/>
              <a:t>Nomos</a:t>
            </a:r>
            <a:r>
              <a:rPr lang="da-DK" sz="4000" dirty="0"/>
              <a:t>: menneskenes love</a:t>
            </a:r>
          </a:p>
          <a:p>
            <a:pPr>
              <a:buFont typeface="Arial" panose="020B0604020202020204" pitchFamily="34" charset="0"/>
              <a:buChar char="•"/>
            </a:pPr>
            <a:r>
              <a:rPr lang="da-DK" sz="4000" dirty="0"/>
              <a:t>Hybris: overmod</a:t>
            </a:r>
          </a:p>
          <a:p>
            <a:pPr>
              <a:buFont typeface="Arial" panose="020B0604020202020204" pitchFamily="34" charset="0"/>
              <a:buChar char="•"/>
            </a:pPr>
            <a:r>
              <a:rPr lang="da-DK" sz="4000" dirty="0"/>
              <a:t>Nemesis: straffen for hybris</a:t>
            </a:r>
          </a:p>
          <a:p>
            <a:pPr>
              <a:buFont typeface="Arial" panose="020B0604020202020204" pitchFamily="34" charset="0"/>
              <a:buChar char="•"/>
            </a:pPr>
            <a:r>
              <a:rPr lang="da-DK" sz="4000" dirty="0" err="1"/>
              <a:t>Polis</a:t>
            </a:r>
            <a:r>
              <a:rPr lang="da-DK" sz="4000" dirty="0"/>
              <a:t>: bystat</a:t>
            </a:r>
          </a:p>
          <a:p>
            <a:pPr>
              <a:buFont typeface="Arial" panose="020B0604020202020204" pitchFamily="34" charset="0"/>
              <a:buChar char="•"/>
            </a:pPr>
            <a:r>
              <a:rPr lang="da-DK" sz="4000" dirty="0"/>
              <a:t>Oikos: slægt</a:t>
            </a:r>
          </a:p>
          <a:p>
            <a:pPr>
              <a:buFont typeface="Arial" panose="020B0604020202020204" pitchFamily="34" charset="0"/>
              <a:buChar char="•"/>
            </a:pPr>
            <a:r>
              <a:rPr lang="da-DK" sz="4000" dirty="0" err="1"/>
              <a:t>Timé</a:t>
            </a:r>
            <a:r>
              <a:rPr lang="da-DK" sz="4000" dirty="0"/>
              <a:t>: ære</a:t>
            </a:r>
          </a:p>
          <a:p>
            <a:pPr>
              <a:buFont typeface="Arial" panose="020B0604020202020204" pitchFamily="34" charset="0"/>
              <a:buChar char="•"/>
            </a:pPr>
            <a:r>
              <a:rPr lang="da-DK" sz="4000" dirty="0" err="1"/>
              <a:t>Kléos</a:t>
            </a:r>
            <a:r>
              <a:rPr lang="da-DK" sz="4000" dirty="0"/>
              <a:t>: eftermæle</a:t>
            </a:r>
          </a:p>
          <a:p>
            <a:pPr>
              <a:buFont typeface="Arial" panose="020B0604020202020204" pitchFamily="34" charset="0"/>
              <a:buChar char="•"/>
            </a:pPr>
            <a:r>
              <a:rPr lang="da-DK" sz="4000" dirty="0" err="1"/>
              <a:t>Miasma</a:t>
            </a:r>
            <a:r>
              <a:rPr lang="da-DK" sz="4000" dirty="0"/>
              <a:t>: besmittelse</a:t>
            </a:r>
          </a:p>
        </p:txBody>
      </p:sp>
    </p:spTree>
    <p:extLst>
      <p:ext uri="{BB962C8B-B14F-4D97-AF65-F5344CB8AC3E}">
        <p14:creationId xmlns:p14="http://schemas.microsoft.com/office/powerpoint/2010/main" val="631866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C7C2D-8C4B-629A-BFC3-71EDC80318B7}"/>
              </a:ext>
            </a:extLst>
          </p:cNvPr>
          <p:cNvSpPr>
            <a:spLocks noGrp="1"/>
          </p:cNvSpPr>
          <p:nvPr>
            <p:ph type="title"/>
          </p:nvPr>
        </p:nvSpPr>
        <p:spPr/>
        <p:txBody>
          <a:bodyPr/>
          <a:lstStyle/>
          <a:p>
            <a:r>
              <a:rPr lang="da-DK" dirty="0"/>
              <a:t>Hvordan virker </a:t>
            </a:r>
            <a:r>
              <a:rPr lang="da-DK" dirty="0" err="1"/>
              <a:t>Antigone</a:t>
            </a:r>
            <a:r>
              <a:rPr lang="da-DK" dirty="0"/>
              <a:t> som helt nu?</a:t>
            </a:r>
          </a:p>
        </p:txBody>
      </p:sp>
      <p:sp>
        <p:nvSpPr>
          <p:cNvPr id="3" name="Pladsholder til indhold 2">
            <a:extLst>
              <a:ext uri="{FF2B5EF4-FFF2-40B4-BE49-F238E27FC236}">
                <a16:creationId xmlns:a16="http://schemas.microsoft.com/office/drawing/2014/main" id="{FF76F6D3-7778-2A86-1301-769657983560}"/>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350699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9DDA3EB-1BBA-1CEF-24F1-9D0206EAEB67}"/>
              </a:ext>
            </a:extLst>
          </p:cNvPr>
          <p:cNvSpPr>
            <a:spLocks noGrp="1"/>
          </p:cNvSpPr>
          <p:nvPr>
            <p:ph type="title"/>
          </p:nvPr>
        </p:nvSpPr>
        <p:spPr/>
        <p:txBody>
          <a:bodyPr/>
          <a:lstStyle/>
          <a:p>
            <a:r>
              <a:rPr lang="da-DK" dirty="0"/>
              <a:t>4. </a:t>
            </a:r>
            <a:r>
              <a:rPr lang="da-DK" dirty="0" err="1"/>
              <a:t>Stasimon</a:t>
            </a:r>
            <a:r>
              <a:rPr lang="da-DK" dirty="0"/>
              <a:t> – hvad sker der?</a:t>
            </a:r>
          </a:p>
        </p:txBody>
      </p:sp>
      <p:sp>
        <p:nvSpPr>
          <p:cNvPr id="5" name="Pladsholder til indhold 4">
            <a:extLst>
              <a:ext uri="{FF2B5EF4-FFF2-40B4-BE49-F238E27FC236}">
                <a16:creationId xmlns:a16="http://schemas.microsoft.com/office/drawing/2014/main" id="{79434960-069A-37E8-7B1B-AA5BA70DC625}"/>
              </a:ext>
            </a:extLst>
          </p:cNvPr>
          <p:cNvSpPr>
            <a:spLocks noGrp="1"/>
          </p:cNvSpPr>
          <p:nvPr>
            <p:ph idx="1"/>
          </p:nvPr>
        </p:nvSpPr>
        <p:spPr>
          <a:xfrm>
            <a:off x="1024128" y="2286000"/>
            <a:ext cx="10363342" cy="4338084"/>
          </a:xfrm>
        </p:spPr>
        <p:txBody>
          <a:bodyPr>
            <a:normAutofit fontScale="92500"/>
          </a:bodyPr>
          <a:lstStyle/>
          <a:p>
            <a:r>
              <a:rPr lang="da-DK" dirty="0"/>
              <a:t>En masse mytiske personer bliver nævnt i 4. </a:t>
            </a:r>
            <a:r>
              <a:rPr lang="da-DK" dirty="0" err="1"/>
              <a:t>stasimon</a:t>
            </a:r>
            <a:endParaRPr lang="da-DK" dirty="0"/>
          </a:p>
          <a:p>
            <a:endParaRPr lang="da-DK" dirty="0"/>
          </a:p>
          <a:p>
            <a:pPr marL="0" indent="0">
              <a:buNone/>
            </a:pPr>
            <a:r>
              <a:rPr lang="da-DK" i="1" dirty="0" err="1"/>
              <a:t>Danaë</a:t>
            </a:r>
            <a:r>
              <a:rPr lang="da-DK" i="1" dirty="0"/>
              <a:t> </a:t>
            </a:r>
            <a:r>
              <a:rPr lang="da-DK" dirty="0"/>
              <a:t>– prinsesse der blev indespærret i tårn pga. en profeti og befrugtet af Zeus i skikkelse af gylden regn. Trods at hendes far havde spærret hende inde for at undgå dette, blev profetien opfyldt</a:t>
            </a:r>
          </a:p>
          <a:p>
            <a:pPr marL="0" indent="0">
              <a:buNone/>
            </a:pPr>
            <a:r>
              <a:rPr lang="da-DK" i="1" dirty="0" err="1"/>
              <a:t>Lykurgos</a:t>
            </a:r>
            <a:r>
              <a:rPr lang="da-DK" dirty="0"/>
              <a:t> – konge i </a:t>
            </a:r>
            <a:r>
              <a:rPr lang="da-DK" dirty="0" err="1"/>
              <a:t>Thrakien</a:t>
            </a:r>
            <a:r>
              <a:rPr lang="da-DK" dirty="0"/>
              <a:t>, der forbød hyldest af Dionysos. Blev som straf indespærret af guden</a:t>
            </a:r>
          </a:p>
          <a:p>
            <a:pPr marL="0" indent="0">
              <a:buNone/>
            </a:pPr>
            <a:r>
              <a:rPr lang="da-DK" i="1" dirty="0" err="1"/>
              <a:t>Fineus</a:t>
            </a:r>
            <a:r>
              <a:rPr lang="da-DK" i="1" dirty="0"/>
              <a:t>’ sønner </a:t>
            </a:r>
            <a:r>
              <a:rPr lang="da-DK" dirty="0"/>
              <a:t>– </a:t>
            </a:r>
            <a:r>
              <a:rPr lang="da-DK" dirty="0" err="1"/>
              <a:t>Fineus</a:t>
            </a:r>
            <a:r>
              <a:rPr lang="da-DK" dirty="0"/>
              <a:t> havde to sønner med sin ekskone Kleopatra. Han nye kone anklagede sønnerne for ugerninger, så </a:t>
            </a:r>
            <a:r>
              <a:rPr lang="da-DK" dirty="0" err="1"/>
              <a:t>Fineus</a:t>
            </a:r>
            <a:r>
              <a:rPr lang="da-DK" dirty="0"/>
              <a:t> stak øjnene ud på dem. Det nævnes, at Kleopatra voksede op i en grotte, og nu er uden børn, ligesom myten om Niobe fra tidligere. </a:t>
            </a:r>
          </a:p>
          <a:p>
            <a:pPr marL="0" indent="0">
              <a:buNone/>
            </a:pPr>
            <a:endParaRPr lang="da-DK" dirty="0"/>
          </a:p>
          <a:p>
            <a:pPr marL="0" indent="0" algn="ctr">
              <a:buNone/>
            </a:pPr>
            <a:r>
              <a:rPr lang="da-DK" i="1" dirty="0">
                <a:sym typeface="Wingdings" panose="05000000000000000000" pitchFamily="2" charset="2"/>
              </a:rPr>
              <a:t> Hvad har alle disse personer til fælles? Hvorfor mon de bliver nævnt nu?</a:t>
            </a:r>
            <a:r>
              <a:rPr lang="da-DK" dirty="0">
                <a:sym typeface="Wingdings" panose="05000000000000000000" pitchFamily="2" charset="2"/>
              </a:rPr>
              <a:t> </a:t>
            </a:r>
            <a:endParaRPr lang="da-DK" dirty="0"/>
          </a:p>
          <a:p>
            <a:pPr marL="0" indent="0">
              <a:buNone/>
            </a:pPr>
            <a:endParaRPr lang="da-DK" dirty="0"/>
          </a:p>
        </p:txBody>
      </p:sp>
      <p:sp>
        <p:nvSpPr>
          <p:cNvPr id="6" name="Rektangel: afrundede hjørner 5">
            <a:extLst>
              <a:ext uri="{FF2B5EF4-FFF2-40B4-BE49-F238E27FC236}">
                <a16:creationId xmlns:a16="http://schemas.microsoft.com/office/drawing/2014/main" id="{359F57B7-FBBE-4F94-2E78-448FCE3315B1}"/>
              </a:ext>
            </a:extLst>
          </p:cNvPr>
          <p:cNvSpPr/>
          <p:nvPr/>
        </p:nvSpPr>
        <p:spPr>
          <a:xfrm>
            <a:off x="9229060" y="548640"/>
            <a:ext cx="2243470" cy="21686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a:t>Begreb: </a:t>
            </a:r>
          </a:p>
          <a:p>
            <a:pPr algn="ctr"/>
            <a:r>
              <a:rPr lang="da-DK" dirty="0"/>
              <a:t>MOIRA</a:t>
            </a:r>
          </a:p>
          <a:p>
            <a:pPr algn="ctr"/>
            <a:r>
              <a:rPr lang="da-DK" dirty="0">
                <a:sym typeface="Wingdings" panose="05000000000000000000" pitchFamily="2" charset="2"/>
              </a:rPr>
              <a:t> skæbnen, der ikke kan undgås </a:t>
            </a:r>
            <a:endParaRPr lang="da-DK" dirty="0"/>
          </a:p>
        </p:txBody>
      </p:sp>
    </p:spTree>
    <p:extLst>
      <p:ext uri="{BB962C8B-B14F-4D97-AF65-F5344CB8AC3E}">
        <p14:creationId xmlns:p14="http://schemas.microsoft.com/office/powerpoint/2010/main" val="216281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397</TotalTime>
  <Words>1273</Words>
  <Application>Microsoft Office PowerPoint</Application>
  <PresentationFormat>Widescreen</PresentationFormat>
  <Paragraphs>73</Paragraphs>
  <Slides>9</Slides>
  <Notes>4</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9</vt:i4>
      </vt:variant>
    </vt:vector>
  </HeadingPairs>
  <TitlesOfParts>
    <vt:vector size="19" baseType="lpstr">
      <vt:lpstr>SimSun</vt:lpstr>
      <vt:lpstr>Arial</vt:lpstr>
      <vt:lpstr>Calibri</vt:lpstr>
      <vt:lpstr>Gentium Plus</vt:lpstr>
      <vt:lpstr>Hoefler Text</vt:lpstr>
      <vt:lpstr>Tw Cen MT</vt:lpstr>
      <vt:lpstr>Tw Cen MT Condensed</vt:lpstr>
      <vt:lpstr>Wingdings</vt:lpstr>
      <vt:lpstr>Wingdings 3</vt:lpstr>
      <vt:lpstr>Integral</vt:lpstr>
      <vt:lpstr>Sofokles’ Antigone</vt:lpstr>
      <vt:lpstr>Tredje stasimon, vv. 781-805 (ss. 51-52)</vt:lpstr>
      <vt:lpstr>Kommos – hvad er en kommos?</vt:lpstr>
      <vt:lpstr>Kommos – Opbygning?</vt:lpstr>
      <vt:lpstr>Opgave til Sofokles’ Antigone, vv. 781-986 (ss. 51-61) </vt:lpstr>
      <vt:lpstr>Opgave til Sofokles’ Antigone, vv. 781-986 (ss. 51-61)  Hver person får et tal. Besvar spørgsmålet med samme tal som jer - brug ca. 10 minutter.  Rejs jer herefter og gå rundt i lokalet for at finde nogen, der har svaret på et andet spørgsmål end dig. Byt svar, og notér ned. Bliv ved med dette indtil du har alle 5 svar  </vt:lpstr>
      <vt:lpstr>Begreber </vt:lpstr>
      <vt:lpstr>Hvordan virker Antigone som helt nu?</vt:lpstr>
      <vt:lpstr>4. Stasimon – hvad sker 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Sofokles’ Antigone</dc:title>
  <dc:creator>Freja Lindgren Facius</dc:creator>
  <cp:lastModifiedBy>Freja Lindgren Facius</cp:lastModifiedBy>
  <cp:revision>1</cp:revision>
  <dcterms:created xsi:type="dcterms:W3CDTF">2023-11-29T11:31:29Z</dcterms:created>
  <dcterms:modified xsi:type="dcterms:W3CDTF">2025-03-11T11:45:21Z</dcterms:modified>
</cp:coreProperties>
</file>