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5" r:id="rId12"/>
    <p:sldId id="266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A7CFF2-1974-4865-B416-45EE2FD859A2}" v="2" dt="2024-12-01T11:25:54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476" autoAdjust="0"/>
  </p:normalViewPr>
  <p:slideViewPr>
    <p:cSldViewPr snapToGrid="0">
      <p:cViewPr varScale="1">
        <p:scale>
          <a:sx n="58" d="100"/>
          <a:sy n="58" d="100"/>
        </p:scale>
        <p:origin x="9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2AA7CFF2-1974-4865-B416-45EE2FD859A2}"/>
    <pc:docChg chg="custSel modSld sldOrd">
      <pc:chgData name="Freja Lindgren Facius" userId="929b42c1-1389-4acd-a500-bd1250d50270" providerId="ADAL" clId="{2AA7CFF2-1974-4865-B416-45EE2FD859A2}" dt="2024-12-01T11:25:58.752" v="34" actId="27636"/>
      <pc:docMkLst>
        <pc:docMk/>
      </pc:docMkLst>
      <pc:sldChg chg="modSp mod">
        <pc:chgData name="Freja Lindgren Facius" userId="929b42c1-1389-4acd-a500-bd1250d50270" providerId="ADAL" clId="{2AA7CFF2-1974-4865-B416-45EE2FD859A2}" dt="2024-12-01T11:25:58.752" v="34" actId="27636"/>
        <pc:sldMkLst>
          <pc:docMk/>
          <pc:sldMk cId="176082900" sldId="258"/>
        </pc:sldMkLst>
        <pc:spChg chg="mod">
          <ac:chgData name="Freja Lindgren Facius" userId="929b42c1-1389-4acd-a500-bd1250d50270" providerId="ADAL" clId="{2AA7CFF2-1974-4865-B416-45EE2FD859A2}" dt="2024-12-01T11:25:58.752" v="34" actId="27636"/>
          <ac:spMkLst>
            <pc:docMk/>
            <pc:sldMk cId="176082900" sldId="258"/>
            <ac:spMk id="3" creationId="{46091BA4-8B2A-A240-9C37-34D28F540549}"/>
          </ac:spMkLst>
        </pc:spChg>
      </pc:sldChg>
      <pc:sldChg chg="modNotesTx">
        <pc:chgData name="Freja Lindgren Facius" userId="929b42c1-1389-4acd-a500-bd1250d50270" providerId="ADAL" clId="{2AA7CFF2-1974-4865-B416-45EE2FD859A2}" dt="2024-12-01T11:24:14.369" v="24" actId="20577"/>
        <pc:sldMkLst>
          <pc:docMk/>
          <pc:sldMk cId="2224444594" sldId="264"/>
        </pc:sldMkLst>
      </pc:sldChg>
      <pc:sldChg chg="ord">
        <pc:chgData name="Freja Lindgren Facius" userId="929b42c1-1389-4acd-a500-bd1250d50270" providerId="ADAL" clId="{2AA7CFF2-1974-4865-B416-45EE2FD859A2}" dt="2024-12-01T11:25:16.128" v="26"/>
        <pc:sldMkLst>
          <pc:docMk/>
          <pc:sldMk cId="1384703520" sldId="265"/>
        </pc:sldMkLst>
      </pc:sldChg>
      <pc:sldChg chg="ord">
        <pc:chgData name="Freja Lindgren Facius" userId="929b42c1-1389-4acd-a500-bd1250d50270" providerId="ADAL" clId="{2AA7CFF2-1974-4865-B416-45EE2FD859A2}" dt="2024-12-01T11:25:16.128" v="26"/>
        <pc:sldMkLst>
          <pc:docMk/>
          <pc:sldMk cId="4190230345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26868-1C74-46F8-838A-605DBDF17B32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5151E-F6E1-4E31-8E52-B107F10B9B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3338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treus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Thyestes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Hvem repræsenterer hvad?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55151E-F6E1-4E31-8E52-B107F10B9BFB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3412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764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99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dirty="0"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Et andet eksempel: </a:t>
            </a:r>
            <a:r>
              <a:rPr lang="en-US" sz="10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An example is that 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of </a:t>
            </a:r>
            <a:r>
              <a:rPr lang="en-US" sz="1200" u="sng" dirty="0">
                <a:solidFill>
                  <a:srgbClr val="0563C1"/>
                </a:solidFill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  <a:hlinkClick r:id="rId3" tooltip="Atreus"/>
              </a:rPr>
              <a:t>Atreus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, who invited his brother </a:t>
            </a:r>
            <a:r>
              <a:rPr lang="en-US" sz="1200" u="sng" dirty="0">
                <a:solidFill>
                  <a:srgbClr val="0563C1"/>
                </a:solidFill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  <a:hlinkClick r:id="rId4" tooltip="Thyestes"/>
              </a:rPr>
              <a:t>Thyestes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 to dine on a delicious stew, which had been prepared with the butchered flesh of Thyestes’s own sons. As a result, a miasma contaminated the entire family of Atreus, where one violent crime led to another, providing fodder for many of the Greek heroic tales.” </a:t>
            </a:r>
            <a:r>
              <a:rPr lang="da-DK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(fra </a:t>
            </a:r>
            <a:r>
              <a:rPr lang="da-DK" sz="1200" dirty="0" err="1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wikipedia</a:t>
            </a:r>
            <a:r>
              <a:rPr lang="da-DK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  <a:endParaRPr lang="da-DK" sz="1200" dirty="0">
              <a:latin typeface="+mn-lt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1ABA-896E-42A4-9679-AB8E73A12660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429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Otto </a:t>
            </a:r>
            <a:r>
              <a:rPr lang="da-DK" dirty="0" err="1"/>
              <a:t>steen</a:t>
            </a:r>
            <a:r>
              <a:rPr lang="da-DK" dirty="0"/>
              <a:t> due</a:t>
            </a:r>
          </a:p>
          <a:p>
            <a:r>
              <a:rPr lang="da-DK" dirty="0"/>
              <a:t>Forblindelser = </a:t>
            </a:r>
            <a:r>
              <a:rPr lang="da-DK" dirty="0" err="1"/>
              <a:t>áte</a:t>
            </a:r>
            <a:r>
              <a:rPr lang="da-DK" dirty="0"/>
              <a:t>, altså det der fører til dårlige handlinger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1ABA-896E-42A4-9679-AB8E73A12660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793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78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30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287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461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263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053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51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89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4058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93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5ABCA67-B40D-4DFB-80B4-967E5C01EEE1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DF393B1-86A4-446C-9853-41492DF5AA60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93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4F47E8-C2CA-43A6-9404-03BADA34D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01D43C-86DB-4B5D-A163-81BC94201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7945" y="620720"/>
            <a:ext cx="4193173" cy="5571069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0" ty="0" sx="75000" sy="75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995F0-906C-4573-A739-16EED217D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9343" y="620720"/>
            <a:ext cx="6442480" cy="55931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29DCFC-C3D6-5940-ACEF-1BD2AE12A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0120" y="1105351"/>
            <a:ext cx="5477071" cy="3023981"/>
          </a:xfrm>
        </p:spPr>
        <p:txBody>
          <a:bodyPr anchor="b">
            <a:normAutofit/>
          </a:bodyPr>
          <a:lstStyle/>
          <a:p>
            <a:pPr algn="l"/>
            <a:r>
              <a:rPr lang="da-DK" sz="4400" b="1" dirty="0">
                <a:solidFill>
                  <a:schemeClr val="bg1"/>
                </a:solidFill>
              </a:rPr>
              <a:t>introduktion til nyttige begreber</a:t>
            </a: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C3F5F06D-7250-43A5-9B61-0B7F1FD7E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960" y="4214336"/>
            <a:ext cx="512064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1">
            <a:extLst>
              <a:ext uri="{FF2B5EF4-FFF2-40B4-BE49-F238E27FC236}">
                <a16:creationId xmlns:a16="http://schemas.microsoft.com/office/drawing/2014/main" id="{5BEC461E-60ED-B99C-86CE-A271433488BD}"/>
              </a:ext>
            </a:extLst>
          </p:cNvPr>
          <p:cNvSpPr txBox="1">
            <a:spLocks/>
          </p:cNvSpPr>
          <p:nvPr/>
        </p:nvSpPr>
        <p:spPr>
          <a:xfrm>
            <a:off x="5609960" y="4184896"/>
            <a:ext cx="5477071" cy="703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2800" dirty="0">
                <a:solidFill>
                  <a:schemeClr val="bg1"/>
                </a:solidFill>
              </a:rPr>
              <a:t>Sofokles’ </a:t>
            </a:r>
            <a:r>
              <a:rPr lang="da-DK" sz="2800" dirty="0" err="1">
                <a:solidFill>
                  <a:schemeClr val="bg1"/>
                </a:solidFill>
              </a:rPr>
              <a:t>Antigone</a:t>
            </a:r>
            <a:endParaRPr lang="da-D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6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D7B5B-8983-5A4A-879E-150020B33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600075"/>
            <a:ext cx="11463336" cy="1485900"/>
          </a:xfrm>
        </p:spPr>
        <p:txBody>
          <a:bodyPr>
            <a:normAutofit/>
          </a:bodyPr>
          <a:lstStyle/>
          <a:p>
            <a:r>
              <a:rPr lang="da-DK" sz="5400" b="1" dirty="0">
                <a:solidFill>
                  <a:schemeClr val="tx1"/>
                </a:solidFill>
              </a:rPr>
              <a:t>introduktion til 10 nyttige begreber</a:t>
            </a:r>
            <a:endParaRPr lang="da-DK" sz="5400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091BA4-8B2A-A240-9C37-34D28F540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2219324"/>
            <a:ext cx="11325224" cy="4638675"/>
          </a:xfrm>
        </p:spPr>
        <p:txBody>
          <a:bodyPr>
            <a:normAutofit fontScale="85000" lnSpcReduction="20000"/>
          </a:bodyPr>
          <a:lstStyle/>
          <a:p>
            <a:r>
              <a:rPr lang="da-DK" sz="6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00B0F0"/>
                </a:solidFill>
                <a:latin typeface="+mj-lt"/>
              </a:rPr>
              <a:t>NOMOS</a:t>
            </a:r>
            <a:r>
              <a:rPr lang="da-DK" sz="6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FF9933"/>
                </a:solidFill>
                <a:latin typeface="+mj-lt"/>
              </a:rPr>
              <a:t>FYSIS</a:t>
            </a:r>
          </a:p>
          <a:p>
            <a:r>
              <a:rPr lang="da-DK" sz="6000" b="1" dirty="0">
                <a:solidFill>
                  <a:schemeClr val="accent1"/>
                </a:solidFill>
                <a:latin typeface="+mj-lt"/>
              </a:rPr>
              <a:t> OIKOS/GENOS </a:t>
            </a:r>
            <a:r>
              <a:rPr lang="da-DK" sz="6000" b="1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>
                <a:solidFill>
                  <a:srgbClr val="002060"/>
                </a:solidFill>
                <a:latin typeface="+mj-lt"/>
              </a:rPr>
              <a:t> </a:t>
            </a:r>
            <a:r>
              <a:rPr lang="da-DK" sz="6000" b="1">
                <a:solidFill>
                  <a:schemeClr val="accent3">
                    <a:lumMod val="75000"/>
                  </a:schemeClr>
                </a:solidFill>
                <a:latin typeface="+mj-lt"/>
              </a:rPr>
              <a:t>POLIS</a:t>
            </a:r>
            <a:endParaRPr lang="da-DK" sz="6000" b="1" dirty="0">
              <a:solidFill>
                <a:srgbClr val="7030A0"/>
              </a:solidFill>
              <a:latin typeface="+mj-lt"/>
            </a:endParaRPr>
          </a:p>
          <a:p>
            <a:r>
              <a:rPr lang="da-DK" sz="6000" b="1" dirty="0">
                <a:solidFill>
                  <a:srgbClr val="FFC000"/>
                </a:solidFill>
                <a:latin typeface="+mj-lt"/>
              </a:rPr>
              <a:t>HYBRIS</a:t>
            </a:r>
            <a:r>
              <a:rPr lang="da-DK" sz="6000" b="1" dirty="0">
                <a:latin typeface="+mj-lt"/>
              </a:rPr>
              <a:t> </a:t>
            </a:r>
            <a:r>
              <a:rPr lang="da-DK" sz="6000" b="1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 dirty="0">
                <a:latin typeface="+mj-lt"/>
              </a:rPr>
              <a:t> </a:t>
            </a:r>
            <a:r>
              <a:rPr lang="da-DK" sz="6000" b="1" dirty="0">
                <a:solidFill>
                  <a:srgbClr val="00B050"/>
                </a:solidFill>
                <a:latin typeface="+mj-lt"/>
              </a:rPr>
              <a:t>NEMESIS</a:t>
            </a:r>
            <a:endParaRPr lang="en-US" sz="6000" b="1" dirty="0">
              <a:solidFill>
                <a:srgbClr val="00B050"/>
              </a:solidFill>
              <a:latin typeface="+mj-lt"/>
            </a:endParaRPr>
          </a:p>
          <a:p>
            <a:r>
              <a:rPr lang="da-DK" sz="6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7030A0"/>
                </a:solidFill>
                <a:latin typeface="+mj-lt"/>
              </a:rPr>
              <a:t>ATE</a:t>
            </a:r>
          </a:p>
          <a:p>
            <a:r>
              <a:rPr lang="da-DK" sz="6000" b="1" dirty="0">
                <a:solidFill>
                  <a:srgbClr val="C00000"/>
                </a:solidFill>
                <a:latin typeface="+mj-lt"/>
              </a:rPr>
              <a:t>SOFROSYNE</a:t>
            </a:r>
          </a:p>
          <a:p>
            <a:r>
              <a:rPr lang="da-DK" sz="6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FF99FF"/>
                </a:solidFill>
                <a:latin typeface="+mj-lt"/>
              </a:rPr>
              <a:t>MIASMA</a:t>
            </a:r>
            <a:endParaRPr lang="da-DK" sz="3600" dirty="0">
              <a:solidFill>
                <a:srgbClr val="FF99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08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3DA3A-0CE1-2174-A417-089D115C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58EF0C-4DB8-63A7-C44E-F68464547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78ED242-2451-84AD-8C7F-DED5948F5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9"/>
          <a:stretch/>
        </p:blipFill>
        <p:spPr>
          <a:xfrm>
            <a:off x="304903" y="82192"/>
            <a:ext cx="11582193" cy="67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1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291" y="581024"/>
            <a:ext cx="11463337" cy="1485900"/>
          </a:xfrm>
        </p:spPr>
        <p:txBody>
          <a:bodyPr>
            <a:normAutofit/>
          </a:bodyPr>
          <a:lstStyle/>
          <a:p>
            <a:pPr algn="ctr"/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00B0F0"/>
                </a:solidFill>
              </a:rPr>
              <a:t>Nomos</a:t>
            </a:r>
            <a:r>
              <a:rPr lang="da-DK" sz="4800" dirty="0">
                <a:solidFill>
                  <a:schemeClr val="tx1"/>
                </a:solidFill>
              </a:rPr>
              <a:t> og </a:t>
            </a:r>
            <a:r>
              <a:rPr lang="da-DK" sz="4800" dirty="0" err="1">
                <a:solidFill>
                  <a:srgbClr val="FF9933"/>
                </a:solidFill>
              </a:rPr>
              <a:t>Fysis</a:t>
            </a:r>
            <a:endParaRPr lang="da-DK" sz="4800" dirty="0">
              <a:solidFill>
                <a:srgbClr val="FF9933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2066924"/>
            <a:ext cx="10708594" cy="4791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chemeClr val="tx1"/>
                </a:solidFill>
              </a:rPr>
              <a:t>, dvs. positiv ret (fra latin: </a:t>
            </a:r>
            <a:r>
              <a:rPr lang="da-DK" sz="4000" dirty="0" err="1">
                <a:solidFill>
                  <a:schemeClr val="tx1"/>
                </a:solidFill>
              </a:rPr>
              <a:t>pono</a:t>
            </a:r>
            <a:r>
              <a:rPr lang="da-DK" sz="4000" dirty="0">
                <a:solidFill>
                  <a:schemeClr val="tx1"/>
                </a:solidFill>
              </a:rPr>
              <a:t>, dvs. sætter – altså den fastsatte lov), og på den anden side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naturret (fra græsk: </a:t>
            </a:r>
            <a:r>
              <a:rPr lang="el-GR" sz="4000" dirty="0">
                <a:solidFill>
                  <a:schemeClr val="tx1"/>
                </a:solidFill>
              </a:rPr>
              <a:t>φύσις</a:t>
            </a:r>
            <a:r>
              <a:rPr lang="da-DK" sz="4000" dirty="0">
                <a:solidFill>
                  <a:schemeClr val="tx1"/>
                </a:solidFill>
              </a:rPr>
              <a:t>, </a:t>
            </a:r>
            <a:r>
              <a:rPr lang="da-DK" sz="4000" i="1" dirty="0" err="1">
                <a:solidFill>
                  <a:schemeClr val="tx1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natur).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</a:t>
            </a:r>
            <a:r>
              <a:rPr lang="da-DK" sz="4000" u="sng" dirty="0">
                <a:solidFill>
                  <a:srgbClr val="00B0F0"/>
                </a:solidFill>
              </a:rPr>
              <a:t>menneskeskabte lov</a:t>
            </a:r>
            <a:r>
              <a:rPr lang="da-DK" sz="4000" dirty="0">
                <a:solidFill>
                  <a:schemeClr val="tx1"/>
                </a:solidFill>
              </a:rPr>
              <a:t>, og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</a:t>
            </a:r>
            <a:r>
              <a:rPr lang="da-DK" sz="4000" u="sng" dirty="0">
                <a:solidFill>
                  <a:srgbClr val="FF9933"/>
                </a:solidFill>
              </a:rPr>
              <a:t>guddommelige lov</a:t>
            </a:r>
            <a:r>
              <a:rPr lang="da-DK" sz="4000" dirty="0">
                <a:solidFill>
                  <a:schemeClr val="tx1"/>
                </a:solidFill>
              </a:rPr>
              <a:t>, den evige og uforanderlige kosmiske orden, herunder den dertil svarende religiøse og moralske praksis. 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30334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2" y="466725"/>
            <a:ext cx="11463337" cy="1485900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00B0F0"/>
                </a:solidFill>
              </a:rPr>
              <a:t>Nomos</a:t>
            </a:r>
            <a:r>
              <a:rPr lang="da-DK" sz="4800" dirty="0">
                <a:solidFill>
                  <a:schemeClr val="tx1"/>
                </a:solidFill>
              </a:rPr>
              <a:t> og </a:t>
            </a:r>
            <a:r>
              <a:rPr lang="da-DK" sz="4800" dirty="0" err="1">
                <a:solidFill>
                  <a:srgbClr val="FF9933"/>
                </a:solidFill>
              </a:rPr>
              <a:t>Fysis</a:t>
            </a:r>
            <a:endParaRPr lang="da-DK" sz="4800" dirty="0">
              <a:solidFill>
                <a:srgbClr val="FF9933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2066924"/>
            <a:ext cx="5700712" cy="47910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chemeClr val="tx1"/>
                </a:solidFill>
              </a:rPr>
              <a:t>, dvs. positiv ret (fra latin: </a:t>
            </a:r>
            <a:r>
              <a:rPr lang="da-DK" sz="4000" dirty="0" err="1">
                <a:solidFill>
                  <a:schemeClr val="tx1"/>
                </a:solidFill>
              </a:rPr>
              <a:t>pono</a:t>
            </a:r>
            <a:r>
              <a:rPr lang="da-DK" sz="4000" dirty="0">
                <a:solidFill>
                  <a:schemeClr val="tx1"/>
                </a:solidFill>
              </a:rPr>
              <a:t>, dvs. sætter – altså den fastsatte lov), og på den anden side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naturret (fra græsk: </a:t>
            </a:r>
            <a:r>
              <a:rPr lang="el-GR" sz="4000" dirty="0">
                <a:solidFill>
                  <a:schemeClr val="tx1"/>
                </a:solidFill>
              </a:rPr>
              <a:t>φύσις</a:t>
            </a:r>
            <a:r>
              <a:rPr lang="da-DK" sz="4000" dirty="0">
                <a:solidFill>
                  <a:schemeClr val="tx1"/>
                </a:solidFill>
              </a:rPr>
              <a:t>, </a:t>
            </a:r>
            <a:r>
              <a:rPr lang="da-DK" sz="4000" i="1" dirty="0" err="1">
                <a:solidFill>
                  <a:schemeClr val="tx1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natur).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menneskeskabte lov, og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guddommelige lov, den evige og uforanderlige kosmiske orden, herunder den dertil svarende religiøse og moralske praksis. </a:t>
            </a:r>
          </a:p>
          <a:p>
            <a:endParaRPr lang="da-DK" sz="2000" dirty="0"/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531BB8A6-8036-0003-9AC9-DA00AF5B26E3}"/>
              </a:ext>
            </a:extLst>
          </p:cNvPr>
          <p:cNvSpPr/>
          <p:nvPr/>
        </p:nvSpPr>
        <p:spPr>
          <a:xfrm>
            <a:off x="6612730" y="1657350"/>
            <a:ext cx="5285421" cy="4257675"/>
          </a:xfrm>
          <a:prstGeom prst="cloudCallout">
            <a:avLst>
              <a:gd name="adj1" fmla="val 45752"/>
              <a:gd name="adj2" fmla="val 6489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tx1"/>
                </a:solidFill>
                <a:latin typeface="+mj-lt"/>
              </a:rPr>
              <a:t>HVEM STÅR SOM REPRÆSENTANTER FOR HHV. </a:t>
            </a:r>
            <a:r>
              <a:rPr lang="da-DK" sz="2800" dirty="0">
                <a:solidFill>
                  <a:srgbClr val="00B0F0"/>
                </a:solidFill>
                <a:latin typeface="+mj-lt"/>
              </a:rPr>
              <a:t>NOMOS</a:t>
            </a:r>
            <a:r>
              <a:rPr lang="da-DK" sz="2800" dirty="0">
                <a:solidFill>
                  <a:schemeClr val="tx1"/>
                </a:solidFill>
                <a:latin typeface="+mj-lt"/>
              </a:rPr>
              <a:t> OG </a:t>
            </a:r>
            <a:r>
              <a:rPr lang="da-DK" sz="2800" dirty="0">
                <a:solidFill>
                  <a:srgbClr val="FF9933"/>
                </a:solidFill>
                <a:latin typeface="+mj-lt"/>
              </a:rPr>
              <a:t>FYSIS</a:t>
            </a:r>
            <a:r>
              <a:rPr lang="da-DK" sz="2800" dirty="0">
                <a:solidFill>
                  <a:schemeClr val="tx1"/>
                </a:solidFill>
                <a:latin typeface="+mj-lt"/>
              </a:rPr>
              <a:t> I ANTIGONE-TRAGEDIEN, OG HVORDAN KAN DISSE TO BEGREBER BRUGES TIL AT FORKLARE STYKKETS CENTRALE KONKLIKT?</a:t>
            </a:r>
          </a:p>
          <a:p>
            <a:pPr algn="ctr"/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7325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85800"/>
            <a:ext cx="11477625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>
                <a:solidFill>
                  <a:schemeClr val="accent1"/>
                </a:solidFill>
              </a:rPr>
              <a:t>OIKOS/GENOS </a:t>
            </a:r>
            <a:r>
              <a:rPr lang="da-DK" dirty="0">
                <a:solidFill>
                  <a:schemeClr val="tx1"/>
                </a:solidFill>
              </a:rPr>
              <a:t>OG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>
                <a:solidFill>
                  <a:schemeClr val="accent3">
                    <a:lumMod val="75000"/>
                  </a:schemeClr>
                </a:solidFill>
              </a:rPr>
              <a:t>POLIS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286000"/>
            <a:ext cx="10058399" cy="41433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>
                <a:solidFill>
                  <a:srgbClr val="FF0000"/>
                </a:solidFill>
              </a:rPr>
              <a:t> </a:t>
            </a:r>
            <a:r>
              <a:rPr lang="da-DK" sz="3600" dirty="0">
                <a:solidFill>
                  <a:schemeClr val="tx1"/>
                </a:solidFill>
              </a:rPr>
              <a:t>dvs. hus, husstand, familie el. slægt (fra græsk: </a:t>
            </a:r>
            <a:r>
              <a:rPr lang="el-GR" sz="3600" dirty="0" err="1">
                <a:solidFill>
                  <a:schemeClr val="tx1"/>
                </a:solidFill>
              </a:rPr>
              <a:t>οἶκος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oíkos</a:t>
            </a:r>
            <a:r>
              <a:rPr lang="da-DK" sz="3600" dirty="0">
                <a:solidFill>
                  <a:schemeClr val="tx1"/>
                </a:solidFill>
              </a:rPr>
              <a:t>), som var noget af det, som mennesket i antikken brystede sig mest af og kærede sig mest for. Det antikke menneske – mand såvel som kvinde – handlede aldrig for sig selv, men var altid en del af sin </a:t>
            </a: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. </a:t>
            </a:r>
            <a:br>
              <a:rPr lang="da-DK" sz="3600" dirty="0">
                <a:solidFill>
                  <a:schemeClr val="tx1"/>
                </a:solidFill>
              </a:rPr>
            </a:br>
            <a:r>
              <a:rPr lang="da-DK" sz="3600" dirty="0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, dvs. slægt (især om adelig slægt) el. stamme (fra græsk: </a:t>
            </a:r>
            <a:r>
              <a:rPr lang="el-GR" sz="3600" dirty="0">
                <a:solidFill>
                  <a:schemeClr val="tx1"/>
                </a:solidFill>
              </a:rPr>
              <a:t>γένος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). </a:t>
            </a:r>
            <a:r>
              <a:rPr lang="da-DK" sz="3600" dirty="0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 er næsten synonymt med ordet </a:t>
            </a: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. Dog er der den lille betydningsmæssige forskel mellem de to ord, at </a:t>
            </a:r>
            <a:r>
              <a:rPr lang="da-DK" sz="3600" dirty="0" err="1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 alene refererer til slægten og ikke til slægtens fysiske bolig.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9383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85800"/>
            <a:ext cx="11477625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>
                <a:solidFill>
                  <a:schemeClr val="accent1"/>
                </a:solidFill>
              </a:rPr>
              <a:t>OIKOS/GENOS </a:t>
            </a:r>
            <a:r>
              <a:rPr lang="da-DK" dirty="0">
                <a:solidFill>
                  <a:schemeClr val="tx1"/>
                </a:solidFill>
              </a:rPr>
              <a:t>OG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>
                <a:solidFill>
                  <a:schemeClr val="accent3">
                    <a:lumMod val="75000"/>
                  </a:schemeClr>
                </a:solidFill>
              </a:rPr>
              <a:t>POLIS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286000"/>
            <a:ext cx="10820400" cy="414337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, dvs. bystat (fra græsk: </a:t>
            </a:r>
            <a:r>
              <a:rPr lang="el-GR" sz="3600" dirty="0">
                <a:solidFill>
                  <a:schemeClr val="tx1"/>
                </a:solidFill>
              </a:rPr>
              <a:t>πόλις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), som afløser </a:t>
            </a: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i="1" dirty="0" err="1">
                <a:solidFill>
                  <a:schemeClr val="tx1"/>
                </a:solidFill>
              </a:rPr>
              <a:t>’</a:t>
            </a:r>
            <a:r>
              <a:rPr lang="da-DK" sz="3600" i="1" dirty="0">
                <a:solidFill>
                  <a:schemeClr val="tx1"/>
                </a:solidFill>
              </a:rPr>
              <a:t> </a:t>
            </a:r>
            <a:r>
              <a:rPr lang="da-DK" sz="3600" dirty="0">
                <a:solidFill>
                  <a:schemeClr val="tx1"/>
                </a:solidFill>
              </a:rPr>
              <a:t>rolle i løbet af klassisk tid. Kort sagt: I tidlig antik tid er det et slægtssamfund, mens senere perioder defineres som bystatskulturer (fra klassisk tid, ca. 480 f.Kr.). </a:t>
            </a: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 kan altså betragtes som det store fællesskab, hvorunder den enkelte borger havde en række forpligtigelser.  Ligesom den moderne stat var </a:t>
            </a: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 en institution i besiddelse af det legitime monopol på med magt at opretholde en retsorden inden for et territorium over for en befolkning. </a:t>
            </a:r>
          </a:p>
        </p:txBody>
      </p:sp>
    </p:spTree>
    <p:extLst>
      <p:ext uri="{BB962C8B-B14F-4D97-AF65-F5344CB8AC3E}">
        <p14:creationId xmlns:p14="http://schemas.microsoft.com/office/powerpoint/2010/main" val="266476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557213"/>
            <a:ext cx="11477625" cy="1485900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 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accent1"/>
                </a:solidFill>
              </a:rPr>
              <a:t>OIKOS/GENOS </a:t>
            </a:r>
            <a:r>
              <a:rPr lang="da-DK" dirty="0">
                <a:solidFill>
                  <a:schemeClr val="tx1"/>
                </a:solidFill>
              </a:rPr>
              <a:t>OG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>
                <a:solidFill>
                  <a:schemeClr val="accent3">
                    <a:lumMod val="75000"/>
                  </a:schemeClr>
                </a:solidFill>
              </a:rPr>
              <a:t>POLIS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494121"/>
            <a:ext cx="5381624" cy="4167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>
                <a:solidFill>
                  <a:srgbClr val="FF0000"/>
                </a:solidFill>
              </a:rPr>
              <a:t> </a:t>
            </a:r>
            <a:r>
              <a:rPr lang="da-DK" sz="3600" dirty="0">
                <a:solidFill>
                  <a:schemeClr val="tx1"/>
                </a:solidFill>
              </a:rPr>
              <a:t>dvs. hus, husstand, familie el. slægt (fra græsk: </a:t>
            </a:r>
            <a:r>
              <a:rPr lang="el-GR" sz="3600" dirty="0" err="1">
                <a:solidFill>
                  <a:schemeClr val="tx1"/>
                </a:solidFill>
              </a:rPr>
              <a:t>οἶκος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oíkos</a:t>
            </a:r>
            <a:r>
              <a:rPr lang="da-DK" sz="3600" dirty="0">
                <a:solidFill>
                  <a:schemeClr val="tx1"/>
                </a:solidFill>
              </a:rPr>
              <a:t>)</a:t>
            </a:r>
            <a:br>
              <a:rPr lang="da-DK" sz="3600" dirty="0">
                <a:solidFill>
                  <a:schemeClr val="tx1"/>
                </a:solidFill>
              </a:rPr>
            </a:br>
            <a:r>
              <a:rPr lang="da-DK" sz="3600" dirty="0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, dvs. slægt (især om adelig slægt) el. stamme (fra græsk: </a:t>
            </a:r>
            <a:r>
              <a:rPr lang="el-GR" sz="3600" dirty="0">
                <a:solidFill>
                  <a:schemeClr val="tx1"/>
                </a:solidFill>
              </a:rPr>
              <a:t>γένος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, dvs. bystat (fra græsk: </a:t>
            </a:r>
            <a:r>
              <a:rPr lang="el-GR" sz="3600" dirty="0">
                <a:solidFill>
                  <a:schemeClr val="tx1"/>
                </a:solidFill>
              </a:rPr>
              <a:t>πόλις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polis</a:t>
            </a:r>
            <a:r>
              <a:rPr lang="da-DK" sz="3600" i="1" dirty="0">
                <a:solidFill>
                  <a:schemeClr val="tx1"/>
                </a:solidFill>
              </a:rPr>
              <a:t>)</a:t>
            </a:r>
            <a:r>
              <a:rPr lang="da-DK" sz="3600" dirty="0">
                <a:solidFill>
                  <a:schemeClr val="tx1"/>
                </a:solidFill>
              </a:rPr>
              <a:t> 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A0214DAF-6D73-9F45-AC6A-73950F421F03}"/>
              </a:ext>
            </a:extLst>
          </p:cNvPr>
          <p:cNvSpPr/>
          <p:nvPr/>
        </p:nvSpPr>
        <p:spPr>
          <a:xfrm>
            <a:off x="5924550" y="1300163"/>
            <a:ext cx="6096000" cy="4600575"/>
          </a:xfrm>
          <a:prstGeom prst="cloudCallout">
            <a:avLst>
              <a:gd name="adj1" fmla="val 48123"/>
              <a:gd name="adj2" fmla="val 64129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>
                <a:solidFill>
                  <a:schemeClr val="tx1"/>
                </a:solidFill>
                <a:latin typeface="+mj-lt"/>
              </a:rPr>
              <a:t>HVORDAN TEMATISERES </a:t>
            </a:r>
            <a:r>
              <a:rPr lang="da-DK" sz="3600" dirty="0">
                <a:solidFill>
                  <a:schemeClr val="accent1"/>
                </a:solidFill>
                <a:latin typeface="+mj-lt"/>
              </a:rPr>
              <a:t>OIKOS/GENOS </a:t>
            </a:r>
            <a:r>
              <a:rPr lang="da-DK" sz="3600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3600" dirty="0">
                <a:solidFill>
                  <a:srgbClr val="00B0F0"/>
                </a:solidFill>
                <a:latin typeface="+mj-lt"/>
              </a:rPr>
              <a:t> </a:t>
            </a:r>
            <a:r>
              <a:rPr lang="da-DK" sz="3600" dirty="0">
                <a:solidFill>
                  <a:schemeClr val="accent3"/>
                </a:solidFill>
                <a:latin typeface="+mj-lt"/>
              </a:rPr>
              <a:t>POLIS</a:t>
            </a:r>
            <a:r>
              <a:rPr lang="da-DK" sz="3600" dirty="0">
                <a:solidFill>
                  <a:srgbClr val="00B0F0"/>
                </a:solidFill>
                <a:latin typeface="+mj-lt"/>
              </a:rPr>
              <a:t> </a:t>
            </a:r>
            <a:r>
              <a:rPr lang="da-DK" sz="3600" dirty="0">
                <a:solidFill>
                  <a:schemeClr val="tx1"/>
                </a:solidFill>
                <a:latin typeface="+mj-lt"/>
              </a:rPr>
              <a:t>SOM ET MODSÆTNINGSPAR I ANTIGONE-TRAGEDIEN</a:t>
            </a:r>
          </a:p>
          <a:p>
            <a:pPr algn="ctr"/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444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4592541" cy="236150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defineres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overmodig</a:t>
            </a:r>
            <a:r>
              <a:rPr lang="en-US" sz="2800" dirty="0">
                <a:solidFill>
                  <a:schemeClr val="tx1"/>
                </a:solidFill>
              </a:rPr>
              <a:t>/arrogant handling, </a:t>
            </a:r>
            <a:r>
              <a:rPr lang="en-US" sz="2800" dirty="0" err="1">
                <a:solidFill>
                  <a:schemeClr val="tx1"/>
                </a:solidFill>
              </a:rPr>
              <a:t>hvor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person </a:t>
            </a:r>
            <a:r>
              <a:rPr lang="en-US" sz="2800" dirty="0" err="1">
                <a:solidFill>
                  <a:schemeClr val="tx1"/>
                </a:solidFill>
              </a:rPr>
              <a:t>forbryder</a:t>
            </a:r>
            <a:r>
              <a:rPr lang="en-US" sz="2800" dirty="0">
                <a:solidFill>
                  <a:schemeClr val="tx1"/>
                </a:solidFill>
              </a:rPr>
              <a:t> sig mod </a:t>
            </a:r>
            <a:r>
              <a:rPr lang="en-US" sz="2800" dirty="0" err="1">
                <a:solidFill>
                  <a:schemeClr val="tx1"/>
                </a:solidFill>
              </a:rPr>
              <a:t>guder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chemeClr val="tx1"/>
                </a:solidFill>
              </a:rPr>
              <a:t>nes</a:t>
            </a:r>
            <a:r>
              <a:rPr lang="en-US" sz="2800" dirty="0">
                <a:solidFill>
                  <a:schemeClr val="tx1"/>
                </a:solidFill>
              </a:rPr>
              <a:t> lover) 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mennesker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menneskernes</a:t>
            </a:r>
            <a:r>
              <a:rPr lang="en-US" sz="2800" dirty="0">
                <a:solidFill>
                  <a:schemeClr val="tx1"/>
                </a:solidFill>
              </a:rPr>
              <a:t> love.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791327" y="2858195"/>
            <a:ext cx="4592542" cy="23615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BEA34A-9FA5-3B24-CC00-623362B05C99}"/>
              </a:ext>
            </a:extLst>
          </p:cNvPr>
          <p:cNvSpPr/>
          <p:nvPr/>
        </p:nvSpPr>
        <p:spPr>
          <a:xfrm>
            <a:off x="4395027" y="4799326"/>
            <a:ext cx="3401949" cy="20335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</a:rPr>
              <a:t>Som en god huskeregel kan anføres, at </a:t>
            </a:r>
            <a:r>
              <a:rPr lang="da-DK" sz="2000" b="1" i="1" dirty="0">
                <a:solidFill>
                  <a:srgbClr val="FFC000"/>
                </a:solidFill>
              </a:rPr>
              <a:t>hybris </a:t>
            </a:r>
            <a:r>
              <a:rPr lang="da-DK" sz="2000" b="1" dirty="0">
                <a:solidFill>
                  <a:srgbClr val="C00000"/>
                </a:solidFill>
              </a:rPr>
              <a:t>kun</a:t>
            </a:r>
            <a:r>
              <a:rPr lang="da-DK" sz="2000" b="1" dirty="0">
                <a:solidFill>
                  <a:srgbClr val="FF0000"/>
                </a:solidFill>
              </a:rPr>
              <a:t> begås, når personen er under påvirkning af </a:t>
            </a:r>
            <a:r>
              <a:rPr lang="da-DK" sz="2000" b="1" i="1" dirty="0" err="1">
                <a:solidFill>
                  <a:srgbClr val="7030A0"/>
                </a:solidFill>
              </a:rPr>
              <a:t>ate</a:t>
            </a:r>
            <a:endParaRPr lang="da-DK" sz="2000" b="1" i="1" dirty="0">
              <a:solidFill>
                <a:srgbClr val="7030A0"/>
              </a:solidFill>
            </a:endParaRPr>
          </a:p>
        </p:txBody>
      </p:sp>
      <p:cxnSp>
        <p:nvCxnSpPr>
          <p:cNvPr id="5" name="Forbindelse: vinklet 4">
            <a:extLst>
              <a:ext uri="{FF2B5EF4-FFF2-40B4-BE49-F238E27FC236}">
                <a16:creationId xmlns:a16="http://schemas.microsoft.com/office/drawing/2014/main" id="{E8E43C80-1EEB-FF0F-4E52-226A24220F4E}"/>
              </a:ext>
            </a:extLst>
          </p:cNvPr>
          <p:cNvCxnSpPr>
            <a:stCxn id="3" idx="2"/>
            <a:endCxn id="9" idx="2"/>
          </p:cNvCxnSpPr>
          <p:nvPr/>
        </p:nvCxnSpPr>
        <p:spPr>
          <a:xfrm rot="10800000">
            <a:off x="3104405" y="5219700"/>
            <a:ext cx="1290622" cy="596420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91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4592541" cy="236150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defineres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overmodig</a:t>
            </a:r>
            <a:r>
              <a:rPr lang="en-US" sz="2800" dirty="0">
                <a:solidFill>
                  <a:schemeClr val="tx1"/>
                </a:solidFill>
              </a:rPr>
              <a:t>/arrogant handling, </a:t>
            </a:r>
            <a:r>
              <a:rPr lang="en-US" sz="2800" dirty="0" err="1">
                <a:solidFill>
                  <a:schemeClr val="tx1"/>
                </a:solidFill>
              </a:rPr>
              <a:t>hvor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person </a:t>
            </a:r>
            <a:r>
              <a:rPr lang="en-US" sz="2800" dirty="0" err="1">
                <a:solidFill>
                  <a:schemeClr val="tx1"/>
                </a:solidFill>
              </a:rPr>
              <a:t>forbryder</a:t>
            </a:r>
            <a:r>
              <a:rPr lang="en-US" sz="2800" dirty="0">
                <a:solidFill>
                  <a:schemeClr val="tx1"/>
                </a:solidFill>
              </a:rPr>
              <a:t> sig mod </a:t>
            </a:r>
            <a:r>
              <a:rPr lang="en-US" sz="2800" dirty="0" err="1">
                <a:solidFill>
                  <a:schemeClr val="tx1"/>
                </a:solidFill>
              </a:rPr>
              <a:t>guder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chemeClr val="tx1"/>
                </a:solidFill>
              </a:rPr>
              <a:t>nes</a:t>
            </a:r>
            <a:r>
              <a:rPr lang="en-US" sz="2800" dirty="0">
                <a:solidFill>
                  <a:schemeClr val="tx1"/>
                </a:solidFill>
              </a:rPr>
              <a:t> lover) 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mennesker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menneskernes</a:t>
            </a:r>
            <a:r>
              <a:rPr lang="en-US" sz="2800" dirty="0">
                <a:solidFill>
                  <a:schemeClr val="tx1"/>
                </a:solidFill>
              </a:rPr>
              <a:t> love.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791327" y="2858195"/>
            <a:ext cx="4592542" cy="23615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BEA34A-9FA5-3B24-CC00-623362B05C99}"/>
              </a:ext>
            </a:extLst>
          </p:cNvPr>
          <p:cNvSpPr/>
          <p:nvPr/>
        </p:nvSpPr>
        <p:spPr>
          <a:xfrm>
            <a:off x="4395025" y="4824412"/>
            <a:ext cx="3401949" cy="20335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</a:rPr>
              <a:t>Som en god huskeregel kan anføres, at </a:t>
            </a:r>
            <a:r>
              <a:rPr lang="da-DK" sz="2000" b="1" i="1" dirty="0">
                <a:solidFill>
                  <a:srgbClr val="FFC000"/>
                </a:solidFill>
              </a:rPr>
              <a:t>hybris </a:t>
            </a:r>
            <a:r>
              <a:rPr lang="da-DK" sz="2000" b="1" dirty="0">
                <a:solidFill>
                  <a:srgbClr val="C00000"/>
                </a:solidFill>
              </a:rPr>
              <a:t>kun</a:t>
            </a:r>
            <a:r>
              <a:rPr lang="da-DK" sz="2000" b="1" dirty="0">
                <a:solidFill>
                  <a:srgbClr val="FF0000"/>
                </a:solidFill>
              </a:rPr>
              <a:t> begås, når personen er under påvirkning af </a:t>
            </a:r>
            <a:r>
              <a:rPr lang="da-DK" sz="2000" b="1" i="1" dirty="0" err="1">
                <a:solidFill>
                  <a:srgbClr val="7030A0"/>
                </a:solidFill>
              </a:rPr>
              <a:t>ate</a:t>
            </a:r>
            <a:endParaRPr lang="da-DK" sz="2000" b="1" i="1" dirty="0">
              <a:solidFill>
                <a:srgbClr val="7030A0"/>
              </a:solidFill>
            </a:endParaRPr>
          </a:p>
        </p:txBody>
      </p:sp>
      <p:cxnSp>
        <p:nvCxnSpPr>
          <p:cNvPr id="5" name="Forbindelse: vinklet 4">
            <a:extLst>
              <a:ext uri="{FF2B5EF4-FFF2-40B4-BE49-F238E27FC236}">
                <a16:creationId xmlns:a16="http://schemas.microsoft.com/office/drawing/2014/main" id="{E8E43C80-1EEB-FF0F-4E52-226A24220F4E}"/>
              </a:ext>
            </a:extLst>
          </p:cNvPr>
          <p:cNvCxnSpPr>
            <a:stCxn id="3" idx="2"/>
            <a:endCxn id="9" idx="2"/>
          </p:cNvCxnSpPr>
          <p:nvPr/>
        </p:nvCxnSpPr>
        <p:spPr>
          <a:xfrm rot="10800000">
            <a:off x="3104405" y="5219700"/>
            <a:ext cx="1290620" cy="621506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ankeboble: sky 5">
            <a:extLst>
              <a:ext uri="{FF2B5EF4-FFF2-40B4-BE49-F238E27FC236}">
                <a16:creationId xmlns:a16="http://schemas.microsoft.com/office/drawing/2014/main" id="{52033A21-8795-9BD0-14B8-0CC40D573860}"/>
              </a:ext>
            </a:extLst>
          </p:cNvPr>
          <p:cNvSpPr/>
          <p:nvPr/>
        </p:nvSpPr>
        <p:spPr>
          <a:xfrm>
            <a:off x="6432590" y="2160140"/>
            <a:ext cx="5159755" cy="3507235"/>
          </a:xfrm>
          <a:prstGeom prst="cloudCallout">
            <a:avLst>
              <a:gd name="adj1" fmla="val 54665"/>
              <a:gd name="adj2" fmla="val 6426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FFC000"/>
                </a:solidFill>
                <a:latin typeface="+mj-lt"/>
              </a:rPr>
              <a:t>HAR KREON BEGÅET HYBRIS? – FORBRUDT SIG MOD GUDERNES ELLER MENNESKERS LOVE PÅ OVERMODIG VIS?</a:t>
            </a:r>
          </a:p>
        </p:txBody>
      </p:sp>
    </p:spTree>
    <p:extLst>
      <p:ext uri="{BB962C8B-B14F-4D97-AF65-F5344CB8AC3E}">
        <p14:creationId xmlns:p14="http://schemas.microsoft.com/office/powerpoint/2010/main" val="552695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57213"/>
            <a:ext cx="11477625" cy="1485900"/>
          </a:xfrm>
        </p:spPr>
        <p:txBody>
          <a:bodyPr/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3113"/>
            <a:ext cx="10058399" cy="4505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rgbClr val="7030A0"/>
                </a:solidFill>
              </a:rPr>
              <a:t>Ate</a:t>
            </a:r>
            <a:r>
              <a:rPr lang="da-DK" sz="36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>
                <a:solidFill>
                  <a:srgbClr val="C00000"/>
                </a:solidFill>
              </a:rPr>
              <a:t>?</a:t>
            </a:r>
            <a:r>
              <a:rPr lang="da-DK" sz="3600" dirty="0"/>
              <a:t>) og får fra tid til anden mennesket til at begå en handling af overmod (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/>
              <a:t>) mod naturen, mod guderne eller mod andre mennesker. Den guddommelige straf herfor er 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4703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57213"/>
            <a:ext cx="11477625" cy="1485900"/>
          </a:xfrm>
        </p:spPr>
        <p:txBody>
          <a:bodyPr/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3113"/>
            <a:ext cx="5029199" cy="45481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rgbClr val="7030A0"/>
                </a:solidFill>
              </a:rPr>
              <a:t>Ate</a:t>
            </a:r>
            <a:r>
              <a:rPr lang="da-DK" sz="36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>
                <a:solidFill>
                  <a:srgbClr val="C00000"/>
                </a:solidFill>
              </a:rPr>
              <a:t>?</a:t>
            </a:r>
            <a:r>
              <a:rPr lang="da-DK" sz="3600" dirty="0"/>
              <a:t>) og får fra tid til anden mennesket til at begå en handling af overmod (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/>
              <a:t>) mod naturen, mod guderne eller mod andre mennesker. Den guddommelige straf herfor er 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267B50CC-0764-4F8F-2C70-823DBF15F852}"/>
              </a:ext>
            </a:extLst>
          </p:cNvPr>
          <p:cNvSpPr/>
          <p:nvPr/>
        </p:nvSpPr>
        <p:spPr>
          <a:xfrm>
            <a:off x="6019800" y="1638299"/>
            <a:ext cx="5886450" cy="4810125"/>
          </a:xfrm>
          <a:prstGeom prst="cloudCallout">
            <a:avLst>
              <a:gd name="adj1" fmla="val 52790"/>
              <a:gd name="adj2" fmla="val 5269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800" dirty="0">
              <a:solidFill>
                <a:srgbClr val="7030A0"/>
              </a:solidFill>
              <a:latin typeface="+mj-lt"/>
            </a:endParaRPr>
          </a:p>
          <a:p>
            <a:pPr algn="ctr"/>
            <a:r>
              <a:rPr lang="da-DK" sz="2800" dirty="0">
                <a:solidFill>
                  <a:srgbClr val="7030A0"/>
                </a:solidFill>
                <a:latin typeface="+mj-lt"/>
              </a:rPr>
              <a:t>Har vi set eksempler på, at en person i </a:t>
            </a:r>
            <a:r>
              <a:rPr lang="da-DK" sz="2800" dirty="0" err="1">
                <a:solidFill>
                  <a:srgbClr val="7030A0"/>
                </a:solidFill>
                <a:latin typeface="+mj-lt"/>
              </a:rPr>
              <a:t>Antigone</a:t>
            </a:r>
            <a:r>
              <a:rPr lang="da-DK" sz="2800" dirty="0">
                <a:solidFill>
                  <a:srgbClr val="7030A0"/>
                </a:solidFill>
                <a:latin typeface="+mj-lt"/>
              </a:rPr>
              <a:t>-tragedien er så forblindet af vrede (ramt af </a:t>
            </a:r>
            <a:r>
              <a:rPr lang="da-DK" sz="2800" i="1" dirty="0" err="1">
                <a:solidFill>
                  <a:srgbClr val="7030A0"/>
                </a:solidFill>
                <a:latin typeface="+mj-lt"/>
              </a:rPr>
              <a:t>ate</a:t>
            </a:r>
            <a:r>
              <a:rPr lang="da-DK" sz="2800" dirty="0">
                <a:solidFill>
                  <a:srgbClr val="7030A0"/>
                </a:solidFill>
                <a:latin typeface="+mj-lt"/>
              </a:rPr>
              <a:t>), at vedkommende ikke længere kan bruge sin sunde fornuft? At vedkommende handler ubesindigt og uden mådehold?</a:t>
            </a:r>
          </a:p>
          <a:p>
            <a:pPr algn="ctr"/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0230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013" y="642939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introduktion til 10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862013" y="2028825"/>
            <a:ext cx="10210800" cy="482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36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, </a:t>
            </a:r>
            <a:r>
              <a:rPr lang="da-DK" sz="36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er i antikken et </a:t>
            </a:r>
            <a:r>
              <a:rPr lang="da-DK" sz="36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3600" dirty="0">
                <a:sym typeface="Wingdings" panose="05000000000000000000" pitchFamily="2" charset="2"/>
              </a:rPr>
              <a:t>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k</a:t>
            </a:r>
            <a:r>
              <a:rPr lang="da-DK" sz="36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3600" dirty="0"/>
              <a:t> 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som jo bekendt straffes med 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4202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3C8A0-374B-1DA2-7FE0-A7DA0B765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320147" cy="1499616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FF99FF"/>
                </a:solidFill>
              </a:rPr>
              <a:t>Miasma</a:t>
            </a:r>
            <a:endParaRPr lang="da-DK" sz="4800" dirty="0">
              <a:solidFill>
                <a:srgbClr val="FF99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3E08DD-5973-59E2-9289-805B3CFA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177272" cy="4023360"/>
          </a:xfrm>
        </p:spPr>
        <p:txBody>
          <a:bodyPr>
            <a:normAutofit fontScale="92500" lnSpcReduction="10000"/>
          </a:bodyPr>
          <a:lstStyle/>
          <a:p>
            <a:r>
              <a:rPr lang="da-DK" sz="3600" dirty="0" err="1">
                <a:solidFill>
                  <a:srgbClr val="FF99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Miasma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betyder generel</a:t>
            </a:r>
            <a:r>
              <a:rPr lang="da-DK" sz="3600" dirty="0">
                <a:ea typeface="Calibri" panose="020F0502020204030204" pitchFamily="34" charset="0"/>
                <a:cs typeface="Times New Roman" panose="02020603050405020304" pitchFamily="18" charset="0"/>
              </a:rPr>
              <a:t>t b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esmittelse. Man kan se lidt på det som en forbandelse, når der begås synd.</a:t>
            </a:r>
          </a:p>
          <a:p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Et eksempel 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da Ødipus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gifter sig med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sin mor, og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byen Theben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derefter bliver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ramt af pest</a:t>
            </a:r>
            <a:endParaRPr lang="da-DK" sz="3500" i="1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539FDF5-E535-FAF2-7CA2-2E31FAA79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25" y="3232005"/>
            <a:ext cx="8367575" cy="327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3C8A0-374B-1DA2-7FE0-A7DA0B765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320147" cy="1499616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FF99FF"/>
                </a:solidFill>
              </a:rPr>
              <a:t>Miasma</a:t>
            </a:r>
            <a:endParaRPr lang="da-DK" sz="4800" dirty="0">
              <a:solidFill>
                <a:srgbClr val="FF99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3E08DD-5973-59E2-9289-805B3CFA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177272" cy="4023360"/>
          </a:xfrm>
        </p:spPr>
        <p:txBody>
          <a:bodyPr>
            <a:normAutofit fontScale="92500" lnSpcReduction="10000"/>
          </a:bodyPr>
          <a:lstStyle/>
          <a:p>
            <a:r>
              <a:rPr lang="da-DK" sz="3600" dirty="0" err="1">
                <a:solidFill>
                  <a:srgbClr val="FF99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Miasma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betyder generel</a:t>
            </a:r>
            <a:r>
              <a:rPr lang="da-DK" sz="3600" dirty="0">
                <a:ea typeface="Calibri" panose="020F0502020204030204" pitchFamily="34" charset="0"/>
                <a:cs typeface="Times New Roman" panose="02020603050405020304" pitchFamily="18" charset="0"/>
              </a:rPr>
              <a:t>t b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esmittelse. Man kan se lidt på det som en forbandelse, når der begås synd.</a:t>
            </a:r>
          </a:p>
          <a:p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Et eksempel 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da Ødipus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gifter sig med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sin mor, og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byen Theben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derefter bliver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ramt af pest</a:t>
            </a:r>
            <a:endParaRPr lang="da-DK" sz="3500" i="1" dirty="0"/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DBF1D2C8-1D8B-0BD2-F41A-3582E50C9F24}"/>
              </a:ext>
            </a:extLst>
          </p:cNvPr>
          <p:cNvSpPr txBox="1">
            <a:spLocks/>
          </p:cNvSpPr>
          <p:nvPr/>
        </p:nvSpPr>
        <p:spPr>
          <a:xfrm>
            <a:off x="4819649" y="3925444"/>
            <a:ext cx="6638925" cy="2585084"/>
          </a:xfrm>
          <a:prstGeom prst="rect">
            <a:avLst/>
          </a:prstGeom>
          <a:ln w="28575">
            <a:solidFill>
              <a:srgbClr val="FF99FF"/>
            </a:solidFill>
          </a:ln>
        </p:spPr>
        <p:txBody>
          <a:bodyPr vert="horz" lIns="45720" tIns="45720" rIns="4572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500" dirty="0">
                <a:latin typeface="+mj-lt"/>
              </a:rPr>
              <a:t>”Thi rystes et hus for en synd af gudernes straf, arves forblindelser voksende ned</a:t>
            </a:r>
            <a:br>
              <a:rPr lang="da-DK" sz="3500" dirty="0">
                <a:latin typeface="+mj-lt"/>
              </a:rPr>
            </a:br>
            <a:r>
              <a:rPr lang="da-DK" sz="3500" dirty="0">
                <a:latin typeface="+mj-lt"/>
              </a:rPr>
              <a:t>igennem hvert led” </a:t>
            </a:r>
          </a:p>
          <a:p>
            <a:pPr algn="ctr"/>
            <a:r>
              <a:rPr lang="da-DK" sz="3500" dirty="0">
                <a:latin typeface="+mj-lt"/>
              </a:rPr>
              <a:t>Og</a:t>
            </a:r>
          </a:p>
          <a:p>
            <a:pPr algn="ctr"/>
            <a:r>
              <a:rPr lang="da-DK" sz="3500" dirty="0">
                <a:latin typeface="+mj-lt"/>
              </a:rPr>
              <a:t>”forsyndelse skjult der forbander næste led” </a:t>
            </a:r>
            <a:br>
              <a:rPr lang="da-DK" sz="3500" dirty="0">
                <a:latin typeface="+mj-lt"/>
              </a:rPr>
            </a:br>
            <a:r>
              <a:rPr lang="da-DK" sz="2800" dirty="0"/>
              <a:t>– Koret i </a:t>
            </a:r>
            <a:r>
              <a:rPr lang="da-DK" sz="2800" i="1" dirty="0" err="1"/>
              <a:t>Antigone</a:t>
            </a:r>
            <a:r>
              <a:rPr lang="da-DK" sz="2800" dirty="0"/>
              <a:t> 2. </a:t>
            </a:r>
            <a:r>
              <a:rPr lang="da-DK" sz="2800" dirty="0" err="1"/>
              <a:t>stasimon</a:t>
            </a:r>
            <a:br>
              <a:rPr lang="da-DK" sz="3500" dirty="0"/>
            </a:br>
            <a:r>
              <a:rPr lang="da-DK" sz="2600" dirty="0"/>
              <a:t>(overs. Otto Steen Due)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2255489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1309</Words>
  <Application>Microsoft Office PowerPoint</Application>
  <PresentationFormat>Widescreen</PresentationFormat>
  <Paragraphs>61</Paragraphs>
  <Slides>15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6" baseType="lpstr">
      <vt:lpstr>Aptos</vt:lpstr>
      <vt:lpstr>Arial</vt:lpstr>
      <vt:lpstr>Calibri</vt:lpstr>
      <vt:lpstr>Franklin Gothic Book</vt:lpstr>
      <vt:lpstr>Hoefler Text</vt:lpstr>
      <vt:lpstr>Times New Roman</vt:lpstr>
      <vt:lpstr>Tw Cen MT</vt:lpstr>
      <vt:lpstr>Tw Cen MT Condensed</vt:lpstr>
      <vt:lpstr>Wingdings</vt:lpstr>
      <vt:lpstr>Wingdings 3</vt:lpstr>
      <vt:lpstr>Integral</vt:lpstr>
      <vt:lpstr>introduktion til nyttige begreber</vt:lpstr>
      <vt:lpstr>introduktion til 10 nyttige begreber</vt:lpstr>
      <vt:lpstr>PowerPoint-præsentation</vt:lpstr>
      <vt:lpstr>introduktion til 10 nyttige begreber: Nomos og Fysis</vt:lpstr>
      <vt:lpstr>introduktion til 10 nyttige begreber: Nomos og Fysis</vt:lpstr>
      <vt:lpstr>introduktion til 10 nyttige begreber: OIKOS/GENOS OG POLIS</vt:lpstr>
      <vt:lpstr>introduktion til 10 nyttige begreber: OIKOS/GENOS OG POLIS</vt:lpstr>
      <vt:lpstr>introduktion til 10 nyttige begreber:  OIKOS/GENOS OG POLIS</vt:lpstr>
      <vt:lpstr>Nyttige BEGREBER: HYBRIS OG NEMESIS</vt:lpstr>
      <vt:lpstr>Nyttige BEGREBER: HYBRIS OG NEMESIS</vt:lpstr>
      <vt:lpstr>introduktion til 10 nyttige begreber: Ate</vt:lpstr>
      <vt:lpstr>introduktion til 10 nyttige begreber: Ate</vt:lpstr>
      <vt:lpstr>introduktion til 10 nyttige begreber:  SOFROSYNE</vt:lpstr>
      <vt:lpstr>introduktion til 10 nyttige begreber: Miasma</vt:lpstr>
      <vt:lpstr>introduktion til 10 nyttige begreber: Miasma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2024-12-01T11:11:31Z</dcterms:created>
  <dcterms:modified xsi:type="dcterms:W3CDTF">2024-12-01T11:26:01Z</dcterms:modified>
</cp:coreProperties>
</file>