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4"/>
  </p:notesMasterIdLst>
  <p:sldIdLst>
    <p:sldId id="257" r:id="rId2"/>
    <p:sldId id="25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489E2-6120-4843-ABA5-DF7F9A982C33}" v="1" dt="2025-02-21T08:36:06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ja Lindgren Facius" userId="929b42c1-1389-4acd-a500-bd1250d50270" providerId="ADAL" clId="{E29489E2-6120-4843-ABA5-DF7F9A982C33}"/>
    <pc:docChg chg="modSld">
      <pc:chgData name="Freja Lindgren Facius" userId="929b42c1-1389-4acd-a500-bd1250d50270" providerId="ADAL" clId="{E29489E2-6120-4843-ABA5-DF7F9A982C33}" dt="2025-02-21T08:36:06.587" v="0" actId="115"/>
      <pc:docMkLst>
        <pc:docMk/>
      </pc:docMkLst>
      <pc:sldChg chg="modSp">
        <pc:chgData name="Freja Lindgren Facius" userId="929b42c1-1389-4acd-a500-bd1250d50270" providerId="ADAL" clId="{E29489E2-6120-4843-ABA5-DF7F9A982C33}" dt="2025-02-21T08:36:06.587" v="0" actId="115"/>
        <pc:sldMkLst>
          <pc:docMk/>
          <pc:sldMk cId="868287909" sldId="259"/>
        </pc:sldMkLst>
        <pc:spChg chg="mod">
          <ac:chgData name="Freja Lindgren Facius" userId="929b42c1-1389-4acd-a500-bd1250d50270" providerId="ADAL" clId="{E29489E2-6120-4843-ABA5-DF7F9A982C33}" dt="2025-02-21T08:36:06.587" v="0" actId="115"/>
          <ac:spMkLst>
            <pc:docMk/>
            <pc:sldMk cId="868287909" sldId="259"/>
            <ac:spMk id="5" creationId="{5A768502-2E44-2F3B-D41B-C311553D6D07}"/>
          </ac:spMkLst>
        </pc:spChg>
      </pc:sldChg>
    </pc:docChg>
  </pc:docChgLst>
  <pc:docChgLst>
    <pc:chgData name="Freja Lindgren Facius" userId="929b42c1-1389-4acd-a500-bd1250d50270" providerId="ADAL" clId="{0BAD844C-DA09-4F0B-ADEF-DA1379D93E67}"/>
    <pc:docChg chg="modSld">
      <pc:chgData name="Freja Lindgren Facius" userId="929b42c1-1389-4acd-a500-bd1250d50270" providerId="ADAL" clId="{0BAD844C-DA09-4F0B-ADEF-DA1379D93E67}" dt="2024-04-22T11:15:10.808" v="56" actId="14100"/>
      <pc:docMkLst>
        <pc:docMk/>
      </pc:docMkLst>
      <pc:sldChg chg="modSp mod">
        <pc:chgData name="Freja Lindgren Facius" userId="929b42c1-1389-4acd-a500-bd1250d50270" providerId="ADAL" clId="{0BAD844C-DA09-4F0B-ADEF-DA1379D93E67}" dt="2024-04-22T11:15:10.808" v="56" actId="14100"/>
        <pc:sldMkLst>
          <pc:docMk/>
          <pc:sldMk cId="868287909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732B3-9C7D-4A44-AB53-594B51ADA234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01EE6-0A35-46EE-B609-947A6AA6A2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1800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Epikur</a:t>
            </a:r>
            <a:r>
              <a:rPr lang="da-DK" dirty="0"/>
              <a:t> bygger på </a:t>
            </a:r>
            <a:r>
              <a:rPr lang="da-DK" dirty="0" err="1"/>
              <a:t>Demokrits</a:t>
            </a:r>
            <a:r>
              <a:rPr lang="da-DK" dirty="0"/>
              <a:t> teori om, at verden består af atomer. </a:t>
            </a:r>
            <a:r>
              <a:rPr lang="da-DK" dirty="0" err="1"/>
              <a:t>Epikur</a:t>
            </a:r>
            <a:r>
              <a:rPr lang="da-DK" dirty="0"/>
              <a:t> mener, at atomerne bevæger sig frit og tilfældigt og kan støde sammen, skifte bane osv., hvilket skaber uventede reaktioner.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01EE6-0A35-46EE-B609-947A6AA6A2C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0749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9969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12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52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7667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949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9914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78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3797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199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344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1247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1584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0844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7347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243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3179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7811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41D06-DC1A-4A79-A327-A8B30301E23F}" type="datetimeFigureOut">
              <a:rPr lang="da-DK" smtClean="0"/>
              <a:t>21-02-2025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23AD7-B81E-4674-9BB6-3A6B71752BB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99510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FC99E-FA68-E3FF-8673-EF15BD6BF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>
                <a:latin typeface="Lucida Calligraphy" panose="03010101010101010101" pitchFamily="66" charset="0"/>
              </a:rPr>
              <a:t>Kærlighed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A65BDB2-4D38-79F8-70AB-8B2E2E386F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a-DK" dirty="0"/>
              <a:t>Romersk poesi </a:t>
            </a:r>
          </a:p>
        </p:txBody>
      </p:sp>
      <p:sp>
        <p:nvSpPr>
          <p:cNvPr id="4" name="Hjerte 3">
            <a:extLst>
              <a:ext uri="{FF2B5EF4-FFF2-40B4-BE49-F238E27FC236}">
                <a16:creationId xmlns:a16="http://schemas.microsoft.com/office/drawing/2014/main" id="{F8168EF1-2DEC-EAD2-C8BD-3F113D51E587}"/>
              </a:ext>
            </a:extLst>
          </p:cNvPr>
          <p:cNvSpPr/>
          <p:nvPr/>
        </p:nvSpPr>
        <p:spPr>
          <a:xfrm>
            <a:off x="9062720" y="2032000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Hjerte 4">
            <a:extLst>
              <a:ext uri="{FF2B5EF4-FFF2-40B4-BE49-F238E27FC236}">
                <a16:creationId xmlns:a16="http://schemas.microsoft.com/office/drawing/2014/main" id="{B4ACF9F6-0F41-7635-29BE-9EACD4FF214F}"/>
              </a:ext>
            </a:extLst>
          </p:cNvPr>
          <p:cNvSpPr/>
          <p:nvPr/>
        </p:nvSpPr>
        <p:spPr>
          <a:xfrm>
            <a:off x="2397760" y="3429000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Hjerte 5">
            <a:extLst>
              <a:ext uri="{FF2B5EF4-FFF2-40B4-BE49-F238E27FC236}">
                <a16:creationId xmlns:a16="http://schemas.microsoft.com/office/drawing/2014/main" id="{D9262953-A94A-45A1-0535-E0DACEF8E499}"/>
              </a:ext>
            </a:extLst>
          </p:cNvPr>
          <p:cNvSpPr/>
          <p:nvPr/>
        </p:nvSpPr>
        <p:spPr>
          <a:xfrm>
            <a:off x="6502400" y="1161475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jerte 6">
            <a:extLst>
              <a:ext uri="{FF2B5EF4-FFF2-40B4-BE49-F238E27FC236}">
                <a16:creationId xmlns:a16="http://schemas.microsoft.com/office/drawing/2014/main" id="{6C2699C3-FEB0-CDD2-2EBD-88A28F654EBB}"/>
              </a:ext>
            </a:extLst>
          </p:cNvPr>
          <p:cNvSpPr/>
          <p:nvPr/>
        </p:nvSpPr>
        <p:spPr>
          <a:xfrm>
            <a:off x="5019040" y="4714240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Hjerte 7">
            <a:extLst>
              <a:ext uri="{FF2B5EF4-FFF2-40B4-BE49-F238E27FC236}">
                <a16:creationId xmlns:a16="http://schemas.microsoft.com/office/drawing/2014/main" id="{44E485BF-E7E7-1595-E2BC-4EBA4AB2F523}"/>
              </a:ext>
            </a:extLst>
          </p:cNvPr>
          <p:cNvSpPr/>
          <p:nvPr/>
        </p:nvSpPr>
        <p:spPr>
          <a:xfrm>
            <a:off x="3210560" y="1400235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Hjerte 8">
            <a:extLst>
              <a:ext uri="{FF2B5EF4-FFF2-40B4-BE49-F238E27FC236}">
                <a16:creationId xmlns:a16="http://schemas.microsoft.com/office/drawing/2014/main" id="{1F8D126D-6D47-7B77-FB36-40F2A51BDE85}"/>
              </a:ext>
            </a:extLst>
          </p:cNvPr>
          <p:cNvSpPr/>
          <p:nvPr/>
        </p:nvSpPr>
        <p:spPr>
          <a:xfrm>
            <a:off x="8900160" y="4302761"/>
            <a:ext cx="558800" cy="4267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7161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E2763-189D-4779-0900-6D5F7FEC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419163"/>
            <a:ext cx="8610600" cy="1293028"/>
          </a:xfrm>
        </p:spPr>
        <p:txBody>
          <a:bodyPr/>
          <a:lstStyle/>
          <a:p>
            <a:r>
              <a:rPr lang="da-DK" dirty="0" err="1"/>
              <a:t>Lukrets</a:t>
            </a:r>
            <a:r>
              <a:rPr lang="da-DK" dirty="0"/>
              <a:t> (ca. 98-55 f.Kr.)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D8EBC4-0C6D-6308-8A6F-317BB1CE8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5108825" cy="4024125"/>
          </a:xfrm>
        </p:spPr>
        <p:txBody>
          <a:bodyPr/>
          <a:lstStyle/>
          <a:p>
            <a:r>
              <a:rPr lang="da-DK" dirty="0"/>
              <a:t>Fulde navn: Titus Lucretius </a:t>
            </a:r>
            <a:r>
              <a:rPr lang="da-DK" dirty="0" err="1"/>
              <a:t>Carus</a:t>
            </a:r>
            <a:endParaRPr lang="da-DK" dirty="0"/>
          </a:p>
          <a:p>
            <a:r>
              <a:rPr lang="da-DK" dirty="0">
                <a:solidFill>
                  <a:schemeClr val="accent1"/>
                </a:solidFill>
              </a:rPr>
              <a:t>Epikuræisk</a:t>
            </a:r>
            <a:r>
              <a:rPr lang="da-DK" dirty="0"/>
              <a:t> romersk digter </a:t>
            </a:r>
          </a:p>
          <a:p>
            <a:r>
              <a:rPr lang="da-DK" dirty="0" err="1"/>
              <a:t>Læredigt</a:t>
            </a:r>
            <a:r>
              <a:rPr lang="da-DK" dirty="0"/>
              <a:t> ”Om verdens natur” på daktylisk heksameter (6 sange)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b="1" dirty="0">
                <a:sym typeface="Wingdings" panose="05000000000000000000" pitchFamily="2" charset="2"/>
              </a:rPr>
              <a:t>”Om </a:t>
            </a:r>
            <a:r>
              <a:rPr lang="da-DK" b="1" dirty="0">
                <a:solidFill>
                  <a:srgbClr val="FF0066"/>
                </a:solidFill>
                <a:sym typeface="Wingdings" panose="05000000000000000000" pitchFamily="2" charset="2"/>
              </a:rPr>
              <a:t>Elskovskvaler</a:t>
            </a:r>
            <a:r>
              <a:rPr lang="da-DK" b="1" dirty="0">
                <a:sym typeface="Wingdings" panose="05000000000000000000" pitchFamily="2" charset="2"/>
              </a:rPr>
              <a:t>”</a:t>
            </a:r>
            <a:endParaRPr lang="da-DK" b="1" dirty="0"/>
          </a:p>
          <a:p>
            <a:r>
              <a:rPr lang="da-DK" dirty="0"/>
              <a:t>Er skrevet poetisk for at få værket til at glide nemmere ned – som en læge, der smører honning på bitter medicin</a:t>
            </a:r>
          </a:p>
          <a:p>
            <a:endParaRPr lang="da-DK" dirty="0"/>
          </a:p>
        </p:txBody>
      </p:sp>
      <p:pic>
        <p:nvPicPr>
          <p:cNvPr id="1026" name="Picture 2" descr="Om verdens natur">
            <a:extLst>
              <a:ext uri="{FF2B5EF4-FFF2-40B4-BE49-F238E27FC236}">
                <a16:creationId xmlns:a16="http://schemas.microsoft.com/office/drawing/2014/main" id="{10D87A96-84FE-23FD-DA34-FDD58C96F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101" y="3715254"/>
            <a:ext cx="1727431" cy="2723583"/>
          </a:xfrm>
          <a:prstGeom prst="rect">
            <a:avLst/>
          </a:prstGeom>
          <a:noFill/>
          <a:ln>
            <a:solidFill>
              <a:schemeClr val="tx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pikur - Wikipedia, den frie encyklopædi">
            <a:extLst>
              <a:ext uri="{FF2B5EF4-FFF2-40B4-BE49-F238E27FC236}">
                <a16:creationId xmlns:a16="http://schemas.microsoft.com/office/drawing/2014/main" id="{A6A2EFA2-A1F5-D449-572D-3771716D4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33" y="3715254"/>
            <a:ext cx="1607040" cy="272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4AE7225-2320-F511-B4F2-8226F18B43A6}"/>
              </a:ext>
            </a:extLst>
          </p:cNvPr>
          <p:cNvSpPr txBox="1"/>
          <p:nvPr/>
        </p:nvSpPr>
        <p:spPr>
          <a:xfrm>
            <a:off x="9139733" y="6460778"/>
            <a:ext cx="1727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Filosoffen </a:t>
            </a:r>
            <a:r>
              <a:rPr lang="da-DK" sz="1600" dirty="0" err="1"/>
              <a:t>Epikur</a:t>
            </a:r>
            <a:endParaRPr lang="da-DK" sz="1600" dirty="0"/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5A768502-2E44-2F3B-D41B-C311553D6D07}"/>
              </a:ext>
            </a:extLst>
          </p:cNvPr>
          <p:cNvSpPr/>
          <p:nvPr/>
        </p:nvSpPr>
        <p:spPr>
          <a:xfrm>
            <a:off x="6017945" y="1564986"/>
            <a:ext cx="5694594" cy="19590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b="1" u="sng" dirty="0">
                <a:solidFill>
                  <a:schemeClr val="bg1"/>
                </a:solidFill>
              </a:rPr>
              <a:t>Epikuræisme: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Opkaldt efter den græske filosof </a:t>
            </a:r>
            <a:r>
              <a:rPr lang="da-DK" sz="1400" u="sng" dirty="0" err="1">
                <a:solidFill>
                  <a:schemeClr val="bg1"/>
                </a:solidFill>
              </a:rPr>
              <a:t>Epikur</a:t>
            </a:r>
            <a:endParaRPr lang="da-DK" sz="1400" u="sng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Materialistisk filosofi: atom-teori og </a:t>
            </a:r>
            <a:r>
              <a:rPr lang="da-DK" sz="1400" u="sng" dirty="0">
                <a:solidFill>
                  <a:schemeClr val="bg1"/>
                </a:solidFill>
              </a:rPr>
              <a:t>tilfældigheder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Mennesket har </a:t>
            </a:r>
            <a:r>
              <a:rPr lang="da-DK" sz="1400" b="1" dirty="0">
                <a:solidFill>
                  <a:schemeClr val="bg1"/>
                </a:solidFill>
              </a:rPr>
              <a:t>fri vilje</a:t>
            </a:r>
            <a:r>
              <a:rPr lang="da-DK" sz="1400" dirty="0">
                <a:solidFill>
                  <a:schemeClr val="bg1"/>
                </a:solidFill>
              </a:rPr>
              <a:t>, og bør stræbe efter liv </a:t>
            </a:r>
            <a:r>
              <a:rPr lang="da-DK" sz="1400" b="1" dirty="0">
                <a:solidFill>
                  <a:schemeClr val="bg1"/>
                </a:solidFill>
              </a:rPr>
              <a:t>uden smerte</a:t>
            </a:r>
            <a:r>
              <a:rPr lang="da-DK" sz="1400" dirty="0">
                <a:solidFill>
                  <a:schemeClr val="bg1"/>
                </a:solidFill>
              </a:rPr>
              <a:t> – men ikke </a:t>
            </a:r>
            <a:r>
              <a:rPr lang="da-DK" sz="1400" u="sng" dirty="0">
                <a:solidFill>
                  <a:schemeClr val="bg1"/>
                </a:solidFill>
              </a:rPr>
              <a:t>hæmningsløs</a:t>
            </a:r>
            <a:r>
              <a:rPr lang="da-DK" sz="1400" dirty="0">
                <a:solidFill>
                  <a:schemeClr val="bg1"/>
                </a:solidFill>
              </a:rPr>
              <a:t> hedonisme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Guderne har ikke indvirkning på menneskerne, og man bør ikke frygte guderne eller døden</a:t>
            </a:r>
          </a:p>
        </p:txBody>
      </p:sp>
    </p:spTree>
    <p:extLst>
      <p:ext uri="{BB962C8B-B14F-4D97-AF65-F5344CB8AC3E}">
        <p14:creationId xmlns:p14="http://schemas.microsoft.com/office/powerpoint/2010/main" val="86828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Tågespor">
  <a:themeElements>
    <a:clrScheme name="Brugerdefineret 6">
      <a:dk1>
        <a:srgbClr val="FFFFFF"/>
      </a:dk1>
      <a:lt1>
        <a:srgbClr val="000000"/>
      </a:lt1>
      <a:dk2>
        <a:srgbClr val="FFFFFF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Tågespor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ågespor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Tågespor</Template>
  <TotalTime>30</TotalTime>
  <Words>148</Words>
  <Application>Microsoft Office PowerPoint</Application>
  <PresentationFormat>Widescreen</PresentationFormat>
  <Paragraphs>15</Paragraphs>
  <Slides>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8" baseType="lpstr">
      <vt:lpstr>Arial</vt:lpstr>
      <vt:lpstr>Calibri</vt:lpstr>
      <vt:lpstr>Century Gothic</vt:lpstr>
      <vt:lpstr>Lucida Calligraphy</vt:lpstr>
      <vt:lpstr>Wingdings</vt:lpstr>
      <vt:lpstr>Tågespor</vt:lpstr>
      <vt:lpstr>Kærlighed</vt:lpstr>
      <vt:lpstr>Lukrets (ca. 98-55 f.Kr.)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Kærlighed</dc:title>
  <dc:creator>Freja Lindgren Facius</dc:creator>
  <cp:lastModifiedBy>Freja Lindgren Facius</cp:lastModifiedBy>
  <cp:revision>1</cp:revision>
  <dcterms:created xsi:type="dcterms:W3CDTF">2024-04-21T10:33:16Z</dcterms:created>
  <dcterms:modified xsi:type="dcterms:W3CDTF">2025-02-21T08:36:08Z</dcterms:modified>
</cp:coreProperties>
</file>