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86" r:id="rId6"/>
    <p:sldId id="261" r:id="rId7"/>
    <p:sldId id="262" r:id="rId8"/>
    <p:sldId id="283" r:id="rId9"/>
    <p:sldId id="284" r:id="rId10"/>
    <p:sldId id="282" r:id="rId11"/>
    <p:sldId id="279" r:id="rId12"/>
    <p:sldId id="285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081F55-F8BA-480B-88E0-A4BBDFFCFE6A}" v="1" dt="2024-11-20T13:01:41.1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3" autoAdjust="0"/>
    <p:restoredTop sz="94660"/>
  </p:normalViewPr>
  <p:slideViewPr>
    <p:cSldViewPr snapToGrid="0">
      <p:cViewPr varScale="1">
        <p:scale>
          <a:sx n="60" d="100"/>
          <a:sy n="60" d="100"/>
        </p:scale>
        <p:origin x="7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3A081F55-F8BA-480B-88E0-A4BBDFFCFE6A}"/>
    <pc:docChg chg="custSel addSld modSld sldOrd">
      <pc:chgData name="Freja Lindgren Facius" userId="929b42c1-1389-4acd-a500-bd1250d50270" providerId="ADAL" clId="{3A081F55-F8BA-480B-88E0-A4BBDFFCFE6A}" dt="2024-11-20T13:01:45.765" v="174"/>
      <pc:docMkLst>
        <pc:docMk/>
      </pc:docMkLst>
      <pc:sldChg chg="modSp mod modNotesTx">
        <pc:chgData name="Freja Lindgren Facius" userId="929b42c1-1389-4acd-a500-bd1250d50270" providerId="ADAL" clId="{3A081F55-F8BA-480B-88E0-A4BBDFFCFE6A}" dt="2024-11-18T09:46:39.374" v="171" actId="20577"/>
        <pc:sldMkLst>
          <pc:docMk/>
          <pc:sldMk cId="994099525" sldId="260"/>
        </pc:sldMkLst>
        <pc:spChg chg="mod">
          <ac:chgData name="Freja Lindgren Facius" userId="929b42c1-1389-4acd-a500-bd1250d50270" providerId="ADAL" clId="{3A081F55-F8BA-480B-88E0-A4BBDFFCFE6A}" dt="2024-11-18T09:45:11.352" v="147" actId="20577"/>
          <ac:spMkLst>
            <pc:docMk/>
            <pc:sldMk cId="994099525" sldId="260"/>
            <ac:spMk id="5" creationId="{54CA8ADB-BCA5-A040-AE59-80155F5E8415}"/>
          </ac:spMkLst>
        </pc:spChg>
      </pc:sldChg>
      <pc:sldChg chg="modSp mod ord">
        <pc:chgData name="Freja Lindgren Facius" userId="929b42c1-1389-4acd-a500-bd1250d50270" providerId="ADAL" clId="{3A081F55-F8BA-480B-88E0-A4BBDFFCFE6A}" dt="2024-11-17T11:53:25.014" v="15" actId="20577"/>
        <pc:sldMkLst>
          <pc:docMk/>
          <pc:sldMk cId="2808286354" sldId="279"/>
        </pc:sldMkLst>
        <pc:spChg chg="mod">
          <ac:chgData name="Freja Lindgren Facius" userId="929b42c1-1389-4acd-a500-bd1250d50270" providerId="ADAL" clId="{3A081F55-F8BA-480B-88E0-A4BBDFFCFE6A}" dt="2024-11-17T11:53:25.014" v="15" actId="20577"/>
          <ac:spMkLst>
            <pc:docMk/>
            <pc:sldMk cId="2808286354" sldId="279"/>
            <ac:spMk id="2" creationId="{6081F1C4-3D1D-AB40-9050-EF08F97BD0FA}"/>
          </ac:spMkLst>
        </pc:spChg>
      </pc:sldChg>
      <pc:sldChg chg="modSp mod">
        <pc:chgData name="Freja Lindgren Facius" userId="929b42c1-1389-4acd-a500-bd1250d50270" providerId="ADAL" clId="{3A081F55-F8BA-480B-88E0-A4BBDFFCFE6A}" dt="2024-11-17T11:53:20.350" v="13" actId="20577"/>
        <pc:sldMkLst>
          <pc:docMk/>
          <pc:sldMk cId="2541929089" sldId="282"/>
        </pc:sldMkLst>
        <pc:spChg chg="mod">
          <ac:chgData name="Freja Lindgren Facius" userId="929b42c1-1389-4acd-a500-bd1250d50270" providerId="ADAL" clId="{3A081F55-F8BA-480B-88E0-A4BBDFFCFE6A}" dt="2024-11-17T11:53:20.350" v="13" actId="20577"/>
          <ac:spMkLst>
            <pc:docMk/>
            <pc:sldMk cId="2541929089" sldId="282"/>
            <ac:spMk id="2" creationId="{6081F1C4-3D1D-AB40-9050-EF08F97BD0FA}"/>
          </ac:spMkLst>
        </pc:spChg>
      </pc:sldChg>
      <pc:sldChg chg="modSp mod">
        <pc:chgData name="Freja Lindgren Facius" userId="929b42c1-1389-4acd-a500-bd1250d50270" providerId="ADAL" clId="{3A081F55-F8BA-480B-88E0-A4BBDFFCFE6A}" dt="2024-11-17T11:53:14.854" v="11" actId="20577"/>
        <pc:sldMkLst>
          <pc:docMk/>
          <pc:sldMk cId="2515888647" sldId="283"/>
        </pc:sldMkLst>
        <pc:spChg chg="mod">
          <ac:chgData name="Freja Lindgren Facius" userId="929b42c1-1389-4acd-a500-bd1250d50270" providerId="ADAL" clId="{3A081F55-F8BA-480B-88E0-A4BBDFFCFE6A}" dt="2024-11-17T11:53:14.854" v="11" actId="20577"/>
          <ac:spMkLst>
            <pc:docMk/>
            <pc:sldMk cId="2515888647" sldId="283"/>
            <ac:spMk id="2" creationId="{F48DB9EF-313A-759F-9C90-375F11CE6EF7}"/>
          </ac:spMkLst>
        </pc:spChg>
      </pc:sldChg>
      <pc:sldChg chg="modSp mod ord">
        <pc:chgData name="Freja Lindgren Facius" userId="929b42c1-1389-4acd-a500-bd1250d50270" providerId="ADAL" clId="{3A081F55-F8BA-480B-88E0-A4BBDFFCFE6A}" dt="2024-11-17T11:53:29.328" v="17" actId="20577"/>
        <pc:sldMkLst>
          <pc:docMk/>
          <pc:sldMk cId="684547986" sldId="285"/>
        </pc:sldMkLst>
        <pc:spChg chg="mod">
          <ac:chgData name="Freja Lindgren Facius" userId="929b42c1-1389-4acd-a500-bd1250d50270" providerId="ADAL" clId="{3A081F55-F8BA-480B-88E0-A4BBDFFCFE6A}" dt="2024-11-17T11:53:29.328" v="17" actId="20577"/>
          <ac:spMkLst>
            <pc:docMk/>
            <pc:sldMk cId="684547986" sldId="285"/>
            <ac:spMk id="2" creationId="{6081F1C4-3D1D-AB40-9050-EF08F97BD0FA}"/>
          </ac:spMkLst>
        </pc:spChg>
      </pc:sldChg>
      <pc:sldChg chg="add ord">
        <pc:chgData name="Freja Lindgren Facius" userId="929b42c1-1389-4acd-a500-bd1250d50270" providerId="ADAL" clId="{3A081F55-F8BA-480B-88E0-A4BBDFFCFE6A}" dt="2024-11-20T13:01:45.765" v="174"/>
        <pc:sldMkLst>
          <pc:docMk/>
          <pc:sldMk cId="69220490" sldId="28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D4B82F-008C-DC44-9D93-DB8277354F6B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E4E74E72-C757-FE46-84EF-1A99CDE6EAA3}">
      <dgm:prSet phldrT="[Tekst]"/>
      <dgm:spPr>
        <a:solidFill>
          <a:schemeClr val="accent4">
            <a:lumMod val="50000"/>
          </a:schemeClr>
        </a:solidFill>
        <a:ln>
          <a:solidFill>
            <a:srgbClr val="00B050"/>
          </a:solidFill>
        </a:ln>
      </dgm:spPr>
      <dgm:t>
        <a:bodyPr/>
        <a:lstStyle/>
        <a:p>
          <a:r>
            <a:rPr lang="da-DK" dirty="0">
              <a:latin typeface="Hoefler Text" panose="02030602050506020203" pitchFamily="18" charset="77"/>
            </a:rPr>
            <a:t>Ulydighed</a:t>
          </a:r>
        </a:p>
      </dgm:t>
    </dgm:pt>
    <dgm:pt modelId="{4F71B962-3FAC-0549-BA16-FB8E2346D62F}" type="parTrans" cxnId="{14AF703B-6DEF-314C-966F-00E8F3E4A9C5}">
      <dgm:prSet/>
      <dgm:spPr/>
      <dgm:t>
        <a:bodyPr/>
        <a:lstStyle/>
        <a:p>
          <a:endParaRPr lang="da-DK"/>
        </a:p>
      </dgm:t>
    </dgm:pt>
    <dgm:pt modelId="{3896FD4C-2E32-6B44-BF3E-169FDE14F604}" type="sibTrans" cxnId="{14AF703B-6DEF-314C-966F-00E8F3E4A9C5}">
      <dgm:prSet/>
      <dgm:spPr/>
      <dgm:t>
        <a:bodyPr/>
        <a:lstStyle/>
        <a:p>
          <a:endParaRPr lang="da-DK"/>
        </a:p>
      </dgm:t>
    </dgm:pt>
    <dgm:pt modelId="{E007BDFC-D51E-2842-9790-077F03323148}">
      <dgm:prSet phldrT="[Tekst]"/>
      <dgm:spPr>
        <a:solidFill>
          <a:schemeClr val="accent4">
            <a:lumMod val="50000"/>
          </a:schemeClr>
        </a:solidFill>
        <a:ln>
          <a:solidFill>
            <a:srgbClr val="00B050"/>
          </a:solidFill>
        </a:ln>
      </dgm:spPr>
      <dgm:t>
        <a:bodyPr/>
        <a:lstStyle/>
        <a:p>
          <a:r>
            <a:rPr lang="da-DK" dirty="0">
              <a:latin typeface="Hoefler Text" panose="02030602050506020203" pitchFamily="18" charset="77"/>
            </a:rPr>
            <a:t>Lydighed</a:t>
          </a:r>
        </a:p>
      </dgm:t>
    </dgm:pt>
    <dgm:pt modelId="{A81F5587-A915-2943-9A09-EDB7C882ADE7}" type="parTrans" cxnId="{9F1AEAD1-6C31-4348-AC7C-596E2389DE06}">
      <dgm:prSet/>
      <dgm:spPr/>
      <dgm:t>
        <a:bodyPr/>
        <a:lstStyle/>
        <a:p>
          <a:endParaRPr lang="da-DK"/>
        </a:p>
      </dgm:t>
    </dgm:pt>
    <dgm:pt modelId="{E6B4433B-953D-BE42-8364-8BE3BECADFBE}" type="sibTrans" cxnId="{9F1AEAD1-6C31-4348-AC7C-596E2389DE06}">
      <dgm:prSet/>
      <dgm:spPr/>
      <dgm:t>
        <a:bodyPr/>
        <a:lstStyle/>
        <a:p>
          <a:endParaRPr lang="da-DK"/>
        </a:p>
      </dgm:t>
    </dgm:pt>
    <dgm:pt modelId="{1254C800-D6E4-7C42-97C7-ADA9412FF7CB}" type="pres">
      <dgm:prSet presAssocID="{12D4B82F-008C-DC44-9D93-DB8277354F6B}" presName="cycle" presStyleCnt="0">
        <dgm:presLayoutVars>
          <dgm:dir val="rev"/>
          <dgm:resizeHandles val="exact"/>
        </dgm:presLayoutVars>
      </dgm:prSet>
      <dgm:spPr/>
    </dgm:pt>
    <dgm:pt modelId="{6F05B529-3178-DC45-B4A7-88A27B44FD67}" type="pres">
      <dgm:prSet presAssocID="{E4E74E72-C757-FE46-84EF-1A99CDE6EAA3}" presName="arrow" presStyleLbl="node1" presStyleIdx="0" presStyleCnt="2" custScaleY="100111">
        <dgm:presLayoutVars>
          <dgm:bulletEnabled val="1"/>
        </dgm:presLayoutVars>
      </dgm:prSet>
      <dgm:spPr/>
    </dgm:pt>
    <dgm:pt modelId="{805073BA-AD84-8F4A-B703-7017EF8C7D97}" type="pres">
      <dgm:prSet presAssocID="{E007BDFC-D51E-2842-9790-077F03323148}" presName="arrow" presStyleLbl="node1" presStyleIdx="1" presStyleCnt="2" custScaleY="100256">
        <dgm:presLayoutVars>
          <dgm:bulletEnabled val="1"/>
        </dgm:presLayoutVars>
      </dgm:prSet>
      <dgm:spPr/>
    </dgm:pt>
  </dgm:ptLst>
  <dgm:cxnLst>
    <dgm:cxn modelId="{14AF703B-6DEF-314C-966F-00E8F3E4A9C5}" srcId="{12D4B82F-008C-DC44-9D93-DB8277354F6B}" destId="{E4E74E72-C757-FE46-84EF-1A99CDE6EAA3}" srcOrd="0" destOrd="0" parTransId="{4F71B962-3FAC-0549-BA16-FB8E2346D62F}" sibTransId="{3896FD4C-2E32-6B44-BF3E-169FDE14F604}"/>
    <dgm:cxn modelId="{66B20D5D-C1E6-1043-A522-732D198113FC}" type="presOf" srcId="{E007BDFC-D51E-2842-9790-077F03323148}" destId="{805073BA-AD84-8F4A-B703-7017EF8C7D97}" srcOrd="0" destOrd="0" presId="urn:microsoft.com/office/officeart/2005/8/layout/arrow1"/>
    <dgm:cxn modelId="{0F5E4A61-19CA-4942-9513-4EAF4FE971C3}" type="presOf" srcId="{E4E74E72-C757-FE46-84EF-1A99CDE6EAA3}" destId="{6F05B529-3178-DC45-B4A7-88A27B44FD67}" srcOrd="0" destOrd="0" presId="urn:microsoft.com/office/officeart/2005/8/layout/arrow1"/>
    <dgm:cxn modelId="{9F1AEAD1-6C31-4348-AC7C-596E2389DE06}" srcId="{12D4B82F-008C-DC44-9D93-DB8277354F6B}" destId="{E007BDFC-D51E-2842-9790-077F03323148}" srcOrd="1" destOrd="0" parTransId="{A81F5587-A915-2943-9A09-EDB7C882ADE7}" sibTransId="{E6B4433B-953D-BE42-8364-8BE3BECADFBE}"/>
    <dgm:cxn modelId="{B047C4EB-EC16-BA4F-B469-B966F81BE830}" type="presOf" srcId="{12D4B82F-008C-DC44-9D93-DB8277354F6B}" destId="{1254C800-D6E4-7C42-97C7-ADA9412FF7CB}" srcOrd="0" destOrd="0" presId="urn:microsoft.com/office/officeart/2005/8/layout/arrow1"/>
    <dgm:cxn modelId="{1EBFCA86-224A-7440-A01D-4FF947598C56}" type="presParOf" srcId="{1254C800-D6E4-7C42-97C7-ADA9412FF7CB}" destId="{6F05B529-3178-DC45-B4A7-88A27B44FD67}" srcOrd="0" destOrd="0" presId="urn:microsoft.com/office/officeart/2005/8/layout/arrow1"/>
    <dgm:cxn modelId="{97A22C6F-8F63-3247-9D0B-F5A4C2BE4046}" type="presParOf" srcId="{1254C800-D6E4-7C42-97C7-ADA9412FF7CB}" destId="{805073BA-AD84-8F4A-B703-7017EF8C7D97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D4B82F-008C-DC44-9D93-DB8277354F6B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E4E74E72-C757-FE46-84EF-1A99CDE6EAA3}">
      <dgm:prSet phldrT="[Tekst]"/>
      <dgm:spPr>
        <a:solidFill>
          <a:schemeClr val="accent5">
            <a:lumMod val="75000"/>
          </a:schemeClr>
        </a:solidFill>
        <a:ln>
          <a:solidFill>
            <a:srgbClr val="00B0F0"/>
          </a:solidFill>
        </a:ln>
      </dgm:spPr>
      <dgm:t>
        <a:bodyPr/>
        <a:lstStyle/>
        <a:p>
          <a:r>
            <a:rPr lang="da-DK" dirty="0">
              <a:latin typeface="Hoefler Text" panose="02030602050506020203" pitchFamily="18" charset="77"/>
            </a:rPr>
            <a:t>Mand</a:t>
          </a:r>
        </a:p>
      </dgm:t>
    </dgm:pt>
    <dgm:pt modelId="{4F71B962-3FAC-0549-BA16-FB8E2346D62F}" type="parTrans" cxnId="{14AF703B-6DEF-314C-966F-00E8F3E4A9C5}">
      <dgm:prSet/>
      <dgm:spPr/>
      <dgm:t>
        <a:bodyPr/>
        <a:lstStyle/>
        <a:p>
          <a:endParaRPr lang="da-DK"/>
        </a:p>
      </dgm:t>
    </dgm:pt>
    <dgm:pt modelId="{3896FD4C-2E32-6B44-BF3E-169FDE14F604}" type="sibTrans" cxnId="{14AF703B-6DEF-314C-966F-00E8F3E4A9C5}">
      <dgm:prSet/>
      <dgm:spPr/>
      <dgm:t>
        <a:bodyPr/>
        <a:lstStyle/>
        <a:p>
          <a:endParaRPr lang="da-DK"/>
        </a:p>
      </dgm:t>
    </dgm:pt>
    <dgm:pt modelId="{E007BDFC-D51E-2842-9790-077F03323148}">
      <dgm:prSet phldrT="[Tekst]"/>
      <dgm:spPr>
        <a:solidFill>
          <a:schemeClr val="accent5">
            <a:lumMod val="75000"/>
          </a:schemeClr>
        </a:solidFill>
        <a:ln>
          <a:solidFill>
            <a:srgbClr val="00B0F0"/>
          </a:solidFill>
        </a:ln>
      </dgm:spPr>
      <dgm:t>
        <a:bodyPr/>
        <a:lstStyle/>
        <a:p>
          <a:r>
            <a:rPr lang="da-DK" dirty="0">
              <a:latin typeface="Hoefler Text" panose="02030602050506020203" pitchFamily="18" charset="77"/>
            </a:rPr>
            <a:t>Kvinde</a:t>
          </a:r>
        </a:p>
      </dgm:t>
    </dgm:pt>
    <dgm:pt modelId="{A81F5587-A915-2943-9A09-EDB7C882ADE7}" type="parTrans" cxnId="{9F1AEAD1-6C31-4348-AC7C-596E2389DE06}">
      <dgm:prSet/>
      <dgm:spPr/>
      <dgm:t>
        <a:bodyPr/>
        <a:lstStyle/>
        <a:p>
          <a:endParaRPr lang="da-DK"/>
        </a:p>
      </dgm:t>
    </dgm:pt>
    <dgm:pt modelId="{E6B4433B-953D-BE42-8364-8BE3BECADFBE}" type="sibTrans" cxnId="{9F1AEAD1-6C31-4348-AC7C-596E2389DE06}">
      <dgm:prSet/>
      <dgm:spPr/>
      <dgm:t>
        <a:bodyPr/>
        <a:lstStyle/>
        <a:p>
          <a:endParaRPr lang="da-DK"/>
        </a:p>
      </dgm:t>
    </dgm:pt>
    <dgm:pt modelId="{1254C800-D6E4-7C42-97C7-ADA9412FF7CB}" type="pres">
      <dgm:prSet presAssocID="{12D4B82F-008C-DC44-9D93-DB8277354F6B}" presName="cycle" presStyleCnt="0">
        <dgm:presLayoutVars>
          <dgm:dir/>
          <dgm:resizeHandles val="exact"/>
        </dgm:presLayoutVars>
      </dgm:prSet>
      <dgm:spPr/>
    </dgm:pt>
    <dgm:pt modelId="{6F05B529-3178-DC45-B4A7-88A27B44FD67}" type="pres">
      <dgm:prSet presAssocID="{E4E74E72-C757-FE46-84EF-1A99CDE6EAA3}" presName="arrow" presStyleLbl="node1" presStyleIdx="0" presStyleCnt="2" custScaleY="99870">
        <dgm:presLayoutVars>
          <dgm:bulletEnabled val="1"/>
        </dgm:presLayoutVars>
      </dgm:prSet>
      <dgm:spPr/>
    </dgm:pt>
    <dgm:pt modelId="{805073BA-AD84-8F4A-B703-7017EF8C7D97}" type="pres">
      <dgm:prSet presAssocID="{E007BDFC-D51E-2842-9790-077F03323148}" presName="arrow" presStyleLbl="node1" presStyleIdx="1" presStyleCnt="2">
        <dgm:presLayoutVars>
          <dgm:bulletEnabled val="1"/>
        </dgm:presLayoutVars>
      </dgm:prSet>
      <dgm:spPr/>
    </dgm:pt>
  </dgm:ptLst>
  <dgm:cxnLst>
    <dgm:cxn modelId="{14AF703B-6DEF-314C-966F-00E8F3E4A9C5}" srcId="{12D4B82F-008C-DC44-9D93-DB8277354F6B}" destId="{E4E74E72-C757-FE46-84EF-1A99CDE6EAA3}" srcOrd="0" destOrd="0" parTransId="{4F71B962-3FAC-0549-BA16-FB8E2346D62F}" sibTransId="{3896FD4C-2E32-6B44-BF3E-169FDE14F604}"/>
    <dgm:cxn modelId="{66B20D5D-C1E6-1043-A522-732D198113FC}" type="presOf" srcId="{E007BDFC-D51E-2842-9790-077F03323148}" destId="{805073BA-AD84-8F4A-B703-7017EF8C7D97}" srcOrd="0" destOrd="0" presId="urn:microsoft.com/office/officeart/2005/8/layout/arrow1"/>
    <dgm:cxn modelId="{0F5E4A61-19CA-4942-9513-4EAF4FE971C3}" type="presOf" srcId="{E4E74E72-C757-FE46-84EF-1A99CDE6EAA3}" destId="{6F05B529-3178-DC45-B4A7-88A27B44FD67}" srcOrd="0" destOrd="0" presId="urn:microsoft.com/office/officeart/2005/8/layout/arrow1"/>
    <dgm:cxn modelId="{9F1AEAD1-6C31-4348-AC7C-596E2389DE06}" srcId="{12D4B82F-008C-DC44-9D93-DB8277354F6B}" destId="{E007BDFC-D51E-2842-9790-077F03323148}" srcOrd="1" destOrd="0" parTransId="{A81F5587-A915-2943-9A09-EDB7C882ADE7}" sibTransId="{E6B4433B-953D-BE42-8364-8BE3BECADFBE}"/>
    <dgm:cxn modelId="{B047C4EB-EC16-BA4F-B469-B966F81BE830}" type="presOf" srcId="{12D4B82F-008C-DC44-9D93-DB8277354F6B}" destId="{1254C800-D6E4-7C42-97C7-ADA9412FF7CB}" srcOrd="0" destOrd="0" presId="urn:microsoft.com/office/officeart/2005/8/layout/arrow1"/>
    <dgm:cxn modelId="{1EBFCA86-224A-7440-A01D-4FF947598C56}" type="presParOf" srcId="{1254C800-D6E4-7C42-97C7-ADA9412FF7CB}" destId="{6F05B529-3178-DC45-B4A7-88A27B44FD67}" srcOrd="0" destOrd="0" presId="urn:microsoft.com/office/officeart/2005/8/layout/arrow1"/>
    <dgm:cxn modelId="{97A22C6F-8F63-3247-9D0B-F5A4C2BE4046}" type="presParOf" srcId="{1254C800-D6E4-7C42-97C7-ADA9412FF7CB}" destId="{805073BA-AD84-8F4A-B703-7017EF8C7D97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D4B82F-008C-DC44-9D93-DB8277354F6B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E4E74E72-C757-FE46-84EF-1A99CDE6EAA3}">
      <dgm:prSet phldrT="[Tekst]"/>
      <dgm:spPr>
        <a:solidFill>
          <a:schemeClr val="accent6">
            <a:lumMod val="50000"/>
          </a:schemeClr>
        </a:solidFill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 err="1">
              <a:latin typeface="Hoefler Text" panose="02030602050506020203" pitchFamily="18" charset="77"/>
            </a:rPr>
            <a:t>Polis</a:t>
          </a:r>
          <a:endParaRPr lang="da-DK" dirty="0">
            <a:latin typeface="Hoefler Text" panose="02030602050506020203" pitchFamily="18" charset="77"/>
          </a:endParaRPr>
        </a:p>
      </dgm:t>
    </dgm:pt>
    <dgm:pt modelId="{4F71B962-3FAC-0549-BA16-FB8E2346D62F}" type="parTrans" cxnId="{14AF703B-6DEF-314C-966F-00E8F3E4A9C5}">
      <dgm:prSet/>
      <dgm:spPr/>
      <dgm:t>
        <a:bodyPr/>
        <a:lstStyle/>
        <a:p>
          <a:endParaRPr lang="da-DK"/>
        </a:p>
      </dgm:t>
    </dgm:pt>
    <dgm:pt modelId="{3896FD4C-2E32-6B44-BF3E-169FDE14F604}" type="sibTrans" cxnId="{14AF703B-6DEF-314C-966F-00E8F3E4A9C5}">
      <dgm:prSet/>
      <dgm:spPr/>
      <dgm:t>
        <a:bodyPr/>
        <a:lstStyle/>
        <a:p>
          <a:endParaRPr lang="da-DK"/>
        </a:p>
      </dgm:t>
    </dgm:pt>
    <dgm:pt modelId="{E007BDFC-D51E-2842-9790-077F03323148}">
      <dgm:prSet phldrT="[Tekst]"/>
      <dgm:spPr>
        <a:solidFill>
          <a:schemeClr val="accent6">
            <a:lumMod val="50000"/>
          </a:schemeClr>
        </a:solidFill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 err="1">
              <a:latin typeface="Hoefler Text" panose="02030602050506020203" pitchFamily="18" charset="77"/>
            </a:rPr>
            <a:t>Oikos</a:t>
          </a:r>
          <a:endParaRPr lang="da-DK" dirty="0">
            <a:latin typeface="Hoefler Text" panose="02030602050506020203" pitchFamily="18" charset="77"/>
          </a:endParaRPr>
        </a:p>
      </dgm:t>
    </dgm:pt>
    <dgm:pt modelId="{A81F5587-A915-2943-9A09-EDB7C882ADE7}" type="parTrans" cxnId="{9F1AEAD1-6C31-4348-AC7C-596E2389DE06}">
      <dgm:prSet/>
      <dgm:spPr/>
      <dgm:t>
        <a:bodyPr/>
        <a:lstStyle/>
        <a:p>
          <a:endParaRPr lang="da-DK"/>
        </a:p>
      </dgm:t>
    </dgm:pt>
    <dgm:pt modelId="{E6B4433B-953D-BE42-8364-8BE3BECADFBE}" type="sibTrans" cxnId="{9F1AEAD1-6C31-4348-AC7C-596E2389DE06}">
      <dgm:prSet/>
      <dgm:spPr/>
      <dgm:t>
        <a:bodyPr/>
        <a:lstStyle/>
        <a:p>
          <a:endParaRPr lang="da-DK"/>
        </a:p>
      </dgm:t>
    </dgm:pt>
    <dgm:pt modelId="{1254C800-D6E4-7C42-97C7-ADA9412FF7CB}" type="pres">
      <dgm:prSet presAssocID="{12D4B82F-008C-DC44-9D93-DB8277354F6B}" presName="cycle" presStyleCnt="0">
        <dgm:presLayoutVars>
          <dgm:dir/>
          <dgm:resizeHandles val="exact"/>
        </dgm:presLayoutVars>
      </dgm:prSet>
      <dgm:spPr/>
    </dgm:pt>
    <dgm:pt modelId="{6F05B529-3178-DC45-B4A7-88A27B44FD67}" type="pres">
      <dgm:prSet presAssocID="{E4E74E72-C757-FE46-84EF-1A99CDE6EAA3}" presName="arrow" presStyleLbl="node1" presStyleIdx="0" presStyleCnt="2" custScaleY="99870">
        <dgm:presLayoutVars>
          <dgm:bulletEnabled val="1"/>
        </dgm:presLayoutVars>
      </dgm:prSet>
      <dgm:spPr/>
    </dgm:pt>
    <dgm:pt modelId="{805073BA-AD84-8F4A-B703-7017EF8C7D97}" type="pres">
      <dgm:prSet presAssocID="{E007BDFC-D51E-2842-9790-077F03323148}" presName="arrow" presStyleLbl="node1" presStyleIdx="1" presStyleCnt="2">
        <dgm:presLayoutVars>
          <dgm:bulletEnabled val="1"/>
        </dgm:presLayoutVars>
      </dgm:prSet>
      <dgm:spPr/>
    </dgm:pt>
  </dgm:ptLst>
  <dgm:cxnLst>
    <dgm:cxn modelId="{14AF703B-6DEF-314C-966F-00E8F3E4A9C5}" srcId="{12D4B82F-008C-DC44-9D93-DB8277354F6B}" destId="{E4E74E72-C757-FE46-84EF-1A99CDE6EAA3}" srcOrd="0" destOrd="0" parTransId="{4F71B962-3FAC-0549-BA16-FB8E2346D62F}" sibTransId="{3896FD4C-2E32-6B44-BF3E-169FDE14F604}"/>
    <dgm:cxn modelId="{66B20D5D-C1E6-1043-A522-732D198113FC}" type="presOf" srcId="{E007BDFC-D51E-2842-9790-077F03323148}" destId="{805073BA-AD84-8F4A-B703-7017EF8C7D97}" srcOrd="0" destOrd="0" presId="urn:microsoft.com/office/officeart/2005/8/layout/arrow1"/>
    <dgm:cxn modelId="{0F5E4A61-19CA-4942-9513-4EAF4FE971C3}" type="presOf" srcId="{E4E74E72-C757-FE46-84EF-1A99CDE6EAA3}" destId="{6F05B529-3178-DC45-B4A7-88A27B44FD67}" srcOrd="0" destOrd="0" presId="urn:microsoft.com/office/officeart/2005/8/layout/arrow1"/>
    <dgm:cxn modelId="{9F1AEAD1-6C31-4348-AC7C-596E2389DE06}" srcId="{12D4B82F-008C-DC44-9D93-DB8277354F6B}" destId="{E007BDFC-D51E-2842-9790-077F03323148}" srcOrd="1" destOrd="0" parTransId="{A81F5587-A915-2943-9A09-EDB7C882ADE7}" sibTransId="{E6B4433B-953D-BE42-8364-8BE3BECADFBE}"/>
    <dgm:cxn modelId="{B047C4EB-EC16-BA4F-B469-B966F81BE830}" type="presOf" srcId="{12D4B82F-008C-DC44-9D93-DB8277354F6B}" destId="{1254C800-D6E4-7C42-97C7-ADA9412FF7CB}" srcOrd="0" destOrd="0" presId="urn:microsoft.com/office/officeart/2005/8/layout/arrow1"/>
    <dgm:cxn modelId="{1EBFCA86-224A-7440-A01D-4FF947598C56}" type="presParOf" srcId="{1254C800-D6E4-7C42-97C7-ADA9412FF7CB}" destId="{6F05B529-3178-DC45-B4A7-88A27B44FD67}" srcOrd="0" destOrd="0" presId="urn:microsoft.com/office/officeart/2005/8/layout/arrow1"/>
    <dgm:cxn modelId="{97A22C6F-8F63-3247-9D0B-F5A4C2BE4046}" type="presParOf" srcId="{1254C800-D6E4-7C42-97C7-ADA9412FF7CB}" destId="{805073BA-AD84-8F4A-B703-7017EF8C7D97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D4B82F-008C-DC44-9D93-DB8277354F6B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E4E74E72-C757-FE46-84EF-1A99CDE6EAA3}">
      <dgm:prSet phldrT="[Tekst]"/>
      <dgm:spPr>
        <a:solidFill>
          <a:schemeClr val="accent2">
            <a:lumMod val="50000"/>
          </a:schemeClr>
        </a:solidFill>
        <a:ln>
          <a:solidFill>
            <a:srgbClr val="FFFF00"/>
          </a:solidFill>
        </a:ln>
      </dgm:spPr>
      <dgm:t>
        <a:bodyPr/>
        <a:lstStyle/>
        <a:p>
          <a:r>
            <a:rPr lang="da-DK" dirty="0">
              <a:latin typeface="Hoefler Text" panose="02030602050506020203" pitchFamily="18" charset="77"/>
            </a:rPr>
            <a:t>Verdslige love</a:t>
          </a:r>
        </a:p>
      </dgm:t>
    </dgm:pt>
    <dgm:pt modelId="{4F71B962-3FAC-0549-BA16-FB8E2346D62F}" type="parTrans" cxnId="{14AF703B-6DEF-314C-966F-00E8F3E4A9C5}">
      <dgm:prSet/>
      <dgm:spPr/>
      <dgm:t>
        <a:bodyPr/>
        <a:lstStyle/>
        <a:p>
          <a:endParaRPr lang="da-DK"/>
        </a:p>
      </dgm:t>
    </dgm:pt>
    <dgm:pt modelId="{3896FD4C-2E32-6B44-BF3E-169FDE14F604}" type="sibTrans" cxnId="{14AF703B-6DEF-314C-966F-00E8F3E4A9C5}">
      <dgm:prSet/>
      <dgm:spPr/>
      <dgm:t>
        <a:bodyPr/>
        <a:lstStyle/>
        <a:p>
          <a:endParaRPr lang="da-DK"/>
        </a:p>
      </dgm:t>
    </dgm:pt>
    <dgm:pt modelId="{E007BDFC-D51E-2842-9790-077F03323148}">
      <dgm:prSet phldrT="[Tekst]"/>
      <dgm:spPr>
        <a:solidFill>
          <a:schemeClr val="accent2">
            <a:lumMod val="50000"/>
          </a:schemeClr>
        </a:solidFill>
        <a:ln>
          <a:solidFill>
            <a:srgbClr val="FFFF00"/>
          </a:solidFill>
        </a:ln>
      </dgm:spPr>
      <dgm:t>
        <a:bodyPr/>
        <a:lstStyle/>
        <a:p>
          <a:r>
            <a:rPr lang="da-DK" dirty="0">
              <a:latin typeface="Hoefler Text" panose="02030602050506020203" pitchFamily="18" charset="77"/>
            </a:rPr>
            <a:t>Religiøse love</a:t>
          </a:r>
        </a:p>
      </dgm:t>
    </dgm:pt>
    <dgm:pt modelId="{A81F5587-A915-2943-9A09-EDB7C882ADE7}" type="parTrans" cxnId="{9F1AEAD1-6C31-4348-AC7C-596E2389DE06}">
      <dgm:prSet/>
      <dgm:spPr/>
      <dgm:t>
        <a:bodyPr/>
        <a:lstStyle/>
        <a:p>
          <a:endParaRPr lang="da-DK"/>
        </a:p>
      </dgm:t>
    </dgm:pt>
    <dgm:pt modelId="{E6B4433B-953D-BE42-8364-8BE3BECADFBE}" type="sibTrans" cxnId="{9F1AEAD1-6C31-4348-AC7C-596E2389DE06}">
      <dgm:prSet/>
      <dgm:spPr/>
      <dgm:t>
        <a:bodyPr/>
        <a:lstStyle/>
        <a:p>
          <a:endParaRPr lang="da-DK"/>
        </a:p>
      </dgm:t>
    </dgm:pt>
    <dgm:pt modelId="{1254C800-D6E4-7C42-97C7-ADA9412FF7CB}" type="pres">
      <dgm:prSet presAssocID="{12D4B82F-008C-DC44-9D93-DB8277354F6B}" presName="cycle" presStyleCnt="0">
        <dgm:presLayoutVars>
          <dgm:dir val="rev"/>
          <dgm:resizeHandles val="exact"/>
        </dgm:presLayoutVars>
      </dgm:prSet>
      <dgm:spPr/>
    </dgm:pt>
    <dgm:pt modelId="{6F05B529-3178-DC45-B4A7-88A27B44FD67}" type="pres">
      <dgm:prSet presAssocID="{E4E74E72-C757-FE46-84EF-1A99CDE6EAA3}" presName="arrow" presStyleLbl="node1" presStyleIdx="0" presStyleCnt="2" custScaleY="109377">
        <dgm:presLayoutVars>
          <dgm:bulletEnabled val="1"/>
        </dgm:presLayoutVars>
      </dgm:prSet>
      <dgm:spPr/>
    </dgm:pt>
    <dgm:pt modelId="{805073BA-AD84-8F4A-B703-7017EF8C7D97}" type="pres">
      <dgm:prSet presAssocID="{E007BDFC-D51E-2842-9790-077F03323148}" presName="arrow" presStyleLbl="node1" presStyleIdx="1" presStyleCnt="2" custScaleY="100256">
        <dgm:presLayoutVars>
          <dgm:bulletEnabled val="1"/>
        </dgm:presLayoutVars>
      </dgm:prSet>
      <dgm:spPr/>
    </dgm:pt>
  </dgm:ptLst>
  <dgm:cxnLst>
    <dgm:cxn modelId="{14AF703B-6DEF-314C-966F-00E8F3E4A9C5}" srcId="{12D4B82F-008C-DC44-9D93-DB8277354F6B}" destId="{E4E74E72-C757-FE46-84EF-1A99CDE6EAA3}" srcOrd="0" destOrd="0" parTransId="{4F71B962-3FAC-0549-BA16-FB8E2346D62F}" sibTransId="{3896FD4C-2E32-6B44-BF3E-169FDE14F604}"/>
    <dgm:cxn modelId="{66B20D5D-C1E6-1043-A522-732D198113FC}" type="presOf" srcId="{E007BDFC-D51E-2842-9790-077F03323148}" destId="{805073BA-AD84-8F4A-B703-7017EF8C7D97}" srcOrd="0" destOrd="0" presId="urn:microsoft.com/office/officeart/2005/8/layout/arrow1"/>
    <dgm:cxn modelId="{0F5E4A61-19CA-4942-9513-4EAF4FE971C3}" type="presOf" srcId="{E4E74E72-C757-FE46-84EF-1A99CDE6EAA3}" destId="{6F05B529-3178-DC45-B4A7-88A27B44FD67}" srcOrd="0" destOrd="0" presId="urn:microsoft.com/office/officeart/2005/8/layout/arrow1"/>
    <dgm:cxn modelId="{9F1AEAD1-6C31-4348-AC7C-596E2389DE06}" srcId="{12D4B82F-008C-DC44-9D93-DB8277354F6B}" destId="{E007BDFC-D51E-2842-9790-077F03323148}" srcOrd="1" destOrd="0" parTransId="{A81F5587-A915-2943-9A09-EDB7C882ADE7}" sibTransId="{E6B4433B-953D-BE42-8364-8BE3BECADFBE}"/>
    <dgm:cxn modelId="{B047C4EB-EC16-BA4F-B469-B966F81BE830}" type="presOf" srcId="{12D4B82F-008C-DC44-9D93-DB8277354F6B}" destId="{1254C800-D6E4-7C42-97C7-ADA9412FF7CB}" srcOrd="0" destOrd="0" presId="urn:microsoft.com/office/officeart/2005/8/layout/arrow1"/>
    <dgm:cxn modelId="{1EBFCA86-224A-7440-A01D-4FF947598C56}" type="presParOf" srcId="{1254C800-D6E4-7C42-97C7-ADA9412FF7CB}" destId="{6F05B529-3178-DC45-B4A7-88A27B44FD67}" srcOrd="0" destOrd="0" presId="urn:microsoft.com/office/officeart/2005/8/layout/arrow1"/>
    <dgm:cxn modelId="{97A22C6F-8F63-3247-9D0B-F5A4C2BE4046}" type="presParOf" srcId="{1254C800-D6E4-7C42-97C7-ADA9412FF7CB}" destId="{805073BA-AD84-8F4A-B703-7017EF8C7D97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2D4B82F-008C-DC44-9D93-DB8277354F6B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E4E74E72-C757-FE46-84EF-1A99CDE6EAA3}">
      <dgm:prSet phldrT="[Tekst]"/>
      <dgm:spPr>
        <a:solidFill>
          <a:schemeClr val="accent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da-DK" dirty="0">
              <a:latin typeface="Hoefler Text" panose="02030602050506020203" pitchFamily="18" charset="77"/>
            </a:rPr>
            <a:t>Ven</a:t>
          </a:r>
        </a:p>
      </dgm:t>
    </dgm:pt>
    <dgm:pt modelId="{4F71B962-3FAC-0549-BA16-FB8E2346D62F}" type="parTrans" cxnId="{14AF703B-6DEF-314C-966F-00E8F3E4A9C5}">
      <dgm:prSet/>
      <dgm:spPr/>
      <dgm:t>
        <a:bodyPr/>
        <a:lstStyle/>
        <a:p>
          <a:endParaRPr lang="da-DK"/>
        </a:p>
      </dgm:t>
    </dgm:pt>
    <dgm:pt modelId="{3896FD4C-2E32-6B44-BF3E-169FDE14F604}" type="sibTrans" cxnId="{14AF703B-6DEF-314C-966F-00E8F3E4A9C5}">
      <dgm:prSet/>
      <dgm:spPr/>
      <dgm:t>
        <a:bodyPr/>
        <a:lstStyle/>
        <a:p>
          <a:endParaRPr lang="da-DK"/>
        </a:p>
      </dgm:t>
    </dgm:pt>
    <dgm:pt modelId="{E007BDFC-D51E-2842-9790-077F03323148}">
      <dgm:prSet phldrT="[Tekst]"/>
      <dgm:spPr>
        <a:solidFill>
          <a:schemeClr val="accent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da-DK" dirty="0">
              <a:latin typeface="Hoefler Text" panose="02030602050506020203" pitchFamily="18" charset="77"/>
            </a:rPr>
            <a:t>Fjende</a:t>
          </a:r>
        </a:p>
      </dgm:t>
    </dgm:pt>
    <dgm:pt modelId="{A81F5587-A915-2943-9A09-EDB7C882ADE7}" type="parTrans" cxnId="{9F1AEAD1-6C31-4348-AC7C-596E2389DE06}">
      <dgm:prSet/>
      <dgm:spPr/>
      <dgm:t>
        <a:bodyPr/>
        <a:lstStyle/>
        <a:p>
          <a:endParaRPr lang="da-DK"/>
        </a:p>
      </dgm:t>
    </dgm:pt>
    <dgm:pt modelId="{E6B4433B-953D-BE42-8364-8BE3BECADFBE}" type="sibTrans" cxnId="{9F1AEAD1-6C31-4348-AC7C-596E2389DE06}">
      <dgm:prSet/>
      <dgm:spPr/>
      <dgm:t>
        <a:bodyPr/>
        <a:lstStyle/>
        <a:p>
          <a:endParaRPr lang="da-DK"/>
        </a:p>
      </dgm:t>
    </dgm:pt>
    <dgm:pt modelId="{1254C800-D6E4-7C42-97C7-ADA9412FF7CB}" type="pres">
      <dgm:prSet presAssocID="{12D4B82F-008C-DC44-9D93-DB8277354F6B}" presName="cycle" presStyleCnt="0">
        <dgm:presLayoutVars>
          <dgm:dir/>
          <dgm:resizeHandles val="exact"/>
        </dgm:presLayoutVars>
      </dgm:prSet>
      <dgm:spPr/>
    </dgm:pt>
    <dgm:pt modelId="{6F05B529-3178-DC45-B4A7-88A27B44FD67}" type="pres">
      <dgm:prSet presAssocID="{E4E74E72-C757-FE46-84EF-1A99CDE6EAA3}" presName="arrow" presStyleLbl="node1" presStyleIdx="0" presStyleCnt="2" custAng="5400000" custScaleY="99870" custRadScaleRad="127813" custRadScaleInc="21113">
        <dgm:presLayoutVars>
          <dgm:bulletEnabled val="1"/>
        </dgm:presLayoutVars>
      </dgm:prSet>
      <dgm:spPr/>
    </dgm:pt>
    <dgm:pt modelId="{805073BA-AD84-8F4A-B703-7017EF8C7D97}" type="pres">
      <dgm:prSet presAssocID="{E007BDFC-D51E-2842-9790-077F03323148}" presName="arrow" presStyleLbl="node1" presStyleIdx="1" presStyleCnt="2" custAng="5400000" custRadScaleRad="162116" custRadScaleInc="70577">
        <dgm:presLayoutVars>
          <dgm:bulletEnabled val="1"/>
        </dgm:presLayoutVars>
      </dgm:prSet>
      <dgm:spPr/>
    </dgm:pt>
  </dgm:ptLst>
  <dgm:cxnLst>
    <dgm:cxn modelId="{14AF703B-6DEF-314C-966F-00E8F3E4A9C5}" srcId="{12D4B82F-008C-DC44-9D93-DB8277354F6B}" destId="{E4E74E72-C757-FE46-84EF-1A99CDE6EAA3}" srcOrd="0" destOrd="0" parTransId="{4F71B962-3FAC-0549-BA16-FB8E2346D62F}" sibTransId="{3896FD4C-2E32-6B44-BF3E-169FDE14F604}"/>
    <dgm:cxn modelId="{66B20D5D-C1E6-1043-A522-732D198113FC}" type="presOf" srcId="{E007BDFC-D51E-2842-9790-077F03323148}" destId="{805073BA-AD84-8F4A-B703-7017EF8C7D97}" srcOrd="0" destOrd="0" presId="urn:microsoft.com/office/officeart/2005/8/layout/arrow1"/>
    <dgm:cxn modelId="{0F5E4A61-19CA-4942-9513-4EAF4FE971C3}" type="presOf" srcId="{E4E74E72-C757-FE46-84EF-1A99CDE6EAA3}" destId="{6F05B529-3178-DC45-B4A7-88A27B44FD67}" srcOrd="0" destOrd="0" presId="urn:microsoft.com/office/officeart/2005/8/layout/arrow1"/>
    <dgm:cxn modelId="{9F1AEAD1-6C31-4348-AC7C-596E2389DE06}" srcId="{12D4B82F-008C-DC44-9D93-DB8277354F6B}" destId="{E007BDFC-D51E-2842-9790-077F03323148}" srcOrd="1" destOrd="0" parTransId="{A81F5587-A915-2943-9A09-EDB7C882ADE7}" sibTransId="{E6B4433B-953D-BE42-8364-8BE3BECADFBE}"/>
    <dgm:cxn modelId="{B047C4EB-EC16-BA4F-B469-B966F81BE830}" type="presOf" srcId="{12D4B82F-008C-DC44-9D93-DB8277354F6B}" destId="{1254C800-D6E4-7C42-97C7-ADA9412FF7CB}" srcOrd="0" destOrd="0" presId="urn:microsoft.com/office/officeart/2005/8/layout/arrow1"/>
    <dgm:cxn modelId="{1EBFCA86-224A-7440-A01D-4FF947598C56}" type="presParOf" srcId="{1254C800-D6E4-7C42-97C7-ADA9412FF7CB}" destId="{6F05B529-3178-DC45-B4A7-88A27B44FD67}" srcOrd="0" destOrd="0" presId="urn:microsoft.com/office/officeart/2005/8/layout/arrow1"/>
    <dgm:cxn modelId="{97A22C6F-8F63-3247-9D0B-F5A4C2BE4046}" type="presParOf" srcId="{1254C800-D6E4-7C42-97C7-ADA9412FF7CB}" destId="{805073BA-AD84-8F4A-B703-7017EF8C7D97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05B529-3178-DC45-B4A7-88A27B44FD67}">
      <dsp:nvSpPr>
        <dsp:cNvPr id="0" name=""/>
        <dsp:cNvSpPr/>
      </dsp:nvSpPr>
      <dsp:spPr>
        <a:xfrm rot="5400000">
          <a:off x="2574839" y="718294"/>
          <a:ext cx="2339857" cy="2342454"/>
        </a:xfrm>
        <a:prstGeom prst="upArrow">
          <a:avLst>
            <a:gd name="adj1" fmla="val 50000"/>
            <a:gd name="adj2" fmla="val 35000"/>
          </a:avLst>
        </a:prstGeom>
        <a:solidFill>
          <a:schemeClr val="accent4">
            <a:lumMod val="50000"/>
          </a:schemeClr>
        </a:solidFill>
        <a:ln w="15875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900" kern="1200" dirty="0">
              <a:latin typeface="Hoefler Text" panose="02030602050506020203" pitchFamily="18" charset="77"/>
            </a:rPr>
            <a:t>Ulydighed</a:t>
          </a:r>
        </a:p>
      </dsp:txBody>
      <dsp:txXfrm rot="-5400000">
        <a:off x="2573541" y="1304557"/>
        <a:ext cx="1932979" cy="1169929"/>
      </dsp:txXfrm>
    </dsp:sp>
    <dsp:sp modelId="{805073BA-AD84-8F4A-B703-7017EF8C7D97}">
      <dsp:nvSpPr>
        <dsp:cNvPr id="0" name=""/>
        <dsp:cNvSpPr/>
      </dsp:nvSpPr>
      <dsp:spPr>
        <a:xfrm rot="16200000">
          <a:off x="204" y="716598"/>
          <a:ext cx="2339857" cy="2345847"/>
        </a:xfrm>
        <a:prstGeom prst="upArrow">
          <a:avLst>
            <a:gd name="adj1" fmla="val 50000"/>
            <a:gd name="adj2" fmla="val 35000"/>
          </a:avLst>
        </a:prstGeom>
        <a:solidFill>
          <a:schemeClr val="accent4">
            <a:lumMod val="50000"/>
          </a:schemeClr>
        </a:solidFill>
        <a:ln w="15875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900" kern="1200" dirty="0">
              <a:latin typeface="Hoefler Text" panose="02030602050506020203" pitchFamily="18" charset="77"/>
            </a:rPr>
            <a:t>Lydighed</a:t>
          </a:r>
        </a:p>
      </dsp:txBody>
      <dsp:txXfrm rot="5400000">
        <a:off x="406685" y="1304556"/>
        <a:ext cx="1936372" cy="11699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05B529-3178-DC45-B4A7-88A27B44FD67}">
      <dsp:nvSpPr>
        <dsp:cNvPr id="0" name=""/>
        <dsp:cNvSpPr/>
      </dsp:nvSpPr>
      <dsp:spPr>
        <a:xfrm rot="16200000">
          <a:off x="204" y="538949"/>
          <a:ext cx="2339857" cy="2336815"/>
        </a:xfrm>
        <a:prstGeom prst="upArrow">
          <a:avLst>
            <a:gd name="adj1" fmla="val 50000"/>
            <a:gd name="adj2" fmla="val 35000"/>
          </a:avLst>
        </a:prstGeom>
        <a:solidFill>
          <a:schemeClr val="accent5">
            <a:lumMod val="75000"/>
          </a:schemeClr>
        </a:solidFill>
        <a:ln w="15875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900" kern="1200" dirty="0">
              <a:latin typeface="Hoefler Text" panose="02030602050506020203" pitchFamily="18" charset="77"/>
            </a:rPr>
            <a:t>Mand</a:t>
          </a:r>
        </a:p>
      </dsp:txBody>
      <dsp:txXfrm rot="5400000">
        <a:off x="410669" y="1122391"/>
        <a:ext cx="1927872" cy="1169929"/>
      </dsp:txXfrm>
    </dsp:sp>
    <dsp:sp modelId="{805073BA-AD84-8F4A-B703-7017EF8C7D97}">
      <dsp:nvSpPr>
        <dsp:cNvPr id="0" name=""/>
        <dsp:cNvSpPr/>
      </dsp:nvSpPr>
      <dsp:spPr>
        <a:xfrm rot="5400000">
          <a:off x="2574839" y="537428"/>
          <a:ext cx="2339857" cy="2339857"/>
        </a:xfrm>
        <a:prstGeom prst="upArrow">
          <a:avLst>
            <a:gd name="adj1" fmla="val 50000"/>
            <a:gd name="adj2" fmla="val 35000"/>
          </a:avLst>
        </a:prstGeom>
        <a:solidFill>
          <a:schemeClr val="accent5">
            <a:lumMod val="75000"/>
          </a:schemeClr>
        </a:solidFill>
        <a:ln w="15875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900" kern="1200" dirty="0">
              <a:latin typeface="Hoefler Text" panose="02030602050506020203" pitchFamily="18" charset="77"/>
            </a:rPr>
            <a:t>Kvinde</a:t>
          </a:r>
        </a:p>
      </dsp:txBody>
      <dsp:txXfrm rot="-5400000">
        <a:off x="2574840" y="1122392"/>
        <a:ext cx="1930382" cy="11699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05B529-3178-DC45-B4A7-88A27B44FD67}">
      <dsp:nvSpPr>
        <dsp:cNvPr id="0" name=""/>
        <dsp:cNvSpPr/>
      </dsp:nvSpPr>
      <dsp:spPr>
        <a:xfrm rot="16200000">
          <a:off x="197" y="510710"/>
          <a:ext cx="2260500" cy="2257561"/>
        </a:xfrm>
        <a:prstGeom prst="upArrow">
          <a:avLst>
            <a:gd name="adj1" fmla="val 50000"/>
            <a:gd name="adj2" fmla="val 35000"/>
          </a:avLst>
        </a:prstGeom>
        <a:solidFill>
          <a:schemeClr val="accent6">
            <a:lumMod val="50000"/>
          </a:schemeClr>
        </a:solidFill>
        <a:ln w="15875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000" kern="1200" dirty="0" err="1">
              <a:latin typeface="Hoefler Text" panose="02030602050506020203" pitchFamily="18" charset="77"/>
            </a:rPr>
            <a:t>Polis</a:t>
          </a:r>
          <a:endParaRPr lang="da-DK" sz="4000" kern="1200" dirty="0">
            <a:latin typeface="Hoefler Text" panose="02030602050506020203" pitchFamily="18" charset="77"/>
          </a:endParaRPr>
        </a:p>
      </dsp:txBody>
      <dsp:txXfrm rot="5400000">
        <a:off x="396740" y="1074365"/>
        <a:ext cx="1862488" cy="1130250"/>
      </dsp:txXfrm>
    </dsp:sp>
    <dsp:sp modelId="{805073BA-AD84-8F4A-B703-7017EF8C7D97}">
      <dsp:nvSpPr>
        <dsp:cNvPr id="0" name=""/>
        <dsp:cNvSpPr/>
      </dsp:nvSpPr>
      <dsp:spPr>
        <a:xfrm rot="5400000">
          <a:off x="2487512" y="509240"/>
          <a:ext cx="2260500" cy="2260500"/>
        </a:xfrm>
        <a:prstGeom prst="upArrow">
          <a:avLst>
            <a:gd name="adj1" fmla="val 50000"/>
            <a:gd name="adj2" fmla="val 35000"/>
          </a:avLst>
        </a:prstGeom>
        <a:solidFill>
          <a:schemeClr val="accent6">
            <a:lumMod val="50000"/>
          </a:schemeClr>
        </a:solidFill>
        <a:ln w="15875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000" kern="1200" dirty="0" err="1">
              <a:latin typeface="Hoefler Text" panose="02030602050506020203" pitchFamily="18" charset="77"/>
            </a:rPr>
            <a:t>Oikos</a:t>
          </a:r>
          <a:endParaRPr lang="da-DK" sz="4000" kern="1200" dirty="0">
            <a:latin typeface="Hoefler Text" panose="02030602050506020203" pitchFamily="18" charset="77"/>
          </a:endParaRPr>
        </a:p>
      </dsp:txBody>
      <dsp:txXfrm rot="-5400000">
        <a:off x="2487512" y="1074365"/>
        <a:ext cx="1864912" cy="11302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05B529-3178-DC45-B4A7-88A27B44FD67}">
      <dsp:nvSpPr>
        <dsp:cNvPr id="0" name=""/>
        <dsp:cNvSpPr/>
      </dsp:nvSpPr>
      <dsp:spPr>
        <a:xfrm rot="5400000">
          <a:off x="2487512" y="730527"/>
          <a:ext cx="2260500" cy="2472467"/>
        </a:xfrm>
        <a:prstGeom prst="upArrow">
          <a:avLst>
            <a:gd name="adj1" fmla="val 50000"/>
            <a:gd name="adj2" fmla="val 35000"/>
          </a:avLst>
        </a:prstGeom>
        <a:solidFill>
          <a:schemeClr val="accent2">
            <a:lumMod val="50000"/>
          </a:schemeClr>
        </a:solidFill>
        <a:ln w="15875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600" kern="1200" dirty="0">
              <a:latin typeface="Hoefler Text" panose="02030602050506020203" pitchFamily="18" charset="77"/>
            </a:rPr>
            <a:t>Verdslige love</a:t>
          </a:r>
        </a:p>
      </dsp:txBody>
      <dsp:txXfrm rot="-5400000">
        <a:off x="2381529" y="1401635"/>
        <a:ext cx="2076879" cy="1130250"/>
      </dsp:txXfrm>
    </dsp:sp>
    <dsp:sp modelId="{805073BA-AD84-8F4A-B703-7017EF8C7D97}">
      <dsp:nvSpPr>
        <dsp:cNvPr id="0" name=""/>
        <dsp:cNvSpPr/>
      </dsp:nvSpPr>
      <dsp:spPr>
        <a:xfrm rot="16200000">
          <a:off x="197" y="833617"/>
          <a:ext cx="2260500" cy="2266287"/>
        </a:xfrm>
        <a:prstGeom prst="upArrow">
          <a:avLst>
            <a:gd name="adj1" fmla="val 50000"/>
            <a:gd name="adj2" fmla="val 35000"/>
          </a:avLst>
        </a:prstGeom>
        <a:solidFill>
          <a:schemeClr val="accent2">
            <a:lumMod val="50000"/>
          </a:schemeClr>
        </a:solidFill>
        <a:ln w="15875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600" kern="1200" dirty="0">
              <a:latin typeface="Hoefler Text" panose="02030602050506020203" pitchFamily="18" charset="77"/>
            </a:rPr>
            <a:t>Religiøse love</a:t>
          </a:r>
        </a:p>
      </dsp:txBody>
      <dsp:txXfrm rot="5400000">
        <a:off x="392892" y="1401635"/>
        <a:ext cx="1870699" cy="11302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05B529-3178-DC45-B4A7-88A27B44FD67}">
      <dsp:nvSpPr>
        <dsp:cNvPr id="0" name=""/>
        <dsp:cNvSpPr/>
      </dsp:nvSpPr>
      <dsp:spPr>
        <a:xfrm>
          <a:off x="0" y="510700"/>
          <a:ext cx="2260500" cy="2257561"/>
        </a:xfrm>
        <a:prstGeom prst="upArrow">
          <a:avLst>
            <a:gd name="adj1" fmla="val 50000"/>
            <a:gd name="adj2" fmla="val 35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144" tIns="263144" rIns="263144" bIns="263144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700" kern="1200" dirty="0">
              <a:latin typeface="Hoefler Text" panose="02030602050506020203" pitchFamily="18" charset="77"/>
            </a:rPr>
            <a:t>Ven</a:t>
          </a:r>
        </a:p>
      </dsp:txBody>
      <dsp:txXfrm rot="5400000">
        <a:off x="199006" y="1271892"/>
        <a:ext cx="1862488" cy="1130250"/>
      </dsp:txXfrm>
    </dsp:sp>
    <dsp:sp modelId="{805073BA-AD84-8F4A-B703-7017EF8C7D97}">
      <dsp:nvSpPr>
        <dsp:cNvPr id="0" name=""/>
        <dsp:cNvSpPr/>
      </dsp:nvSpPr>
      <dsp:spPr>
        <a:xfrm rot="10800000">
          <a:off x="29410" y="2975868"/>
          <a:ext cx="2260500" cy="2260500"/>
        </a:xfrm>
        <a:prstGeom prst="upArrow">
          <a:avLst>
            <a:gd name="adj1" fmla="val 50000"/>
            <a:gd name="adj2" fmla="val 35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144" tIns="263144" rIns="263144" bIns="263144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700" kern="1200" dirty="0">
              <a:latin typeface="Hoefler Text" panose="02030602050506020203" pitchFamily="18" charset="77"/>
            </a:rPr>
            <a:t>Fjende</a:t>
          </a:r>
        </a:p>
      </dsp:txBody>
      <dsp:txXfrm rot="-5400000">
        <a:off x="227204" y="3343199"/>
        <a:ext cx="1864912" cy="1130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9ADE5-EDDE-41BA-A33F-B647390C6A54}" type="datetimeFigureOut">
              <a:rPr lang="da-DK" smtClean="0"/>
              <a:t>20-11-2024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3B978-02AC-47EE-994A-7F179A451B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4165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Denne </a:t>
            </a:r>
            <a:r>
              <a:rPr lang="da-DK" dirty="0" err="1"/>
              <a:t>Parodos</a:t>
            </a:r>
            <a:r>
              <a:rPr lang="da-DK" dirty="0"/>
              <a:t> handler i grove træk om de 7 mod </a:t>
            </a:r>
            <a:r>
              <a:rPr lang="da-DK" dirty="0" err="1"/>
              <a:t>theben</a:t>
            </a:r>
            <a:r>
              <a:rPr lang="da-DK" dirty="0"/>
              <a:t>, og krigen der udspillede sig </a:t>
            </a:r>
          </a:p>
          <a:p>
            <a:r>
              <a:rPr lang="da-DK" b="0" i="0" dirty="0">
                <a:solidFill>
                  <a:srgbClr val="040C28"/>
                </a:solidFill>
                <a:effectLst/>
                <a:latin typeface="Google Sans"/>
              </a:rPr>
              <a:t>Anapæst: i antik metrik en versefod med to korte og én lang stavelse</a:t>
            </a:r>
            <a:r>
              <a:rPr lang="da-DK" b="0" i="0" dirty="0">
                <a:solidFill>
                  <a:srgbClr val="1F1F1F"/>
                </a:solidFill>
                <a:effectLst/>
                <a:latin typeface="Google Sans"/>
              </a:rPr>
              <a:t> (◡◡−) </a:t>
            </a:r>
            <a:r>
              <a:rPr lang="da-DK" b="0" i="0">
                <a:solidFill>
                  <a:srgbClr val="1F1F1F"/>
                </a:solidFill>
                <a:effectLst/>
                <a:latin typeface="Google Sans"/>
              </a:rPr>
              <a:t>(marchrytme)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3B978-02AC-47EE-994A-7F179A451B3C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9684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Dvs. når man begår hybris, så venter nemesis (afstraffelse)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B0196-F296-4A1A-84E7-40ABB6FDF492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0764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B176-33D2-40E5-8AE1-2451AD064054}" type="datetimeFigureOut">
              <a:rPr lang="da-DK" smtClean="0"/>
              <a:t>20-11-2024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4EC7-F5EB-4A27-82AD-3612F0FCAE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5999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35FB176-33D2-40E5-8AE1-2451AD064054}" type="datetimeFigureOut">
              <a:rPr lang="da-DK" smtClean="0"/>
              <a:t>20-11-2024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4EC7-F5EB-4A27-82AD-3612F0FCAE5C}" type="slidenum">
              <a:rPr lang="da-DK" smtClean="0"/>
              <a:t>‹nr.›</a:t>
            </a:fld>
            <a:endParaRPr lang="da-DK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16159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35FB176-33D2-40E5-8AE1-2451AD064054}" type="datetimeFigureOut">
              <a:rPr lang="da-DK" smtClean="0"/>
              <a:t>20-11-2024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8E74EC7-F5EB-4A27-82AD-3612F0FCAE5C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238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3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26" Type="http://schemas.microsoft.com/office/2007/relationships/diagramDrawing" Target="../diagrams/drawing5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5" Type="http://schemas.openxmlformats.org/officeDocument/2006/relationships/diagramColors" Target="../diagrams/colors5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24" Type="http://schemas.openxmlformats.org/officeDocument/2006/relationships/diagramQuickStyle" Target="../diagrams/quickStyle5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23" Type="http://schemas.openxmlformats.org/officeDocument/2006/relationships/diagramLayout" Target="../diagrams/layout5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Relationship Id="rId22" Type="http://schemas.openxmlformats.org/officeDocument/2006/relationships/diagramData" Target="../diagrams/data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E5B799-25DB-146C-5A99-03C904A15D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Opgave til </a:t>
            </a:r>
            <a:r>
              <a:rPr lang="da-DK" dirty="0" err="1"/>
              <a:t>Antigone</a:t>
            </a:r>
            <a:r>
              <a:rPr lang="da-DK" dirty="0"/>
              <a:t> - </a:t>
            </a:r>
            <a:r>
              <a:rPr lang="da-DK" dirty="0" err="1"/>
              <a:t>prólogos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4CB9502-BDEA-AA0D-A17E-77B226BFC5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s. 15-21</a:t>
            </a:r>
          </a:p>
        </p:txBody>
      </p:sp>
    </p:spTree>
    <p:extLst>
      <p:ext uri="{BB962C8B-B14F-4D97-AF65-F5344CB8AC3E}">
        <p14:creationId xmlns:p14="http://schemas.microsoft.com/office/powerpoint/2010/main" val="1640169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33DA3A-0CE1-2174-A417-089D115CC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58EF0C-4DB8-63A7-C44E-F68464547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78ED242-2451-84AD-8C7F-DED5948F50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99"/>
          <a:stretch/>
        </p:blipFill>
        <p:spPr>
          <a:xfrm>
            <a:off x="304903" y="82192"/>
            <a:ext cx="11582193" cy="677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914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8BCC63-5E15-5927-A053-84791C7DC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829" y="832850"/>
            <a:ext cx="9720072" cy="1053084"/>
          </a:xfrm>
        </p:spPr>
        <p:txBody>
          <a:bodyPr/>
          <a:lstStyle/>
          <a:p>
            <a:r>
              <a:rPr lang="da-DK" dirty="0"/>
              <a:t>Struktur + genretræk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24EAA45-8D2D-A442-6B93-FCD1447F3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829" y="1824395"/>
            <a:ext cx="7405497" cy="4023360"/>
          </a:xfrm>
        </p:spPr>
        <p:txBody>
          <a:bodyPr>
            <a:normAutofit/>
          </a:bodyPr>
          <a:lstStyle/>
          <a:p>
            <a:pPr algn="l"/>
            <a:r>
              <a:rPr lang="da-DK" sz="2000" b="0" u="none" strike="noStrike" baseline="0" dirty="0"/>
              <a:t>En tragedie er bygget op af en række faste elementer, baseret på</a:t>
            </a:r>
          </a:p>
          <a:p>
            <a:pPr algn="l"/>
            <a:r>
              <a:rPr lang="da-DK" sz="2000" b="0" u="none" strike="noStrike" baseline="0" dirty="0"/>
              <a:t>en vekslen mellem korsange og scener med replikker: 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da-DK" sz="2000" b="0" u="none" strike="noStrike" baseline="0" dirty="0"/>
              <a:t> </a:t>
            </a:r>
            <a:r>
              <a:rPr lang="da-DK" sz="2000" b="0" i="1" u="none" strike="noStrike" baseline="0" dirty="0"/>
              <a:t>prolog</a:t>
            </a:r>
            <a:r>
              <a:rPr lang="da-DK" sz="2000" b="0" u="none" strike="noStrike" baseline="0" dirty="0"/>
              <a:t> (gr. prologos) ‘fortale’, indledende monolog eller     replikskifte; eksposition 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da-DK" sz="2000" b="0" u="none" strike="noStrike" baseline="0" dirty="0"/>
              <a:t> </a:t>
            </a:r>
            <a:r>
              <a:rPr lang="da-DK" sz="2000" b="0" i="1" u="none" strike="noStrike" baseline="0" dirty="0" err="1"/>
              <a:t>parodos</a:t>
            </a:r>
            <a:r>
              <a:rPr lang="da-DK" sz="2000" b="0" u="none" strike="noStrike" baseline="0" dirty="0"/>
              <a:t> indledende korsang: koret kommer ind ad de to   </a:t>
            </a:r>
            <a:r>
              <a:rPr lang="da-DK" sz="2000" b="0" i="1" u="none" strike="noStrike" baseline="0" dirty="0" err="1"/>
              <a:t>parodoi</a:t>
            </a:r>
            <a:r>
              <a:rPr lang="da-DK" sz="2000" b="0" u="none" strike="noStrike" baseline="0" dirty="0"/>
              <a:t>, herefter opholder koret sig på </a:t>
            </a:r>
            <a:r>
              <a:rPr lang="da-DK" sz="2000" b="0" u="none" strike="noStrike" baseline="0" dirty="0" err="1"/>
              <a:t>orchestra</a:t>
            </a:r>
            <a:endParaRPr lang="da-DK" sz="2000" dirty="0"/>
          </a:p>
          <a:p>
            <a:pPr lvl="3">
              <a:buFont typeface="Wingdings" panose="05000000000000000000" pitchFamily="2" charset="2"/>
              <a:buChar char="Ø"/>
            </a:pPr>
            <a:r>
              <a:rPr lang="da-DK" sz="2000" b="0" u="none" strike="noStrike" baseline="0" dirty="0"/>
              <a:t> </a:t>
            </a:r>
            <a:r>
              <a:rPr lang="da-DK" sz="2000" b="0" i="1" u="none" strike="noStrike" baseline="0" dirty="0" err="1"/>
              <a:t>epeisodion</a:t>
            </a:r>
            <a:r>
              <a:rPr lang="da-DK" sz="2000" b="0" u="none" strike="noStrike" baseline="0" dirty="0"/>
              <a:t> (‘episode’) ‘indskud mellem oderne’, replikscene mellem to korsange – handling 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da-DK" sz="2000" b="0" u="none" strike="noStrike" baseline="0" dirty="0"/>
              <a:t> </a:t>
            </a:r>
            <a:r>
              <a:rPr lang="da-DK" sz="2000" b="0" i="1" u="none" strike="noStrike" baseline="0" dirty="0" err="1"/>
              <a:t>stasimon</a:t>
            </a:r>
            <a:r>
              <a:rPr lang="da-DK" sz="2000" b="0" u="none" strike="noStrike" baseline="0" dirty="0"/>
              <a:t> korsang på </a:t>
            </a:r>
            <a:r>
              <a:rPr lang="da-DK" sz="2000" b="0" u="none" strike="noStrike" baseline="0" dirty="0" err="1"/>
              <a:t>orchestra</a:t>
            </a:r>
            <a:r>
              <a:rPr lang="da-DK" sz="2000" b="0" u="none" strike="noStrike" baseline="0" dirty="0"/>
              <a:t> (et </a:t>
            </a:r>
            <a:r>
              <a:rPr lang="da-DK" sz="2000" b="0" u="none" strike="noStrike" baseline="0" dirty="0" err="1"/>
              <a:t>stasimon</a:t>
            </a:r>
            <a:r>
              <a:rPr lang="da-DK" sz="2000" b="0" u="none" strike="noStrike" baseline="0" dirty="0"/>
              <a:t>, flere </a:t>
            </a:r>
            <a:r>
              <a:rPr lang="da-DK" sz="2000" b="0" u="none" strike="noStrike" baseline="0" dirty="0" err="1"/>
              <a:t>stasima</a:t>
            </a:r>
            <a:r>
              <a:rPr lang="da-DK" sz="2000" b="0" u="none" strike="noStrike" baseline="0" dirty="0"/>
              <a:t>)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da-DK" sz="2000" b="0" u="none" strike="noStrike" baseline="0" dirty="0"/>
              <a:t> </a:t>
            </a:r>
            <a:r>
              <a:rPr lang="da-DK" sz="2000" b="0" i="1" u="none" strike="noStrike" baseline="0" dirty="0" err="1"/>
              <a:t>exodos</a:t>
            </a:r>
            <a:r>
              <a:rPr lang="da-DK" sz="2000" b="0" u="none" strike="noStrike" baseline="0" dirty="0"/>
              <a:t> ‘udgang’, ‘udmarch’, afsluttende korsang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da-DK" sz="2000" b="0" u="none" strike="noStrike" baseline="0" dirty="0"/>
              <a:t> (</a:t>
            </a:r>
            <a:r>
              <a:rPr lang="da-DK" sz="2000" b="0" i="1" u="none" strike="noStrike" baseline="0" dirty="0" err="1"/>
              <a:t>kommos</a:t>
            </a:r>
            <a:r>
              <a:rPr lang="da-DK" sz="2000" b="0" i="1" u="none" strike="noStrike" baseline="0" dirty="0"/>
              <a:t>,</a:t>
            </a:r>
            <a:r>
              <a:rPr lang="da-DK" sz="2000" b="0" u="none" strike="noStrike" baseline="0" dirty="0"/>
              <a:t> vekselsang mellem kor og skuespiller(e))</a:t>
            </a:r>
            <a:endParaRPr lang="da-DK" sz="2000" kern="150" dirty="0">
              <a:effectLst/>
              <a:ea typeface="SimSun" panose="02010600030101010101" pitchFamily="2" charset="-122"/>
              <a:cs typeface="Lucida Sans" panose="020B0602030504020204" pitchFamily="34" charset="0"/>
            </a:endParaRPr>
          </a:p>
          <a:p>
            <a:endParaRPr lang="da-DK" dirty="0"/>
          </a:p>
        </p:txBody>
      </p:sp>
      <p:pic>
        <p:nvPicPr>
          <p:cNvPr id="4" name="Billede 3" descr="Et billede, der indeholder tekst, Font/skrifttype, skærmbillede, nummer/tal&#10;&#10;Automatisk genereret beskrivelse">
            <a:extLst>
              <a:ext uri="{FF2B5EF4-FFF2-40B4-BE49-F238E27FC236}">
                <a16:creationId xmlns:a16="http://schemas.microsoft.com/office/drawing/2014/main" id="{022B4DA5-C065-E32F-D778-415F59E29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309" y="585216"/>
            <a:ext cx="3010807" cy="5815600"/>
          </a:xfrm>
          <a:prstGeom prst="rect">
            <a:avLst/>
          </a:prstGeom>
        </p:spPr>
      </p:pic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7E064ED5-A18F-5E7A-F510-EDEA0FB2E514}"/>
              </a:ext>
            </a:extLst>
          </p:cNvPr>
          <p:cNvSpPr txBox="1">
            <a:spLocks/>
          </p:cNvSpPr>
          <p:nvPr/>
        </p:nvSpPr>
        <p:spPr>
          <a:xfrm>
            <a:off x="862828" y="5809060"/>
            <a:ext cx="7405497" cy="1689735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b="1" dirty="0" err="1"/>
              <a:t>Agon</a:t>
            </a:r>
            <a:r>
              <a:rPr lang="da-DK" dirty="0"/>
              <a:t>: kappestrid/diskussion mellem karakterer</a:t>
            </a:r>
          </a:p>
          <a:p>
            <a:r>
              <a:rPr lang="da-DK" b="1" dirty="0" err="1"/>
              <a:t>Stichomythi</a:t>
            </a:r>
            <a:r>
              <a:rPr lang="da-DK" dirty="0"/>
              <a:t>: et-vers replikker </a:t>
            </a:r>
            <a:r>
              <a:rPr lang="da-DK" dirty="0">
                <a:sym typeface="Wingdings" panose="05000000000000000000" pitchFamily="2" charset="2"/>
              </a:rPr>
              <a:t> </a:t>
            </a:r>
            <a:r>
              <a:rPr lang="da-DK">
                <a:sym typeface="Wingdings" panose="05000000000000000000" pitchFamily="2" charset="2"/>
              </a:rPr>
              <a:t>tempoet øges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66843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81F1C4-3D1D-AB40-9050-EF08F97BD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358" y="491521"/>
            <a:ext cx="11421978" cy="1485900"/>
          </a:xfrm>
        </p:spPr>
        <p:txBody>
          <a:bodyPr>
            <a:noAutofit/>
          </a:bodyPr>
          <a:lstStyle/>
          <a:p>
            <a:r>
              <a:rPr lang="da-DK" sz="4400" dirty="0"/>
              <a:t>Opbygning af </a:t>
            </a:r>
            <a:r>
              <a:rPr lang="da-DK" sz="4400" dirty="0" err="1"/>
              <a:t>Parodos</a:t>
            </a:r>
            <a:r>
              <a:rPr lang="da-DK" sz="4400" dirty="0"/>
              <a:t> (</a:t>
            </a:r>
            <a:r>
              <a:rPr lang="da-DK" sz="4400"/>
              <a:t>indledende korsang) </a:t>
            </a:r>
            <a:endParaRPr lang="da-DK" sz="44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626B348-90FF-594B-8465-66B851190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149" y="1757931"/>
            <a:ext cx="5276851" cy="5100069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54CA8ADB-BCA5-A040-AE59-80155F5E8415}"/>
              </a:ext>
            </a:extLst>
          </p:cNvPr>
          <p:cNvSpPr/>
          <p:nvPr/>
        </p:nvSpPr>
        <p:spPr>
          <a:xfrm>
            <a:off x="-429489" y="1866484"/>
            <a:ext cx="8017406" cy="5514976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200" b="1" dirty="0">
                <a:solidFill>
                  <a:schemeClr val="tx1"/>
                </a:solidFill>
              </a:rPr>
              <a:t>2 x strofer og 2 x antistrofer</a:t>
            </a:r>
            <a:r>
              <a:rPr lang="da-DK" sz="3200" dirty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da-DK" sz="2400" dirty="0">
                <a:solidFill>
                  <a:schemeClr val="tx1"/>
                </a:solidFill>
              </a:rPr>
              <a:t>Hver </a:t>
            </a:r>
            <a:r>
              <a:rPr lang="da-DK" sz="2400" b="1" dirty="0">
                <a:solidFill>
                  <a:schemeClr val="tx1"/>
                </a:solidFill>
              </a:rPr>
              <a:t>strofe</a:t>
            </a:r>
            <a:r>
              <a:rPr lang="da-DK" sz="2400" dirty="0">
                <a:solidFill>
                  <a:schemeClr val="tx1"/>
                </a:solidFill>
              </a:rPr>
              <a:t> efterfølges af en </a:t>
            </a:r>
            <a:r>
              <a:rPr lang="da-DK" sz="2400" b="1" dirty="0">
                <a:solidFill>
                  <a:schemeClr val="tx1"/>
                </a:solidFill>
              </a:rPr>
              <a:t>antistrofe</a:t>
            </a:r>
            <a:r>
              <a:rPr lang="da-DK" sz="2400" dirty="0">
                <a:solidFill>
                  <a:schemeClr val="tx1"/>
                </a:solidFill>
              </a:rPr>
              <a:t>. </a:t>
            </a:r>
          </a:p>
          <a:p>
            <a:pPr algn="ctr"/>
            <a:r>
              <a:rPr lang="da-DK" sz="2400" i="1" dirty="0">
                <a:solidFill>
                  <a:schemeClr val="tx1"/>
                </a:solidFill>
              </a:rPr>
              <a:t>Dvs. den græske korsang er antistrofisk</a:t>
            </a:r>
            <a:endParaRPr lang="da-DK" sz="2400" dirty="0">
              <a:solidFill>
                <a:schemeClr val="tx1"/>
              </a:solidFill>
            </a:endParaRPr>
          </a:p>
          <a:p>
            <a:pPr algn="ctr"/>
            <a:r>
              <a:rPr lang="da-DK" sz="2400" dirty="0">
                <a:solidFill>
                  <a:schemeClr val="tx1"/>
                </a:solidFill>
              </a:rPr>
              <a:t>En græsk korsang</a:t>
            </a:r>
          </a:p>
          <a:p>
            <a:pPr algn="ctr"/>
            <a:r>
              <a:rPr lang="da-DK" sz="2400" dirty="0">
                <a:solidFill>
                  <a:schemeClr val="tx1"/>
                </a:solidFill>
              </a:rPr>
              <a:t>består af </a:t>
            </a:r>
            <a:r>
              <a:rPr lang="da-DK" sz="2400" b="1" dirty="0">
                <a:solidFill>
                  <a:schemeClr val="tx1"/>
                </a:solidFill>
              </a:rPr>
              <a:t>strofer</a:t>
            </a:r>
            <a:r>
              <a:rPr lang="da-DK" sz="2400" dirty="0">
                <a:solidFill>
                  <a:schemeClr val="tx1"/>
                </a:solidFill>
              </a:rPr>
              <a:t> og </a:t>
            </a:r>
            <a:r>
              <a:rPr lang="da-DK" sz="2400" b="1" dirty="0">
                <a:solidFill>
                  <a:schemeClr val="tx1"/>
                </a:solidFill>
              </a:rPr>
              <a:t>antistrofer</a:t>
            </a:r>
            <a:r>
              <a:rPr lang="da-DK" sz="2400" dirty="0">
                <a:solidFill>
                  <a:schemeClr val="tx1"/>
                </a:solidFill>
              </a:rPr>
              <a:t>, der svarer til hinanden</a:t>
            </a:r>
          </a:p>
          <a:p>
            <a:pPr algn="ctr"/>
            <a:r>
              <a:rPr lang="da-DK" sz="2400" dirty="0">
                <a:solidFill>
                  <a:schemeClr val="tx1"/>
                </a:solidFill>
              </a:rPr>
              <a:t>En strofe og den følgende antistrofe har samme rytme, samme</a:t>
            </a:r>
          </a:p>
          <a:p>
            <a:pPr algn="ctr"/>
            <a:r>
              <a:rPr lang="da-DK" sz="2400" dirty="0">
                <a:solidFill>
                  <a:schemeClr val="tx1"/>
                </a:solidFill>
              </a:rPr>
              <a:t>metriske struktur (</a:t>
            </a:r>
            <a:r>
              <a:rPr lang="da-DK" sz="2400" b="1" dirty="0" err="1">
                <a:solidFill>
                  <a:schemeClr val="tx1"/>
                </a:solidFill>
              </a:rPr>
              <a:t>responsion</a:t>
            </a:r>
            <a:r>
              <a:rPr lang="da-DK" sz="2400" dirty="0">
                <a:solidFill>
                  <a:schemeClr val="tx1"/>
                </a:solidFill>
              </a:rPr>
              <a:t>).</a:t>
            </a:r>
          </a:p>
          <a:p>
            <a:pPr algn="ctr"/>
            <a:r>
              <a:rPr lang="da-DK" sz="2400" dirty="0">
                <a:solidFill>
                  <a:schemeClr val="tx1"/>
                </a:solidFill>
              </a:rPr>
              <a:t>I tragediens</a:t>
            </a:r>
            <a:r>
              <a:rPr lang="da-DK" sz="2400" i="1" dirty="0">
                <a:solidFill>
                  <a:schemeClr val="tx1"/>
                </a:solidFill>
              </a:rPr>
              <a:t> </a:t>
            </a:r>
            <a:r>
              <a:rPr lang="da-DK" sz="2400" i="1" dirty="0" err="1">
                <a:solidFill>
                  <a:schemeClr val="tx1"/>
                </a:solidFill>
              </a:rPr>
              <a:t>parodos</a:t>
            </a:r>
            <a:r>
              <a:rPr lang="da-DK" sz="2400" i="1" dirty="0">
                <a:solidFill>
                  <a:schemeClr val="tx1"/>
                </a:solidFill>
              </a:rPr>
              <a:t> </a:t>
            </a:r>
            <a:r>
              <a:rPr lang="da-DK" sz="2400" dirty="0">
                <a:solidFill>
                  <a:schemeClr val="tx1"/>
                </a:solidFill>
              </a:rPr>
              <a:t>er hver strofe og antistrofe adskilt af en </a:t>
            </a:r>
            <a:r>
              <a:rPr lang="da-DK" sz="2400" b="1" dirty="0">
                <a:solidFill>
                  <a:schemeClr val="tx1"/>
                </a:solidFill>
              </a:rPr>
              <a:t>anapæstisk afsnit</a:t>
            </a:r>
          </a:p>
          <a:p>
            <a:pPr algn="ctr"/>
            <a:endParaRPr lang="da-DK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BF4E5B47-D46D-2E46-A2B1-F458555BB739}"/>
              </a:ext>
            </a:extLst>
          </p:cNvPr>
          <p:cNvSpPr/>
          <p:nvPr/>
        </p:nvSpPr>
        <p:spPr>
          <a:xfrm>
            <a:off x="8251475" y="6471986"/>
            <a:ext cx="3880942" cy="38601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dirty="0">
              <a:solidFill>
                <a:srgbClr val="FF0000"/>
              </a:solidFill>
              <a:latin typeface="Hoefler Text" panose="02030602050506020203" pitchFamily="18" charset="77"/>
            </a:endParaRPr>
          </a:p>
          <a:p>
            <a:pPr algn="ctr"/>
            <a:r>
              <a:rPr lang="da-DK" sz="2800" dirty="0">
                <a:solidFill>
                  <a:srgbClr val="FF0000"/>
                </a:solidFill>
                <a:latin typeface="Hoefler Text" panose="02030602050506020203" pitchFamily="18" charset="77"/>
              </a:rPr>
              <a:t>Koret er placeret hér</a:t>
            </a:r>
          </a:p>
          <a:p>
            <a:pPr algn="ctr"/>
            <a:endParaRPr lang="da-DK" dirty="0">
              <a:latin typeface="Hoefler Text" panose="02030602050506020203" pitchFamily="18" charset="77"/>
            </a:endParaRPr>
          </a:p>
        </p:txBody>
      </p:sp>
      <p:cxnSp>
        <p:nvCxnSpPr>
          <p:cNvPr id="7" name="Vinklet forbindelse 6">
            <a:extLst>
              <a:ext uri="{FF2B5EF4-FFF2-40B4-BE49-F238E27FC236}">
                <a16:creationId xmlns:a16="http://schemas.microsoft.com/office/drawing/2014/main" id="{4997D6A4-3FE4-B947-98F3-E4B40D9DF654}"/>
              </a:ext>
            </a:extLst>
          </p:cNvPr>
          <p:cNvCxnSpPr>
            <a:cxnSpLocks/>
            <a:endCxn id="10" idx="4"/>
          </p:cNvCxnSpPr>
          <p:nvPr/>
        </p:nvCxnSpPr>
        <p:spPr>
          <a:xfrm rot="16200000" flipV="1">
            <a:off x="9456904" y="4489364"/>
            <a:ext cx="1999496" cy="1965747"/>
          </a:xfrm>
          <a:prstGeom prst="bentConnector3">
            <a:avLst>
              <a:gd name="adj1" fmla="val 50000"/>
            </a:avLst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36566B64-6CD0-9444-BA53-FB611BAFAFF4}"/>
              </a:ext>
            </a:extLst>
          </p:cNvPr>
          <p:cNvSpPr/>
          <p:nvPr/>
        </p:nvSpPr>
        <p:spPr>
          <a:xfrm>
            <a:off x="8853488" y="2715127"/>
            <a:ext cx="1240580" cy="1757363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4099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33DA3A-0CE1-2174-A417-089D115CC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58EF0C-4DB8-63A7-C44E-F68464547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78ED242-2451-84AD-8C7F-DED5948F50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99"/>
          <a:stretch/>
        </p:blipFill>
        <p:spPr>
          <a:xfrm>
            <a:off x="304903" y="82192"/>
            <a:ext cx="11582193" cy="677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0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81F1C4-3D1D-AB40-9050-EF08F97BD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4" y="752475"/>
            <a:ext cx="6838951" cy="1485900"/>
          </a:xfrm>
        </p:spPr>
        <p:txBody>
          <a:bodyPr>
            <a:normAutofit fontScale="90000"/>
          </a:bodyPr>
          <a:lstStyle/>
          <a:p>
            <a:r>
              <a:rPr lang="da-DK" b="1" dirty="0"/>
              <a:t>Opgave til Sofokles’ </a:t>
            </a:r>
            <a:r>
              <a:rPr lang="da-DK" b="1" i="1" dirty="0" err="1"/>
              <a:t>Antigone</a:t>
            </a:r>
            <a:r>
              <a:rPr lang="da-DK" b="1" dirty="0"/>
              <a:t>, </a:t>
            </a:r>
            <a:r>
              <a:rPr lang="da-DK" b="1" dirty="0" err="1"/>
              <a:t>ss</a:t>
            </a:r>
            <a:r>
              <a:rPr lang="da-DK" b="1" dirty="0"/>
              <a:t>. 15-21: 1) Hvem er </a:t>
            </a:r>
            <a:r>
              <a:rPr lang="da-DK" b="1" dirty="0" err="1"/>
              <a:t>Antigone</a:t>
            </a:r>
            <a:r>
              <a:rPr lang="da-DK" b="1" dirty="0"/>
              <a:t>, </a:t>
            </a:r>
            <a:r>
              <a:rPr lang="da-DK" b="1" dirty="0" err="1"/>
              <a:t>Ismene</a:t>
            </a:r>
            <a:r>
              <a:rPr lang="da-DK" b="1" dirty="0"/>
              <a:t> og Kreon? </a:t>
            </a:r>
          </a:p>
        </p:txBody>
      </p:sp>
      <p:pic>
        <p:nvPicPr>
          <p:cNvPr id="4" name="Billede 3" descr="Et billede, der indeholder tekst, person, bog, udendørs&#10;&#10;Automatisk genereret beskrivelse">
            <a:extLst>
              <a:ext uri="{FF2B5EF4-FFF2-40B4-BE49-F238E27FC236}">
                <a16:creationId xmlns:a16="http://schemas.microsoft.com/office/drawing/2014/main" id="{F4F68A36-FFCD-0A43-9BB5-A5B5B916600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63" y="1371600"/>
            <a:ext cx="4262437" cy="54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114EE221-C9C5-7943-8501-F8FD0069DEAC}"/>
              </a:ext>
            </a:extLst>
          </p:cNvPr>
          <p:cNvSpPr txBox="1"/>
          <p:nvPr/>
        </p:nvSpPr>
        <p:spPr>
          <a:xfrm>
            <a:off x="4793320" y="6251257"/>
            <a:ext cx="3136243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a-DK" sz="2000" i="1" dirty="0" err="1">
                <a:latin typeface="Hoefler Text" panose="02030602050506020203" pitchFamily="18" charset="77"/>
              </a:rPr>
              <a:t>Antigone</a:t>
            </a:r>
            <a:r>
              <a:rPr lang="da-DK" sz="2000" i="1" dirty="0">
                <a:latin typeface="Hoefler Text" panose="02030602050506020203" pitchFamily="18" charset="77"/>
              </a:rPr>
              <a:t> og </a:t>
            </a:r>
            <a:r>
              <a:rPr lang="da-DK" sz="2000" i="1" dirty="0" err="1">
                <a:latin typeface="Hoefler Text" panose="02030602050506020203" pitchFamily="18" charset="77"/>
              </a:rPr>
              <a:t>Ismene</a:t>
            </a:r>
            <a:r>
              <a:rPr lang="da-DK" sz="2000" dirty="0">
                <a:latin typeface="Hoefler Text" panose="02030602050506020203" pitchFamily="18" charset="77"/>
              </a:rPr>
              <a:t> </a:t>
            </a:r>
            <a:br>
              <a:rPr lang="da-DK" sz="2000" dirty="0">
                <a:latin typeface="Hoefler Text" panose="02030602050506020203" pitchFamily="18" charset="77"/>
              </a:rPr>
            </a:br>
            <a:r>
              <a:rPr lang="da-DK" sz="2000" dirty="0">
                <a:latin typeface="Hoefler Text" panose="02030602050506020203" pitchFamily="18" charset="77"/>
              </a:rPr>
              <a:t>af Emil </a:t>
            </a:r>
            <a:r>
              <a:rPr lang="da-DK" sz="2000" dirty="0" err="1">
                <a:latin typeface="Hoefler Text" panose="02030602050506020203" pitchFamily="18" charset="77"/>
              </a:rPr>
              <a:t>Teschendorff</a:t>
            </a:r>
            <a:r>
              <a:rPr lang="da-DK" sz="2000" dirty="0">
                <a:latin typeface="Hoefler Text" panose="02030602050506020203" pitchFamily="18" charset="77"/>
              </a:rPr>
              <a:t>, 1892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98101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81F1C4-3D1D-AB40-9050-EF08F97BD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924" y="114300"/>
            <a:ext cx="11268075" cy="1485900"/>
          </a:xfrm>
        </p:spPr>
        <p:txBody>
          <a:bodyPr>
            <a:normAutofit/>
          </a:bodyPr>
          <a:lstStyle/>
          <a:p>
            <a:r>
              <a:rPr lang="da-DK" sz="4000" b="1" dirty="0"/>
              <a:t>Opgave til Sofokles’ </a:t>
            </a:r>
            <a:r>
              <a:rPr lang="da-DK" sz="4000" b="1" i="1" dirty="0" err="1"/>
              <a:t>Antigone</a:t>
            </a:r>
            <a:r>
              <a:rPr lang="da-DK" sz="4000" b="1" dirty="0"/>
              <a:t>, </a:t>
            </a:r>
            <a:r>
              <a:rPr lang="da-DK" sz="4000" b="1" dirty="0" err="1"/>
              <a:t>ss</a:t>
            </a:r>
            <a:r>
              <a:rPr lang="da-DK" sz="4000" b="1" dirty="0"/>
              <a:t>. 15-21: </a:t>
            </a:r>
            <a:br>
              <a:rPr lang="da-DK" sz="4000" b="1" dirty="0"/>
            </a:br>
            <a:r>
              <a:rPr lang="da-DK" sz="4000" b="1" dirty="0"/>
              <a:t>1) Hvem er </a:t>
            </a:r>
            <a:r>
              <a:rPr lang="da-DK" sz="4000" b="1" dirty="0" err="1"/>
              <a:t>Antigone</a:t>
            </a:r>
            <a:r>
              <a:rPr lang="da-DK" sz="4000" b="1" dirty="0"/>
              <a:t>, </a:t>
            </a:r>
            <a:r>
              <a:rPr lang="da-DK" sz="4000" b="1" dirty="0" err="1"/>
              <a:t>Ismene</a:t>
            </a:r>
            <a:r>
              <a:rPr lang="da-DK" sz="4000" b="1" dirty="0"/>
              <a:t> og Kreon? </a:t>
            </a:r>
          </a:p>
        </p:txBody>
      </p:sp>
      <p:pic>
        <p:nvPicPr>
          <p:cNvPr id="4" name="Billede 3" descr="Et billede, der indeholder tekst, person, bog, udendørs&#10;&#10;Automatisk genereret beskrivelse">
            <a:extLst>
              <a:ext uri="{FF2B5EF4-FFF2-40B4-BE49-F238E27FC236}">
                <a16:creationId xmlns:a16="http://schemas.microsoft.com/office/drawing/2014/main" id="{F4F68A36-FFCD-0A43-9BB5-A5B5B916600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63" y="1371600"/>
            <a:ext cx="4262437" cy="54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114EE221-C9C5-7943-8501-F8FD0069DEAC}"/>
              </a:ext>
            </a:extLst>
          </p:cNvPr>
          <p:cNvSpPr txBox="1"/>
          <p:nvPr/>
        </p:nvSpPr>
        <p:spPr>
          <a:xfrm>
            <a:off x="8936695" y="1338024"/>
            <a:ext cx="3136243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a-DK" sz="2000" i="1" dirty="0" err="1">
                <a:latin typeface="Hoefler Text" panose="02030602050506020203" pitchFamily="18" charset="77"/>
              </a:rPr>
              <a:t>Antigone</a:t>
            </a:r>
            <a:r>
              <a:rPr lang="da-DK" sz="2000" i="1" dirty="0">
                <a:latin typeface="Hoefler Text" panose="02030602050506020203" pitchFamily="18" charset="77"/>
              </a:rPr>
              <a:t> og </a:t>
            </a:r>
            <a:r>
              <a:rPr lang="da-DK" sz="2000" i="1" dirty="0" err="1">
                <a:latin typeface="Hoefler Text" panose="02030602050506020203" pitchFamily="18" charset="77"/>
              </a:rPr>
              <a:t>Ismene</a:t>
            </a:r>
            <a:r>
              <a:rPr lang="da-DK" sz="2000" dirty="0">
                <a:latin typeface="Hoefler Text" panose="02030602050506020203" pitchFamily="18" charset="77"/>
              </a:rPr>
              <a:t> </a:t>
            </a:r>
            <a:br>
              <a:rPr lang="da-DK" sz="2000" dirty="0">
                <a:latin typeface="Hoefler Text" panose="02030602050506020203" pitchFamily="18" charset="77"/>
              </a:rPr>
            </a:br>
            <a:r>
              <a:rPr lang="da-DK" sz="2000" dirty="0">
                <a:latin typeface="Hoefler Text" panose="02030602050506020203" pitchFamily="18" charset="77"/>
              </a:rPr>
              <a:t>af Emil </a:t>
            </a:r>
            <a:r>
              <a:rPr lang="da-DK" sz="2000" dirty="0" err="1">
                <a:latin typeface="Hoefler Text" panose="02030602050506020203" pitchFamily="18" charset="77"/>
              </a:rPr>
              <a:t>Teschendorff</a:t>
            </a:r>
            <a:r>
              <a:rPr lang="da-DK" sz="2000" dirty="0">
                <a:latin typeface="Hoefler Text" panose="02030602050506020203" pitchFamily="18" charset="77"/>
              </a:rPr>
              <a:t>, 1892</a:t>
            </a:r>
          </a:p>
          <a:p>
            <a:endParaRPr lang="da-DK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504D2984-EEC9-364D-AD93-DEDEC818903E}"/>
              </a:ext>
            </a:extLst>
          </p:cNvPr>
          <p:cNvSpPr/>
          <p:nvPr/>
        </p:nvSpPr>
        <p:spPr>
          <a:xfrm>
            <a:off x="531965" y="2115412"/>
            <a:ext cx="7272337" cy="117300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dirty="0" err="1">
                <a:solidFill>
                  <a:schemeClr val="tx2"/>
                </a:solidFill>
              </a:rPr>
              <a:t>Antigone</a:t>
            </a:r>
            <a:r>
              <a:rPr lang="da-DK" sz="2400" dirty="0">
                <a:solidFill>
                  <a:schemeClr val="tx2"/>
                </a:solidFill>
              </a:rPr>
              <a:t> og </a:t>
            </a:r>
            <a:r>
              <a:rPr lang="da-DK" sz="2400" dirty="0" err="1">
                <a:solidFill>
                  <a:schemeClr val="tx2"/>
                </a:solidFill>
              </a:rPr>
              <a:t>Ismene</a:t>
            </a:r>
            <a:r>
              <a:rPr lang="da-DK" sz="2400" dirty="0">
                <a:solidFill>
                  <a:schemeClr val="tx2"/>
                </a:solidFill>
              </a:rPr>
              <a:t> er døtre af </a:t>
            </a:r>
            <a:r>
              <a:rPr lang="da-DK" sz="2400" dirty="0" err="1">
                <a:solidFill>
                  <a:schemeClr val="tx2"/>
                </a:solidFill>
              </a:rPr>
              <a:t>Iokaste</a:t>
            </a:r>
            <a:r>
              <a:rPr lang="da-DK" sz="2400" dirty="0">
                <a:solidFill>
                  <a:schemeClr val="tx2"/>
                </a:solidFill>
              </a:rPr>
              <a:t> og Ødipus. Kreon, </a:t>
            </a:r>
            <a:r>
              <a:rPr lang="da-DK" sz="2400" dirty="0" err="1">
                <a:solidFill>
                  <a:schemeClr val="tx2"/>
                </a:solidFill>
              </a:rPr>
              <a:t>Iokastes</a:t>
            </a:r>
            <a:r>
              <a:rPr lang="da-DK" sz="2400" dirty="0">
                <a:solidFill>
                  <a:schemeClr val="tx2"/>
                </a:solidFill>
              </a:rPr>
              <a:t> bror, har ved tragediens start just overtaget kongemagten i </a:t>
            </a:r>
            <a:r>
              <a:rPr lang="da-DK" sz="2400" dirty="0" err="1">
                <a:solidFill>
                  <a:schemeClr val="tx2"/>
                </a:solidFill>
              </a:rPr>
              <a:t>Theben</a:t>
            </a:r>
            <a:r>
              <a:rPr lang="da-DK" sz="2400" dirty="0">
                <a:solidFill>
                  <a:schemeClr val="tx2"/>
                </a:solidFill>
              </a:rPr>
              <a:t> efter Ødipus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7B59D19B-8EB8-9D49-9B73-16A71F0D7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827" y="3666418"/>
            <a:ext cx="7263735" cy="2227078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76705BD0-C5EF-AF49-BF3F-5DB481F8239E}"/>
              </a:ext>
            </a:extLst>
          </p:cNvPr>
          <p:cNvSpPr/>
          <p:nvPr/>
        </p:nvSpPr>
        <p:spPr>
          <a:xfrm>
            <a:off x="531966" y="3666418"/>
            <a:ext cx="7272336" cy="220282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9232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8DB9EF-313A-759F-9C90-375F11CE6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7) Hvad mener </a:t>
            </a:r>
            <a:r>
              <a:rPr lang="da-DK" dirty="0" err="1"/>
              <a:t>Ismene</a:t>
            </a:r>
            <a:r>
              <a:rPr lang="da-DK" dirty="0"/>
              <a:t> med, at det er “forkert at ville det man ikke kan?” (s. 18)? Hvad kan man mon risikere?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2C8EAEB-80C3-B73F-1575-C8C3001F4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5888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214" y="572775"/>
            <a:ext cx="11491911" cy="1485900"/>
          </a:xfrm>
        </p:spPr>
        <p:txBody>
          <a:bodyPr>
            <a:normAutofit/>
          </a:bodyPr>
          <a:lstStyle/>
          <a:p>
            <a:r>
              <a:rPr lang="da-DK" dirty="0"/>
              <a:t>Nyttige BEGREBER: </a:t>
            </a:r>
            <a:r>
              <a:rPr lang="da-DK" dirty="0">
                <a:solidFill>
                  <a:srgbClr val="FFC000"/>
                </a:solidFill>
              </a:rPr>
              <a:t>HYBRIS </a:t>
            </a:r>
            <a:r>
              <a:rPr lang="da-DK" dirty="0"/>
              <a:t>OG </a:t>
            </a:r>
            <a:r>
              <a:rPr lang="da-DK" dirty="0">
                <a:solidFill>
                  <a:srgbClr val="00B050"/>
                </a:solidFill>
              </a:rPr>
              <a:t>NEMESIS</a:t>
            </a:r>
            <a:endParaRPr lang="da-DK" dirty="0">
              <a:solidFill>
                <a:srgbClr val="FFC000"/>
              </a:solidFill>
            </a:endParaRP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55F2D6F8-8F58-D74D-8AC8-0E54DFC05F70}"/>
              </a:ext>
            </a:extLst>
          </p:cNvPr>
          <p:cNvSpPr txBox="1">
            <a:spLocks/>
          </p:cNvSpPr>
          <p:nvPr/>
        </p:nvSpPr>
        <p:spPr>
          <a:xfrm>
            <a:off x="1074057" y="1638300"/>
            <a:ext cx="1079083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da-DK" sz="2800" b="1" i="1" dirty="0">
                <a:solidFill>
                  <a:srgbClr val="FFC000"/>
                </a:solidFill>
              </a:rPr>
              <a:t>Hybris</a:t>
            </a:r>
            <a:r>
              <a:rPr lang="da-DK" sz="2800" b="1" dirty="0"/>
              <a:t> og </a:t>
            </a:r>
            <a:r>
              <a:rPr lang="da-DK" sz="2800" b="1" i="1" dirty="0">
                <a:solidFill>
                  <a:srgbClr val="00B050"/>
                </a:solidFill>
              </a:rPr>
              <a:t>nemesis</a:t>
            </a:r>
            <a:r>
              <a:rPr lang="da-DK" sz="2800" b="1" dirty="0"/>
              <a:t> er to begreber, som ofte bliver brugt til at beskrive forholdet mellem mennesker og det guddommelige.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5A183D3-9B4B-4042-AA0F-8E5382D1BB50}"/>
              </a:ext>
            </a:extLst>
          </p:cNvPr>
          <p:cNvSpPr/>
          <p:nvPr/>
        </p:nvSpPr>
        <p:spPr>
          <a:xfrm>
            <a:off x="808134" y="2858195"/>
            <a:ext cx="5108016" cy="261868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C000"/>
                </a:solidFill>
              </a:rPr>
              <a:t>Hybris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kan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defineres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som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en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overmodig</a:t>
            </a:r>
            <a:r>
              <a:rPr lang="en-US" sz="2800" b="1" dirty="0">
                <a:solidFill>
                  <a:schemeClr val="tx2"/>
                </a:solidFill>
              </a:rPr>
              <a:t>/arrogant handling, </a:t>
            </a:r>
            <a:r>
              <a:rPr lang="en-US" sz="2800" b="1" dirty="0" err="1">
                <a:solidFill>
                  <a:schemeClr val="tx2"/>
                </a:solidFill>
              </a:rPr>
              <a:t>hvor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en</a:t>
            </a:r>
            <a:r>
              <a:rPr lang="en-US" sz="2800" b="1" dirty="0">
                <a:solidFill>
                  <a:schemeClr val="tx2"/>
                </a:solidFill>
              </a:rPr>
              <a:t> person </a:t>
            </a:r>
            <a:r>
              <a:rPr lang="en-US" sz="2800" b="1" dirty="0" err="1">
                <a:solidFill>
                  <a:schemeClr val="tx2"/>
                </a:solidFill>
              </a:rPr>
              <a:t>forbryder</a:t>
            </a:r>
            <a:r>
              <a:rPr lang="en-US" sz="2800" b="1" dirty="0">
                <a:solidFill>
                  <a:schemeClr val="tx2"/>
                </a:solidFill>
              </a:rPr>
              <a:t> sig mod </a:t>
            </a:r>
            <a:r>
              <a:rPr lang="en-US" sz="2800" b="1" dirty="0" err="1">
                <a:solidFill>
                  <a:schemeClr val="tx2"/>
                </a:solidFill>
              </a:rPr>
              <a:t>guder</a:t>
            </a:r>
            <a:r>
              <a:rPr lang="en-US" sz="2800" b="1" dirty="0">
                <a:solidFill>
                  <a:schemeClr val="tx2"/>
                </a:solidFill>
              </a:rPr>
              <a:t>(</a:t>
            </a:r>
            <a:r>
              <a:rPr lang="en-US" sz="2800" b="1" dirty="0" err="1">
                <a:solidFill>
                  <a:schemeClr val="tx2"/>
                </a:solidFill>
              </a:rPr>
              <a:t>nes</a:t>
            </a:r>
            <a:r>
              <a:rPr lang="en-US" sz="2800" b="1" dirty="0">
                <a:solidFill>
                  <a:schemeClr val="tx2"/>
                </a:solidFill>
              </a:rPr>
              <a:t> lover) </a:t>
            </a:r>
            <a:r>
              <a:rPr lang="en-US" sz="2800" b="1" dirty="0" err="1">
                <a:solidFill>
                  <a:schemeClr val="tx2"/>
                </a:solidFill>
              </a:rPr>
              <a:t>eller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mennesker</a:t>
            </a:r>
            <a:r>
              <a:rPr lang="en-US" sz="2800" b="1" dirty="0">
                <a:solidFill>
                  <a:schemeClr val="tx2"/>
                </a:solidFill>
              </a:rPr>
              <a:t>/</a:t>
            </a:r>
            <a:r>
              <a:rPr lang="en-US" sz="2800" b="1" dirty="0" err="1">
                <a:solidFill>
                  <a:schemeClr val="tx2"/>
                </a:solidFill>
              </a:rPr>
              <a:t>menneskernes</a:t>
            </a:r>
            <a:r>
              <a:rPr lang="en-US" sz="2800" b="1" dirty="0">
                <a:solidFill>
                  <a:schemeClr val="tx2"/>
                </a:solidFill>
              </a:rPr>
              <a:t> love.</a:t>
            </a:r>
            <a:endParaRPr lang="da-DK" b="1" dirty="0">
              <a:solidFill>
                <a:schemeClr val="tx2"/>
              </a:solidFill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19AFE16A-3B8D-5646-B20B-750A6609238D}"/>
              </a:ext>
            </a:extLst>
          </p:cNvPr>
          <p:cNvSpPr/>
          <p:nvPr/>
        </p:nvSpPr>
        <p:spPr>
          <a:xfrm>
            <a:off x="6096000" y="2858195"/>
            <a:ext cx="5589037" cy="2618680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rgbClr val="00B050"/>
                </a:solidFill>
              </a:rPr>
              <a:t>Nemesis</a:t>
            </a:r>
            <a:r>
              <a:rPr lang="da-DK" sz="2800" dirty="0">
                <a:solidFill>
                  <a:srgbClr val="FF0000"/>
                </a:solidFill>
              </a:rPr>
              <a:t> (fra græsk: “hun som tildeler”) i græsk religion en gudinde eller en guddommelig kraft for gengældelse og hævn.</a:t>
            </a:r>
          </a:p>
        </p:txBody>
      </p:sp>
    </p:spTree>
    <p:extLst>
      <p:ext uri="{BB962C8B-B14F-4D97-AF65-F5344CB8AC3E}">
        <p14:creationId xmlns:p14="http://schemas.microsoft.com/office/powerpoint/2010/main" val="4195348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81F1C4-3D1D-AB40-9050-EF08F97BD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16" y="150018"/>
            <a:ext cx="11069052" cy="1450182"/>
          </a:xfrm>
        </p:spPr>
        <p:txBody>
          <a:bodyPr>
            <a:noAutofit/>
          </a:bodyPr>
          <a:lstStyle/>
          <a:p>
            <a:r>
              <a:rPr lang="da-DK" sz="4000" b="1" dirty="0">
                <a:solidFill>
                  <a:srgbClr val="00B0F0"/>
                </a:solidFill>
              </a:rPr>
              <a:t>Opgave til Sofokles’ </a:t>
            </a:r>
            <a:r>
              <a:rPr lang="da-DK" sz="4000" b="1" i="1" dirty="0" err="1">
                <a:solidFill>
                  <a:srgbClr val="00B0F0"/>
                </a:solidFill>
              </a:rPr>
              <a:t>Antigone</a:t>
            </a:r>
            <a:r>
              <a:rPr lang="da-DK" sz="4000" b="1" dirty="0">
                <a:solidFill>
                  <a:srgbClr val="00B0F0"/>
                </a:solidFill>
              </a:rPr>
              <a:t>, </a:t>
            </a:r>
            <a:r>
              <a:rPr lang="da-DK" sz="4000" b="1" dirty="0" err="1">
                <a:solidFill>
                  <a:srgbClr val="00B0F0"/>
                </a:solidFill>
              </a:rPr>
              <a:t>ss</a:t>
            </a:r>
            <a:r>
              <a:rPr lang="da-DK" sz="4000" b="1" dirty="0">
                <a:solidFill>
                  <a:srgbClr val="00B0F0"/>
                </a:solidFill>
              </a:rPr>
              <a:t>. 15-21: 10) Hvilke modpoler får vi præsenteret? (nævn gerne flere, tænk i overskrifter) </a:t>
            </a:r>
          </a:p>
        </p:txBody>
      </p:sp>
      <p:graphicFrame>
        <p:nvGraphicFramePr>
          <p:cNvPr id="7" name="Pladsholder til indhold 6">
            <a:extLst>
              <a:ext uri="{FF2B5EF4-FFF2-40B4-BE49-F238E27FC236}">
                <a16:creationId xmlns:a16="http://schemas.microsoft.com/office/drawing/2014/main" id="{5E4DF420-93A8-6045-9FC3-785B357316E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68468" y="1067802"/>
          <a:ext cx="4914901" cy="3779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Pladsholder til indhold 6">
            <a:extLst>
              <a:ext uri="{FF2B5EF4-FFF2-40B4-BE49-F238E27FC236}">
                <a16:creationId xmlns:a16="http://schemas.microsoft.com/office/drawing/2014/main" id="{6114F849-76DD-3344-9C88-D95C729446FB}"/>
              </a:ext>
            </a:extLst>
          </p:cNvPr>
          <p:cNvGraphicFramePr>
            <a:graphicFrameLocks/>
          </p:cNvGraphicFramePr>
          <p:nvPr/>
        </p:nvGraphicFramePr>
        <p:xfrm>
          <a:off x="368468" y="3539538"/>
          <a:ext cx="4914901" cy="3414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Pladsholder til indhold 6">
            <a:extLst>
              <a:ext uri="{FF2B5EF4-FFF2-40B4-BE49-F238E27FC236}">
                <a16:creationId xmlns:a16="http://schemas.microsoft.com/office/drawing/2014/main" id="{6B76D68E-14BA-B643-A430-D73231F1B19A}"/>
              </a:ext>
            </a:extLst>
          </p:cNvPr>
          <p:cNvGraphicFramePr>
            <a:graphicFrameLocks/>
          </p:cNvGraphicFramePr>
          <p:nvPr/>
        </p:nvGraphicFramePr>
        <p:xfrm>
          <a:off x="7155035" y="3525252"/>
          <a:ext cx="4748210" cy="3278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1" name="Pladsholder til indhold 6">
            <a:extLst>
              <a:ext uri="{FF2B5EF4-FFF2-40B4-BE49-F238E27FC236}">
                <a16:creationId xmlns:a16="http://schemas.microsoft.com/office/drawing/2014/main" id="{C2E61510-FFED-EA4C-A171-F5873A96461C}"/>
              </a:ext>
            </a:extLst>
          </p:cNvPr>
          <p:cNvGraphicFramePr>
            <a:graphicFrameLocks/>
          </p:cNvGraphicFramePr>
          <p:nvPr/>
        </p:nvGraphicFramePr>
        <p:xfrm>
          <a:off x="7155035" y="990563"/>
          <a:ext cx="4748210" cy="3933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5" name="Pladsholder til indhold 6">
            <a:extLst>
              <a:ext uri="{FF2B5EF4-FFF2-40B4-BE49-F238E27FC236}">
                <a16:creationId xmlns:a16="http://schemas.microsoft.com/office/drawing/2014/main" id="{EB819896-DBE1-DB46-B8E7-055E1EB19E74}"/>
              </a:ext>
            </a:extLst>
          </p:cNvPr>
          <p:cNvGraphicFramePr>
            <a:graphicFrameLocks/>
          </p:cNvGraphicFramePr>
          <p:nvPr/>
        </p:nvGraphicFramePr>
        <p:xfrm>
          <a:off x="5097631" y="1317832"/>
          <a:ext cx="4748210" cy="5236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</p:spTree>
    <p:extLst>
      <p:ext uri="{BB962C8B-B14F-4D97-AF65-F5344CB8AC3E}">
        <p14:creationId xmlns:p14="http://schemas.microsoft.com/office/powerpoint/2010/main" val="2541929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81F1C4-3D1D-AB40-9050-EF08F97BD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548640"/>
            <a:ext cx="11534775" cy="1485900"/>
          </a:xfrm>
        </p:spPr>
        <p:txBody>
          <a:bodyPr>
            <a:normAutofit fontScale="90000"/>
          </a:bodyPr>
          <a:lstStyle/>
          <a:p>
            <a:r>
              <a:rPr lang="da-DK" b="1" dirty="0">
                <a:solidFill>
                  <a:srgbClr val="7030A0"/>
                </a:solidFill>
              </a:rPr>
              <a:t>Opgave til Sofokles’ </a:t>
            </a:r>
            <a:r>
              <a:rPr lang="da-DK" b="1" i="1" dirty="0" err="1">
                <a:solidFill>
                  <a:srgbClr val="7030A0"/>
                </a:solidFill>
              </a:rPr>
              <a:t>Antigone</a:t>
            </a:r>
            <a:r>
              <a:rPr lang="da-DK" b="1" dirty="0">
                <a:solidFill>
                  <a:srgbClr val="7030A0"/>
                </a:solidFill>
              </a:rPr>
              <a:t>, </a:t>
            </a:r>
            <a:r>
              <a:rPr lang="da-DK" b="1" dirty="0" err="1">
                <a:solidFill>
                  <a:srgbClr val="7030A0"/>
                </a:solidFill>
              </a:rPr>
              <a:t>ss</a:t>
            </a:r>
            <a:r>
              <a:rPr lang="da-DK" b="1" dirty="0">
                <a:solidFill>
                  <a:srgbClr val="7030A0"/>
                </a:solidFill>
              </a:rPr>
              <a:t>. 15-21: 11) Hvilke af de begreber vi kender i forvejen, er relevante i stykket?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8B39EB4-3E46-C649-8E79-0147CDD5DD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8286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81F1C4-3D1D-AB40-9050-EF08F97BD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856" y="348416"/>
            <a:ext cx="11197891" cy="1485900"/>
          </a:xfrm>
        </p:spPr>
        <p:txBody>
          <a:bodyPr>
            <a:noAutofit/>
          </a:bodyPr>
          <a:lstStyle/>
          <a:p>
            <a:r>
              <a:rPr lang="da-DK" sz="4000" dirty="0">
                <a:solidFill>
                  <a:srgbClr val="7030A0"/>
                </a:solidFill>
              </a:rPr>
              <a:t>Opgave til Sofokles’ </a:t>
            </a:r>
            <a:r>
              <a:rPr lang="da-DK" sz="4000" i="1" dirty="0" err="1">
                <a:solidFill>
                  <a:srgbClr val="7030A0"/>
                </a:solidFill>
              </a:rPr>
              <a:t>Antigone</a:t>
            </a:r>
            <a:r>
              <a:rPr lang="da-DK" sz="4000" dirty="0">
                <a:solidFill>
                  <a:srgbClr val="7030A0"/>
                </a:solidFill>
              </a:rPr>
              <a:t>, </a:t>
            </a:r>
            <a:r>
              <a:rPr lang="da-DK" sz="4000" dirty="0" err="1">
                <a:solidFill>
                  <a:srgbClr val="7030A0"/>
                </a:solidFill>
              </a:rPr>
              <a:t>ss</a:t>
            </a:r>
            <a:r>
              <a:rPr lang="da-DK" sz="4000" dirty="0">
                <a:solidFill>
                  <a:srgbClr val="7030A0"/>
                </a:solidFill>
              </a:rPr>
              <a:t>. 15-21: </a:t>
            </a:r>
            <a:br>
              <a:rPr lang="da-DK" sz="4000">
                <a:solidFill>
                  <a:srgbClr val="7030A0"/>
                </a:solidFill>
              </a:rPr>
            </a:br>
            <a:r>
              <a:rPr lang="da-DK" sz="4000">
                <a:solidFill>
                  <a:srgbClr val="7030A0"/>
                </a:solidFill>
              </a:rPr>
              <a:t>11) </a:t>
            </a:r>
            <a:r>
              <a:rPr lang="da-DK" sz="4000" dirty="0">
                <a:solidFill>
                  <a:srgbClr val="7030A0"/>
                </a:solidFill>
              </a:rPr>
              <a:t>Hvilke af de begreber vi kender i forvejen, er relevante i stykket?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AC5D63C-0AB0-684D-A7E3-1F33E528909E}"/>
              </a:ext>
            </a:extLst>
          </p:cNvPr>
          <p:cNvSpPr/>
          <p:nvPr/>
        </p:nvSpPr>
        <p:spPr>
          <a:xfrm>
            <a:off x="657225" y="1925052"/>
            <a:ext cx="11197891" cy="4708357"/>
          </a:xfrm>
          <a:prstGeom prst="rect">
            <a:avLst/>
          </a:prstGeom>
          <a:solidFill>
            <a:schemeClr val="accent1">
              <a:alpha val="0"/>
            </a:schemeClr>
          </a:solidFill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3200" i="1" dirty="0" err="1">
                <a:solidFill>
                  <a:schemeClr val="tx1"/>
                </a:solidFill>
              </a:rPr>
              <a:t>Oikos</a:t>
            </a:r>
            <a:r>
              <a:rPr lang="da-DK" sz="3200" dirty="0">
                <a:solidFill>
                  <a:schemeClr val="tx1"/>
                </a:solidFill>
              </a:rPr>
              <a:t>, dvs. hus, husstand, familie el. slægt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3200" i="1" dirty="0" err="1">
                <a:solidFill>
                  <a:schemeClr val="tx1"/>
                </a:solidFill>
              </a:rPr>
              <a:t>Polis</a:t>
            </a:r>
            <a:r>
              <a:rPr lang="da-DK" sz="3200" dirty="0">
                <a:solidFill>
                  <a:schemeClr val="tx1"/>
                </a:solidFill>
              </a:rPr>
              <a:t>, dvs. bystat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3200" i="1" dirty="0" err="1">
                <a:solidFill>
                  <a:schemeClr val="tx1"/>
                </a:solidFill>
              </a:rPr>
              <a:t>Timé</a:t>
            </a:r>
            <a:r>
              <a:rPr lang="da-DK" sz="3200" dirty="0">
                <a:solidFill>
                  <a:schemeClr val="tx1"/>
                </a:solidFill>
              </a:rPr>
              <a:t>, dvs. ære, som er en direkte følge af at udvise sin </a:t>
            </a:r>
            <a:r>
              <a:rPr lang="da-DK" sz="3200" i="1" dirty="0" err="1">
                <a:solidFill>
                  <a:schemeClr val="tx1"/>
                </a:solidFill>
              </a:rPr>
              <a:t>areté</a:t>
            </a:r>
            <a:endParaRPr lang="da-DK" sz="32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3200" i="1" dirty="0" err="1">
                <a:solidFill>
                  <a:schemeClr val="tx1"/>
                </a:solidFill>
              </a:rPr>
              <a:t>Areté</a:t>
            </a:r>
            <a:r>
              <a:rPr lang="da-DK" sz="3200" dirty="0">
                <a:solidFill>
                  <a:schemeClr val="tx1"/>
                </a:solidFill>
              </a:rPr>
              <a:t>, dvs. katalog af dyder, der indeholder den højeste menneskelige dygtighed og moral, herunder at være gudfrygtig og kere sig sin slægt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3200" i="1" dirty="0">
                <a:solidFill>
                  <a:schemeClr val="tx1"/>
                </a:solidFill>
              </a:rPr>
              <a:t>Kleos</a:t>
            </a:r>
            <a:r>
              <a:rPr lang="da-DK" sz="3200" dirty="0">
                <a:solidFill>
                  <a:schemeClr val="tx1"/>
                </a:solidFill>
              </a:rPr>
              <a:t>, dvs. godt ry</a:t>
            </a:r>
          </a:p>
        </p:txBody>
      </p:sp>
    </p:spTree>
    <p:extLst>
      <p:ext uri="{BB962C8B-B14F-4D97-AF65-F5344CB8AC3E}">
        <p14:creationId xmlns:p14="http://schemas.microsoft.com/office/powerpoint/2010/main" val="6845479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609</Words>
  <Application>Microsoft Office PowerPoint</Application>
  <PresentationFormat>Widescreen</PresentationFormat>
  <Paragraphs>57</Paragraphs>
  <Slides>12</Slides>
  <Notes>2</Notes>
  <HiddenSlides>2</HiddenSlides>
  <MMClips>0</MMClips>
  <ScaleCrop>false</ScaleCrop>
  <HeadingPairs>
    <vt:vector size="6" baseType="variant">
      <vt:variant>
        <vt:lpstr>Benyttede skrifttyper</vt:lpstr>
      </vt:variant>
      <vt:variant>
        <vt:i4>10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23" baseType="lpstr">
      <vt:lpstr>SimSun</vt:lpstr>
      <vt:lpstr>Aptos</vt:lpstr>
      <vt:lpstr>Arial</vt:lpstr>
      <vt:lpstr>Franklin Gothic Book</vt:lpstr>
      <vt:lpstr>Google Sans</vt:lpstr>
      <vt:lpstr>Hoefler Text</vt:lpstr>
      <vt:lpstr>Tw Cen MT</vt:lpstr>
      <vt:lpstr>Tw Cen MT Condensed</vt:lpstr>
      <vt:lpstr>Wingdings</vt:lpstr>
      <vt:lpstr>Wingdings 3</vt:lpstr>
      <vt:lpstr>Integral</vt:lpstr>
      <vt:lpstr>Opgave til Antigone - prólogos</vt:lpstr>
      <vt:lpstr>PowerPoint-præsentation</vt:lpstr>
      <vt:lpstr>Struktur + genretræk</vt:lpstr>
      <vt:lpstr>Opbygning af Parodos (indledende korsang) </vt:lpstr>
      <vt:lpstr>PowerPoint-præsentation</vt:lpstr>
      <vt:lpstr>Opgave til Sofokles’ Antigone, ss. 15-21: 1) Hvem er Antigone, Ismene og Kreon? </vt:lpstr>
      <vt:lpstr>Opgave til Sofokles’ Antigone, ss. 15-21:  1) Hvem er Antigone, Ismene og Kreon? </vt:lpstr>
      <vt:lpstr>7) Hvad mener Ismene med, at det er “forkert at ville det man ikke kan?” (s. 18)? Hvad kan man mon risikere?</vt:lpstr>
      <vt:lpstr>Nyttige BEGREBER: HYBRIS OG NEMESIS</vt:lpstr>
      <vt:lpstr>Opgave til Sofokles’ Antigone, ss. 15-21: 10) Hvilke modpoler får vi præsenteret? (nævn gerne flere, tænk i overskrifter) </vt:lpstr>
      <vt:lpstr>Opgave til Sofokles’ Antigone, ss. 15-21: 11) Hvilke af de begreber vi kender i forvejen, er relevante i stykket?</vt:lpstr>
      <vt:lpstr>Opgave til Sofokles’ Antigone, ss. 15-21:  11) Hvilke af de begreber vi kender i forvejen, er relevante i stykket?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Freja Lindgren Facius</dc:creator>
  <cp:lastModifiedBy>Freja Lindgren Facius</cp:lastModifiedBy>
  <cp:revision>1</cp:revision>
  <dcterms:created xsi:type="dcterms:W3CDTF">2024-11-17T10:41:16Z</dcterms:created>
  <dcterms:modified xsi:type="dcterms:W3CDTF">2024-11-20T13:01:52Z</dcterms:modified>
</cp:coreProperties>
</file>