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notesMasterIdLst>
    <p:notesMasterId r:id="rId9"/>
  </p:notesMasterIdLst>
  <p:sldIdLst>
    <p:sldId id="258" r:id="rId2"/>
    <p:sldId id="259" r:id="rId3"/>
    <p:sldId id="260" r:id="rId4"/>
    <p:sldId id="261" r:id="rId5"/>
    <p:sldId id="262" r:id="rId6"/>
    <p:sldId id="263" r:id="rId7"/>
    <p:sldId id="264"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01B2C"/>
    <a:srgbClr val="000000"/>
    <a:srgbClr val="B13B6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1D625D0-ABBC-44DD-B695-722ED1A9B238}" v="8" dt="2024-11-14T19:57:47.53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0" d="100"/>
          <a:sy n="60" d="100"/>
        </p:scale>
        <p:origin x="90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eja Lindgren Facius" userId="929b42c1-1389-4acd-a500-bd1250d50270" providerId="ADAL" clId="{E1D625D0-ABBC-44DD-B695-722ED1A9B238}"/>
    <pc:docChg chg="undo redo custSel modSld">
      <pc:chgData name="Freja Lindgren Facius" userId="929b42c1-1389-4acd-a500-bd1250d50270" providerId="ADAL" clId="{E1D625D0-ABBC-44DD-B695-722ED1A9B238}" dt="2024-11-15T09:04:31.988" v="221" actId="478"/>
      <pc:docMkLst>
        <pc:docMk/>
      </pc:docMkLst>
      <pc:sldChg chg="addSp delSp modSp mod delAnim modAnim">
        <pc:chgData name="Freja Lindgren Facius" userId="929b42c1-1389-4acd-a500-bd1250d50270" providerId="ADAL" clId="{E1D625D0-ABBC-44DD-B695-722ED1A9B238}" dt="2024-11-15T09:04:31.988" v="221" actId="478"/>
        <pc:sldMkLst>
          <pc:docMk/>
          <pc:sldMk cId="2595890621" sldId="259"/>
        </pc:sldMkLst>
        <pc:spChg chg="mod">
          <ac:chgData name="Freja Lindgren Facius" userId="929b42c1-1389-4acd-a500-bd1250d50270" providerId="ADAL" clId="{E1D625D0-ABBC-44DD-B695-722ED1A9B238}" dt="2024-11-14T19:57:01.201" v="212" actId="313"/>
          <ac:spMkLst>
            <pc:docMk/>
            <pc:sldMk cId="2595890621" sldId="259"/>
            <ac:spMk id="3" creationId="{1E3303F6-D477-5926-7330-CA88E62748C3}"/>
          </ac:spMkLst>
        </pc:spChg>
        <pc:spChg chg="add del mod">
          <ac:chgData name="Freja Lindgren Facius" userId="929b42c1-1389-4acd-a500-bd1250d50270" providerId="ADAL" clId="{E1D625D0-ABBC-44DD-B695-722ED1A9B238}" dt="2024-11-15T09:04:31.988" v="221" actId="478"/>
          <ac:spMkLst>
            <pc:docMk/>
            <pc:sldMk cId="2595890621" sldId="259"/>
            <ac:spMk id="4" creationId="{1A7AF6E9-C5A8-42A7-6B18-7E4E9D09FC18}"/>
          </ac:spMkLst>
        </pc:spChg>
      </pc:sldChg>
      <pc:sldChg chg="modSp mod modNotesTx">
        <pc:chgData name="Freja Lindgren Facius" userId="929b42c1-1389-4acd-a500-bd1250d50270" providerId="ADAL" clId="{E1D625D0-ABBC-44DD-B695-722ED1A9B238}" dt="2024-11-14T19:52:15.011" v="141" actId="20577"/>
        <pc:sldMkLst>
          <pc:docMk/>
          <pc:sldMk cId="2417113013" sldId="261"/>
        </pc:sldMkLst>
        <pc:spChg chg="mod">
          <ac:chgData name="Freja Lindgren Facius" userId="929b42c1-1389-4acd-a500-bd1250d50270" providerId="ADAL" clId="{E1D625D0-ABBC-44DD-B695-722ED1A9B238}" dt="2024-11-14T19:52:01.340" v="116" actId="2710"/>
          <ac:spMkLst>
            <pc:docMk/>
            <pc:sldMk cId="2417113013" sldId="261"/>
            <ac:spMk id="3" creationId="{D6F42598-7751-A55B-AE73-2C1CF7FA969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ABEFDC-EE97-4235-A5F0-5502B4148CF1}" type="datetimeFigureOut">
              <a:rPr lang="da-DK" smtClean="0"/>
              <a:t>15-11-2024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EC1F94-DC2F-4F63-B905-D4E816E625D6}" type="slidenum">
              <a:rPr lang="da-DK" smtClean="0"/>
              <a:t>‹nr.›</a:t>
            </a:fld>
            <a:endParaRPr lang="da-DK"/>
          </a:p>
        </p:txBody>
      </p:sp>
    </p:spTree>
    <p:extLst>
      <p:ext uri="{BB962C8B-B14F-4D97-AF65-F5344CB8AC3E}">
        <p14:creationId xmlns:p14="http://schemas.microsoft.com/office/powerpoint/2010/main" val="29606349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CD20306D-748A-4C08-B3DD-089B82418537}" type="slidenum">
              <a:rPr lang="da-DK" smtClean="0"/>
              <a:t>3</a:t>
            </a:fld>
            <a:endParaRPr lang="da-DK"/>
          </a:p>
        </p:txBody>
      </p:sp>
    </p:spTree>
    <p:extLst>
      <p:ext uri="{BB962C8B-B14F-4D97-AF65-F5344CB8AC3E}">
        <p14:creationId xmlns:p14="http://schemas.microsoft.com/office/powerpoint/2010/main" val="4331143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Hvad med antiteserne! </a:t>
            </a:r>
          </a:p>
          <a:p>
            <a:r>
              <a:rPr lang="da-DK" dirty="0"/>
              <a:t>Måske er det mere logos-baseret, fordi han jo blot præsenterer fakta?</a:t>
            </a:r>
          </a:p>
        </p:txBody>
      </p:sp>
      <p:sp>
        <p:nvSpPr>
          <p:cNvPr id="4" name="Pladsholder til slidenummer 3"/>
          <p:cNvSpPr>
            <a:spLocks noGrp="1"/>
          </p:cNvSpPr>
          <p:nvPr>
            <p:ph type="sldNum" sz="quarter" idx="5"/>
          </p:nvPr>
        </p:nvSpPr>
        <p:spPr/>
        <p:txBody>
          <a:bodyPr/>
          <a:lstStyle/>
          <a:p>
            <a:fld id="{CD20306D-748A-4C08-B3DD-089B82418537}" type="slidenum">
              <a:rPr lang="da-DK" smtClean="0"/>
              <a:t>4</a:t>
            </a:fld>
            <a:endParaRPr lang="da-DK"/>
          </a:p>
        </p:txBody>
      </p:sp>
    </p:spTree>
    <p:extLst>
      <p:ext uri="{BB962C8B-B14F-4D97-AF65-F5344CB8AC3E}">
        <p14:creationId xmlns:p14="http://schemas.microsoft.com/office/powerpoint/2010/main" val="34897925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98991-AEF1-4F19-AAB8-436EAD58C2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D25B44F-E7DA-40C6-8B44-71EAB6BDFC98}"/>
              </a:ext>
            </a:extLst>
          </p:cNvPr>
          <p:cNvSpPr>
            <a:spLocks noGrp="1"/>
          </p:cNvSpPr>
          <p:nvPr>
            <p:ph idx="1"/>
          </p:nvPr>
        </p:nvSpPr>
        <p:spPr/>
        <p:txBody>
          <a:bodyPr/>
          <a:lstStyle>
            <a:lvl1pPr>
              <a:buFont typeface="Wingdings" panose="05000000000000000000" pitchFamily="2" charset="2"/>
              <a:buChar char="§"/>
              <a:defRPr/>
            </a:lvl1pPr>
            <a:lvl2pPr marL="685800" indent="-228600">
              <a:buFont typeface="Wingdings" panose="05000000000000000000" pitchFamily="2" charset="2"/>
              <a:buChar char="§"/>
              <a:defRPr/>
            </a:lvl2pPr>
            <a:lvl3pPr>
              <a:buFont typeface="Wingdings" panose="05000000000000000000" pitchFamily="2" charset="2"/>
              <a:buChar char="§"/>
              <a:defRPr/>
            </a:lvl3pPr>
            <a:lvl4pPr marL="1600200" indent="-228600">
              <a:buFont typeface="Wingdings" panose="05000000000000000000" pitchFamily="2" charset="2"/>
              <a:buChar char="§"/>
              <a:defRPr/>
            </a:lvl4pPr>
            <a:lvl5pPr>
              <a:buFont typeface="Wingdings" panose="05000000000000000000" pitchFamily="2"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F71817-A045-48C0-975B-CBEF88E9561E}"/>
              </a:ext>
            </a:extLst>
          </p:cNvPr>
          <p:cNvSpPr>
            <a:spLocks noGrp="1"/>
          </p:cNvSpPr>
          <p:nvPr>
            <p:ph type="dt" sz="half" idx="10"/>
          </p:nvPr>
        </p:nvSpPr>
        <p:spPr/>
        <p:txBody>
          <a:bodyPr/>
          <a:lstStyle/>
          <a:p>
            <a:fld id="{AA70F276-1833-4A75-9C1D-A56E2295A68D}" type="datetimeFigureOut">
              <a:rPr lang="en-US" smtClean="0"/>
              <a:t>11/15/2024</a:t>
            </a:fld>
            <a:endParaRPr lang="en-US"/>
          </a:p>
        </p:txBody>
      </p:sp>
      <p:sp>
        <p:nvSpPr>
          <p:cNvPr id="5" name="Footer Placeholder 4">
            <a:extLst>
              <a:ext uri="{FF2B5EF4-FFF2-40B4-BE49-F238E27FC236}">
                <a16:creationId xmlns:a16="http://schemas.microsoft.com/office/drawing/2014/main" id="{B61C39F0-32D4-407C-8BCA-97F2D9E500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CF4459-37B2-4F87-B508-DB04D4332067}"/>
              </a:ext>
            </a:extLst>
          </p:cNvPr>
          <p:cNvSpPr>
            <a:spLocks noGrp="1"/>
          </p:cNvSpPr>
          <p:nvPr>
            <p:ph type="sldNum" sz="quarter" idx="12"/>
          </p:nvPr>
        </p:nvSpPr>
        <p:spPr/>
        <p:txBody>
          <a:bodyPr/>
          <a:lstStyle/>
          <a:p>
            <a:fld id="{28844951-7827-47D4-8276-7DDE1FA7D85A}" type="slidenum">
              <a:rPr lang="en-US" smtClean="0"/>
              <a:t>‹nr.›</a:t>
            </a:fld>
            <a:endParaRPr lang="en-US"/>
          </a:p>
        </p:txBody>
      </p:sp>
    </p:spTree>
    <p:extLst>
      <p:ext uri="{BB962C8B-B14F-4D97-AF65-F5344CB8AC3E}">
        <p14:creationId xmlns:p14="http://schemas.microsoft.com/office/powerpoint/2010/main" val="30626887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3B052-A59B-4AE3-A89A-E7748630C15B}"/>
              </a:ext>
            </a:extLst>
          </p:cNvPr>
          <p:cNvSpPr>
            <a:spLocks noGrp="1"/>
          </p:cNvSpPr>
          <p:nvPr>
            <p:ph type="ctrTitle"/>
          </p:nvPr>
        </p:nvSpPr>
        <p:spPr>
          <a:xfrm>
            <a:off x="1524000" y="1122363"/>
            <a:ext cx="9144000" cy="2387600"/>
          </a:xfrm>
        </p:spPr>
        <p:txBody>
          <a:bodyPr anchor="b"/>
          <a:lstStyle>
            <a:lvl1pPr algn="ctr">
              <a:defRPr sz="5400"/>
            </a:lvl1pPr>
          </a:lstStyle>
          <a:p>
            <a:r>
              <a:rPr lang="en-US"/>
              <a:t>Click to edit Master title style</a:t>
            </a:r>
          </a:p>
        </p:txBody>
      </p:sp>
      <p:sp>
        <p:nvSpPr>
          <p:cNvPr id="3" name="Subtitle 2">
            <a:extLst>
              <a:ext uri="{FF2B5EF4-FFF2-40B4-BE49-F238E27FC236}">
                <a16:creationId xmlns:a16="http://schemas.microsoft.com/office/drawing/2014/main" id="{FBDA9EC4-FEA9-41D2-BE8D-F709F01D375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E155CF-52F5-4879-B7F3-D05812AC4A6D}"/>
              </a:ext>
            </a:extLst>
          </p:cNvPr>
          <p:cNvSpPr>
            <a:spLocks noGrp="1"/>
          </p:cNvSpPr>
          <p:nvPr>
            <p:ph type="dt" sz="half" idx="10"/>
          </p:nvPr>
        </p:nvSpPr>
        <p:spPr/>
        <p:txBody>
          <a:bodyPr/>
          <a:lstStyle/>
          <a:p>
            <a:fld id="{AA70F276-1833-4A75-9C1D-A56E2295A68D}" type="datetimeFigureOut">
              <a:rPr lang="en-US" smtClean="0"/>
              <a:t>11/15/2024</a:t>
            </a:fld>
            <a:endParaRPr lang="en-US"/>
          </a:p>
        </p:txBody>
      </p:sp>
      <p:sp>
        <p:nvSpPr>
          <p:cNvPr id="5" name="Footer Placeholder 4">
            <a:extLst>
              <a:ext uri="{FF2B5EF4-FFF2-40B4-BE49-F238E27FC236}">
                <a16:creationId xmlns:a16="http://schemas.microsoft.com/office/drawing/2014/main" id="{80D053AC-61ED-4C2F-90BF-D4A9165451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8B2ED7-A198-4613-B8C9-EE02BAE24FA4}"/>
              </a:ext>
            </a:extLst>
          </p:cNvPr>
          <p:cNvSpPr>
            <a:spLocks noGrp="1"/>
          </p:cNvSpPr>
          <p:nvPr>
            <p:ph type="sldNum" sz="quarter" idx="12"/>
          </p:nvPr>
        </p:nvSpPr>
        <p:spPr/>
        <p:txBody>
          <a:bodyPr/>
          <a:lstStyle/>
          <a:p>
            <a:fld id="{28844951-7827-47D4-8276-7DDE1FA7D85A}" type="slidenum">
              <a:rPr lang="en-US" smtClean="0"/>
              <a:t>‹nr.›</a:t>
            </a:fld>
            <a:endParaRPr lang="en-US"/>
          </a:p>
        </p:txBody>
      </p:sp>
    </p:spTree>
    <p:extLst>
      <p:ext uri="{BB962C8B-B14F-4D97-AF65-F5344CB8AC3E}">
        <p14:creationId xmlns:p14="http://schemas.microsoft.com/office/powerpoint/2010/main" val="187888575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Frame 7">
            <a:extLst>
              <a:ext uri="{FF2B5EF4-FFF2-40B4-BE49-F238E27FC236}">
                <a16:creationId xmlns:a16="http://schemas.microsoft.com/office/drawing/2014/main" id="{DD7EAFE6-2BB9-41FB-9CF4-588CFC708774}"/>
              </a:ext>
            </a:extLst>
          </p:cNvPr>
          <p:cNvSpPr/>
          <p:nvPr/>
        </p:nvSpPr>
        <p:spPr>
          <a:xfrm>
            <a:off x="0" y="0"/>
            <a:ext cx="12188952" cy="6858000"/>
          </a:xfrm>
          <a:prstGeom prst="frame">
            <a:avLst>
              <a:gd name="adj1" fmla="val 7164"/>
            </a:avLst>
          </a:prstGeom>
          <a:gradFill flip="none" rotWithShape="1">
            <a:gsLst>
              <a:gs pos="0">
                <a:schemeClr val="accent2">
                  <a:alpha val="40000"/>
                </a:schemeClr>
              </a:gs>
              <a:gs pos="100000">
                <a:schemeClr val="accent1">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41447F1F-BFA8-4A56-894B-40120132EE48}"/>
              </a:ext>
            </a:extLst>
          </p:cNvPr>
          <p:cNvSpPr>
            <a:spLocks noGrp="1"/>
          </p:cNvSpPr>
          <p:nvPr>
            <p:ph type="title"/>
          </p:nvPr>
        </p:nvSpPr>
        <p:spPr>
          <a:xfrm>
            <a:off x="838200" y="68103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658FB99-0FA3-49F4-99A1-61919F942794}"/>
              </a:ext>
            </a:extLst>
          </p:cNvPr>
          <p:cNvSpPr>
            <a:spLocks noGrp="1"/>
          </p:cNvSpPr>
          <p:nvPr>
            <p:ph type="body" idx="1"/>
          </p:nvPr>
        </p:nvSpPr>
        <p:spPr>
          <a:xfrm>
            <a:off x="838200" y="2178657"/>
            <a:ext cx="10515600" cy="399830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DCCAE5-4EB0-4174-BD15-4943899B0A29}"/>
              </a:ext>
            </a:extLst>
          </p:cNvPr>
          <p:cNvSpPr>
            <a:spLocks noGrp="1"/>
          </p:cNvSpPr>
          <p:nvPr>
            <p:ph type="dt" sz="half" idx="2"/>
          </p:nvPr>
        </p:nvSpPr>
        <p:spPr>
          <a:xfrm>
            <a:off x="838200" y="6429375"/>
            <a:ext cx="2743200" cy="365125"/>
          </a:xfrm>
          <a:prstGeom prst="rect">
            <a:avLst/>
          </a:prstGeom>
        </p:spPr>
        <p:txBody>
          <a:bodyPr vert="horz" lIns="91440" tIns="45720" rIns="91440" bIns="45720" rtlCol="0" anchor="ctr"/>
          <a:lstStyle>
            <a:lvl1pPr algn="l">
              <a:defRPr sz="900" cap="all" spc="150" baseline="0">
                <a:solidFill>
                  <a:srgbClr val="FFFFFF"/>
                </a:solidFill>
              </a:defRPr>
            </a:lvl1pPr>
          </a:lstStyle>
          <a:p>
            <a:fld id="{AA70F276-1833-4A75-9C1D-A56E2295A68D}" type="datetimeFigureOut">
              <a:rPr lang="en-US" smtClean="0"/>
              <a:pPr/>
              <a:t>11/15/2024</a:t>
            </a:fld>
            <a:endParaRPr lang="en-US"/>
          </a:p>
        </p:txBody>
      </p:sp>
      <p:sp>
        <p:nvSpPr>
          <p:cNvPr id="5" name="Footer Placeholder 4">
            <a:extLst>
              <a:ext uri="{FF2B5EF4-FFF2-40B4-BE49-F238E27FC236}">
                <a16:creationId xmlns:a16="http://schemas.microsoft.com/office/drawing/2014/main" id="{26A4189E-43B2-4CEE-B13E-61A1FBBBD25D}"/>
              </a:ext>
            </a:extLst>
          </p:cNvPr>
          <p:cNvSpPr>
            <a:spLocks noGrp="1"/>
          </p:cNvSpPr>
          <p:nvPr>
            <p:ph type="ftr" sz="quarter" idx="3"/>
          </p:nvPr>
        </p:nvSpPr>
        <p:spPr>
          <a:xfrm>
            <a:off x="4038600" y="6429375"/>
            <a:ext cx="4114800" cy="365125"/>
          </a:xfrm>
          <a:prstGeom prst="rect">
            <a:avLst/>
          </a:prstGeom>
        </p:spPr>
        <p:txBody>
          <a:bodyPr vert="horz" lIns="91440" tIns="45720" rIns="91440" bIns="45720" rtlCol="0" anchor="ctr"/>
          <a:lstStyle>
            <a:lvl1pPr algn="ctr">
              <a:defRPr sz="900" cap="all" spc="150" baseline="0">
                <a:solidFill>
                  <a:srgbClr val="FFFFFF"/>
                </a:solidFill>
              </a:defRPr>
            </a:lvl1pPr>
          </a:lstStyle>
          <a:p>
            <a:endParaRPr lang="en-US">
              <a:solidFill>
                <a:srgbClr val="FFFFFF"/>
              </a:solidFill>
            </a:endParaRPr>
          </a:p>
        </p:txBody>
      </p:sp>
      <p:sp>
        <p:nvSpPr>
          <p:cNvPr id="6" name="Slide Number Placeholder 5">
            <a:extLst>
              <a:ext uri="{FF2B5EF4-FFF2-40B4-BE49-F238E27FC236}">
                <a16:creationId xmlns:a16="http://schemas.microsoft.com/office/drawing/2014/main" id="{EAA0530F-0BC8-46EF-A765-DD58B5367528}"/>
              </a:ext>
            </a:extLst>
          </p:cNvPr>
          <p:cNvSpPr>
            <a:spLocks noGrp="1"/>
          </p:cNvSpPr>
          <p:nvPr>
            <p:ph type="sldNum" sz="quarter" idx="4"/>
          </p:nvPr>
        </p:nvSpPr>
        <p:spPr>
          <a:xfrm>
            <a:off x="8610600" y="6429375"/>
            <a:ext cx="2743200" cy="365125"/>
          </a:xfrm>
          <a:prstGeom prst="rect">
            <a:avLst/>
          </a:prstGeom>
        </p:spPr>
        <p:txBody>
          <a:bodyPr vert="horz" lIns="91440" tIns="45720" rIns="91440" bIns="45720" rtlCol="0" anchor="ctr"/>
          <a:lstStyle>
            <a:lvl1pPr algn="r">
              <a:defRPr sz="900" cap="all" spc="150" baseline="0">
                <a:solidFill>
                  <a:srgbClr val="FFFFFF"/>
                </a:solidFill>
              </a:defRPr>
            </a:lvl1pPr>
          </a:lstStyle>
          <a:p>
            <a:fld id="{28844951-7827-47D4-8276-7DDE1FA7D85A}" type="slidenum">
              <a:rPr lang="en-US" smtClean="0"/>
              <a:pPr/>
              <a:t>‹nr.›</a:t>
            </a:fld>
            <a:endParaRPr lang="en-US"/>
          </a:p>
        </p:txBody>
      </p:sp>
    </p:spTree>
    <p:extLst>
      <p:ext uri="{BB962C8B-B14F-4D97-AF65-F5344CB8AC3E}">
        <p14:creationId xmlns:p14="http://schemas.microsoft.com/office/powerpoint/2010/main" val="109586070"/>
      </p:ext>
    </p:extLst>
  </p:cSld>
  <p:clrMap bg1="lt1" tx1="dk1" bg2="lt2" tx2="dk2" accent1="accent1" accent2="accent2" accent3="accent3" accent4="accent4" accent5="accent5" accent6="accent6" hlink="hlink" folHlink="folHlink"/>
  <p:sldLayoutIdLst>
    <p:sldLayoutId id="2147483683" r:id="rId1"/>
    <p:sldLayoutId id="2147483682" r:id="rId2"/>
  </p:sldLayoutIdLst>
  <p:txStyles>
    <p:titleStyle>
      <a:lvl1pPr marL="0" algn="l" defTabSz="914400" rtl="0" eaLnBrk="1" latinLnBrk="0" hangingPunct="1">
        <a:lnSpc>
          <a:spcPct val="90000"/>
        </a:lnSpc>
        <a:spcBef>
          <a:spcPct val="0"/>
        </a:spcBef>
        <a:buNone/>
        <a:defRPr lang="en-US" sz="5200" kern="1200" dirty="0">
          <a:gradFill flip="none" rotWithShape="1">
            <a:gsLst>
              <a:gs pos="0">
                <a:schemeClr val="accent5"/>
              </a:gs>
              <a:gs pos="100000">
                <a:schemeClr val="accent1">
                  <a:alpha val="70000"/>
                </a:schemeClr>
              </a:gs>
            </a:gsLst>
            <a:lin ang="0" scaled="1"/>
            <a:tileRect/>
          </a:gradFill>
          <a:latin typeface="+mj-lt"/>
          <a:ea typeface="+mn-ea"/>
          <a:cs typeface="Angsana New" panose="02020603050405020304" pitchFamily="18" charset="-34"/>
        </a:defRPr>
      </a:lvl1pPr>
    </p:titleStyle>
    <p:bodyStyle>
      <a:lvl1pPr marL="457200" indent="-228600" algn="l" defTabSz="914400" rtl="0" eaLnBrk="1" latinLnBrk="0" hangingPunct="1">
        <a:lnSpc>
          <a:spcPct val="110000"/>
        </a:lnSpc>
        <a:spcBef>
          <a:spcPts val="1000"/>
        </a:spcBef>
        <a:buClr>
          <a:schemeClr val="tx2">
            <a:lumMod val="10000"/>
            <a:lumOff val="90000"/>
          </a:schemeClr>
        </a:buClr>
        <a:buSzPct val="80000"/>
        <a:buFont typeface="Wingdings" panose="05000000000000000000" pitchFamily="2" charset="2"/>
        <a:buChar char="§"/>
        <a:defRPr sz="2800" kern="1200">
          <a:solidFill>
            <a:schemeClr val="tx2">
              <a:alpha val="70000"/>
            </a:schemeClr>
          </a:solidFill>
          <a:latin typeface="+mn-lt"/>
          <a:ea typeface="+mn-ea"/>
          <a:cs typeface="+mn-cs"/>
        </a:defRPr>
      </a:lvl1pPr>
      <a:lvl2pPr marL="80010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2400" kern="1200">
          <a:solidFill>
            <a:schemeClr val="tx2">
              <a:alpha val="70000"/>
            </a:schemeClr>
          </a:solidFill>
          <a:latin typeface="+mn-lt"/>
          <a:ea typeface="+mn-ea"/>
          <a:cs typeface="+mn-cs"/>
        </a:defRPr>
      </a:lvl2pPr>
      <a:lvl3pPr marL="125730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2000" kern="1200">
          <a:solidFill>
            <a:schemeClr val="tx2">
              <a:alpha val="70000"/>
            </a:schemeClr>
          </a:solidFill>
          <a:latin typeface="+mn-lt"/>
          <a:ea typeface="+mn-ea"/>
          <a:cs typeface="+mn-cs"/>
        </a:defRPr>
      </a:lvl3pPr>
      <a:lvl4pPr marL="165735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1800" kern="1200">
          <a:solidFill>
            <a:schemeClr val="tx2">
              <a:alpha val="70000"/>
            </a:schemeClr>
          </a:solidFill>
          <a:latin typeface="+mn-lt"/>
          <a:ea typeface="+mn-ea"/>
          <a:cs typeface="+mn-cs"/>
        </a:defRPr>
      </a:lvl4pPr>
      <a:lvl5pPr marL="211455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1800" kern="1200">
          <a:solidFill>
            <a:schemeClr val="tx2">
              <a:alpha val="7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a:extLst>
              <a:ext uri="{FF2B5EF4-FFF2-40B4-BE49-F238E27FC236}">
                <a16:creationId xmlns:a16="http://schemas.microsoft.com/office/drawing/2014/main" id="{ED7AA16F-715A-1210-BF19-069F5CC0E3A4}"/>
              </a:ext>
            </a:extLst>
          </p:cNvPr>
          <p:cNvPicPr>
            <a:picLocks noChangeAspect="1"/>
          </p:cNvPicPr>
          <p:nvPr/>
        </p:nvPicPr>
        <p:blipFill>
          <a:blip r:embed="rId2">
            <a:alphaModFix amt="20000"/>
          </a:blip>
          <a:srcRect r="6" b="14785"/>
          <a:stretch/>
        </p:blipFill>
        <p:spPr>
          <a:xfrm>
            <a:off x="3068" y="-1327"/>
            <a:ext cx="12188932" cy="6857326"/>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pic>
      <p:sp>
        <p:nvSpPr>
          <p:cNvPr id="2" name="Titel 1"/>
          <p:cNvSpPr>
            <a:spLocks noGrp="1"/>
          </p:cNvSpPr>
          <p:nvPr>
            <p:ph type="ctrTitle"/>
          </p:nvPr>
        </p:nvSpPr>
        <p:spPr/>
        <p:txBody>
          <a:bodyPr>
            <a:normAutofit/>
          </a:bodyPr>
          <a:lstStyle/>
          <a:p>
            <a:r>
              <a:rPr lang="en-US" dirty="0" err="1">
                <a:solidFill>
                  <a:srgbClr val="FFFFFF"/>
                </a:solidFill>
              </a:rPr>
              <a:t>Perikles</a:t>
            </a:r>
            <a:r>
              <a:rPr lang="en-US" dirty="0">
                <a:solidFill>
                  <a:srgbClr val="FFFFFF"/>
                </a:solidFill>
              </a:rPr>
              <a:t> </a:t>
            </a:r>
            <a:r>
              <a:rPr lang="en-US" dirty="0" err="1">
                <a:solidFill>
                  <a:srgbClr val="FFFFFF"/>
                </a:solidFill>
              </a:rPr>
              <a:t>Gravtale</a:t>
            </a:r>
            <a:r>
              <a:rPr lang="en-US" dirty="0">
                <a:solidFill>
                  <a:srgbClr val="FFFFFF"/>
                </a:solidFill>
              </a:rPr>
              <a:t> </a:t>
            </a:r>
            <a:r>
              <a:rPr lang="en-US" dirty="0" err="1">
                <a:solidFill>
                  <a:srgbClr val="FFFFFF"/>
                </a:solidFill>
              </a:rPr>
              <a:t>af</a:t>
            </a:r>
            <a:r>
              <a:rPr lang="en-US" dirty="0">
                <a:solidFill>
                  <a:srgbClr val="FFFFFF"/>
                </a:solidFill>
              </a:rPr>
              <a:t> </a:t>
            </a:r>
            <a:r>
              <a:rPr lang="en-US" dirty="0" err="1">
                <a:solidFill>
                  <a:srgbClr val="FFFFFF"/>
                </a:solidFill>
              </a:rPr>
              <a:t>Thukiydid</a:t>
            </a:r>
            <a:endParaRPr lang="en-US" dirty="0">
              <a:solidFill>
                <a:srgbClr val="FFFFFF"/>
              </a:solidFill>
            </a:endParaRPr>
          </a:p>
        </p:txBody>
      </p:sp>
      <p:sp>
        <p:nvSpPr>
          <p:cNvPr id="3" name="Undertitel 2"/>
          <p:cNvSpPr>
            <a:spLocks noGrp="1"/>
          </p:cNvSpPr>
          <p:nvPr>
            <p:ph type="subTitle" idx="1"/>
          </p:nvPr>
        </p:nvSpPr>
        <p:spPr/>
        <p:txBody>
          <a:bodyPr vert="horz" lIns="91440" tIns="45720" rIns="91440" bIns="45720" rtlCol="0" anchor="t">
            <a:normAutofit/>
          </a:bodyPr>
          <a:lstStyle/>
          <a:p>
            <a:r>
              <a:rPr lang="en-US" sz="2200" dirty="0">
                <a:solidFill>
                  <a:srgbClr val="FFFFFF"/>
                </a:solidFill>
                <a:latin typeface="Sabon Next LT"/>
                <a:cs typeface="Sabon Next LT"/>
              </a:rPr>
              <a:t>Se </a:t>
            </a:r>
            <a:r>
              <a:rPr lang="en-US" sz="2200" dirty="0" err="1">
                <a:solidFill>
                  <a:srgbClr val="FFFFFF"/>
                </a:solidFill>
                <a:latin typeface="Sabon Next LT"/>
                <a:cs typeface="Sabon Next LT"/>
              </a:rPr>
              <a:t>kort</a:t>
            </a:r>
            <a:r>
              <a:rPr lang="en-US" sz="2200" dirty="0">
                <a:solidFill>
                  <a:srgbClr val="FFFFFF"/>
                </a:solidFill>
                <a:latin typeface="Sabon Next LT"/>
                <a:cs typeface="Sabon Next LT"/>
              </a:rPr>
              <a:t> </a:t>
            </a:r>
            <a:r>
              <a:rPr lang="en-US" sz="2200" dirty="0" err="1">
                <a:solidFill>
                  <a:srgbClr val="FFFFFF"/>
                </a:solidFill>
                <a:latin typeface="Sabon Next LT"/>
                <a:cs typeface="Sabon Next LT"/>
              </a:rPr>
              <a:t>på</a:t>
            </a:r>
            <a:r>
              <a:rPr lang="en-US" sz="2200" dirty="0">
                <a:solidFill>
                  <a:srgbClr val="FFFFFF"/>
                </a:solidFill>
                <a:latin typeface="Sabon Next LT"/>
                <a:cs typeface="Sabon Next LT"/>
              </a:rPr>
              <a:t> </a:t>
            </a:r>
            <a:r>
              <a:rPr lang="en-US" sz="2200" dirty="0" err="1">
                <a:solidFill>
                  <a:srgbClr val="FFFFFF"/>
                </a:solidFill>
                <a:latin typeface="Sabon Next LT"/>
                <a:cs typeface="Sabon Next LT"/>
              </a:rPr>
              <a:t>talen</a:t>
            </a:r>
            <a:r>
              <a:rPr lang="en-US" sz="2200" dirty="0">
                <a:solidFill>
                  <a:srgbClr val="FFFFFF"/>
                </a:solidFill>
                <a:latin typeface="Sabon Next LT"/>
                <a:cs typeface="Sabon Next LT"/>
              </a:rPr>
              <a:t> </a:t>
            </a:r>
            <a:r>
              <a:rPr lang="en-US" sz="2200" dirty="0" err="1">
                <a:solidFill>
                  <a:srgbClr val="FFFFFF"/>
                </a:solidFill>
                <a:latin typeface="Sabon Next LT"/>
                <a:cs typeface="Sabon Next LT"/>
              </a:rPr>
              <a:t>som</a:t>
            </a:r>
            <a:r>
              <a:rPr lang="en-US" sz="2200" dirty="0">
                <a:solidFill>
                  <a:srgbClr val="FFFFFF"/>
                </a:solidFill>
                <a:latin typeface="Sabon Next LT"/>
                <a:cs typeface="Sabon Next LT"/>
              </a:rPr>
              <a:t> </a:t>
            </a:r>
            <a:r>
              <a:rPr lang="en-US" sz="2200" dirty="0" err="1">
                <a:solidFill>
                  <a:srgbClr val="FFFFFF"/>
                </a:solidFill>
                <a:latin typeface="Sabon Next LT"/>
                <a:cs typeface="Sabon Next LT"/>
              </a:rPr>
              <a:t>retorik</a:t>
            </a:r>
            <a:r>
              <a:rPr lang="en-US" sz="2200" dirty="0">
                <a:solidFill>
                  <a:srgbClr val="FFFFFF"/>
                </a:solidFill>
                <a:latin typeface="Sabon Next LT"/>
                <a:cs typeface="Sabon Next LT"/>
              </a:rPr>
              <a:t> - 3h</a:t>
            </a:r>
          </a:p>
        </p:txBody>
      </p:sp>
    </p:spTree>
    <p:extLst>
      <p:ext uri="{BB962C8B-B14F-4D97-AF65-F5344CB8AC3E}">
        <p14:creationId xmlns:p14="http://schemas.microsoft.com/office/powerpoint/2010/main" val="14720038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E54729-3ED4-72F8-FF08-52FBC02E88CF}"/>
              </a:ext>
            </a:extLst>
          </p:cNvPr>
          <p:cNvSpPr>
            <a:spLocks noGrp="1"/>
          </p:cNvSpPr>
          <p:nvPr>
            <p:ph type="title"/>
          </p:nvPr>
        </p:nvSpPr>
        <p:spPr/>
        <p:txBody>
          <a:bodyPr/>
          <a:lstStyle/>
          <a:p>
            <a:r>
              <a:rPr lang="da-DK" dirty="0"/>
              <a:t>Afsnit 35-36</a:t>
            </a:r>
          </a:p>
        </p:txBody>
      </p:sp>
      <p:sp>
        <p:nvSpPr>
          <p:cNvPr id="3" name="Pladsholder til indhold 2">
            <a:extLst>
              <a:ext uri="{FF2B5EF4-FFF2-40B4-BE49-F238E27FC236}">
                <a16:creationId xmlns:a16="http://schemas.microsoft.com/office/drawing/2014/main" id="{1E3303F6-D477-5926-7330-CA88E62748C3}"/>
              </a:ext>
            </a:extLst>
          </p:cNvPr>
          <p:cNvSpPr>
            <a:spLocks noGrp="1"/>
          </p:cNvSpPr>
          <p:nvPr>
            <p:ph idx="1"/>
          </p:nvPr>
        </p:nvSpPr>
        <p:spPr>
          <a:xfrm>
            <a:off x="467833" y="1786270"/>
            <a:ext cx="10885967" cy="4720856"/>
          </a:xfrm>
        </p:spPr>
        <p:txBody>
          <a:bodyPr>
            <a:normAutofit fontScale="85000" lnSpcReduction="20000"/>
          </a:bodyPr>
          <a:lstStyle/>
          <a:p>
            <a:pPr>
              <a:lnSpc>
                <a:spcPct val="120000"/>
              </a:lnSpc>
              <a:spcAft>
                <a:spcPts val="800"/>
              </a:spcAft>
            </a:pPr>
            <a:r>
              <a:rPr lang="da-DK" sz="1800" kern="100" dirty="0">
                <a:solidFill>
                  <a:srgbClr val="301B2C"/>
                </a:solidFill>
                <a:effectLst/>
                <a:latin typeface="Aptos" panose="020B0004020202020204" pitchFamily="34" charset="0"/>
                <a:ea typeface="Aptos" panose="020B0004020202020204" pitchFamily="34" charset="0"/>
                <a:cs typeface="Arial" panose="020B0604020202020204" pitchFamily="34" charset="0"/>
              </a:rPr>
              <a:t>“</a:t>
            </a:r>
            <a:r>
              <a:rPr lang="da-DK" sz="1800" i="1" kern="100" dirty="0">
                <a:solidFill>
                  <a:srgbClr val="301B2C"/>
                </a:solidFill>
                <a:effectLst/>
                <a:latin typeface="Aptos" panose="020B0004020202020204" pitchFamily="34" charset="0"/>
                <a:ea typeface="Aptos" panose="020B0004020202020204" pitchFamily="34" charset="0"/>
                <a:cs typeface="Arial" panose="020B0604020202020204" pitchFamily="34" charset="0"/>
              </a:rPr>
              <a:t>de der har talt her ved tidligere lejlighed, har for det mest lovprist den mand, der føjede afholdes af denne grav tale til tradition, og givet udtryk for hvor smuk det er, at den bliver faldne i felten</a:t>
            </a:r>
            <a:r>
              <a:rPr lang="da-DK" sz="1800" kern="100" dirty="0">
                <a:solidFill>
                  <a:srgbClr val="301B2C"/>
                </a:solidFill>
                <a:effectLst/>
                <a:latin typeface="Aptos" panose="020B0004020202020204" pitchFamily="34" charset="0"/>
                <a:ea typeface="Aptos" panose="020B0004020202020204" pitchFamily="34" charset="0"/>
                <a:cs typeface="Arial" panose="020B0604020202020204" pitchFamily="34" charset="0"/>
              </a:rPr>
              <a:t>.” </a:t>
            </a:r>
            <a:r>
              <a:rPr lang="da-DK" sz="1800" kern="100" dirty="0">
                <a:solidFill>
                  <a:srgbClr val="301B2C"/>
                </a:solidFill>
                <a:effectLst/>
                <a:latin typeface="Aptos" panose="020B0004020202020204" pitchFamily="34" charset="0"/>
                <a:ea typeface="Aptos" panose="020B0004020202020204" pitchFamily="34" charset="0"/>
                <a:cs typeface="Arial" panose="020B0604020202020204" pitchFamily="34" charset="0"/>
                <a:sym typeface="Wingdings" panose="05000000000000000000" pitchFamily="2" charset="2"/>
              </a:rPr>
              <a:t> H</a:t>
            </a:r>
            <a:r>
              <a:rPr lang="da-DK" sz="1800" kern="100" dirty="0">
                <a:solidFill>
                  <a:srgbClr val="301B2C"/>
                </a:solidFill>
                <a:effectLst/>
                <a:latin typeface="Aptos" panose="020B0004020202020204" pitchFamily="34" charset="0"/>
                <a:ea typeface="Aptos" panose="020B0004020202020204" pitchFamily="34" charset="0"/>
                <a:cs typeface="Arial" panose="020B0604020202020204" pitchFamily="34" charset="0"/>
              </a:rPr>
              <a:t>er fortæller han hvordan dem der tidligere har holdt en tale om de afdøde, bruger talen til rose dem. Han siger lige efter “</a:t>
            </a:r>
            <a:r>
              <a:rPr lang="da-DK" sz="1800" i="1" kern="100" dirty="0">
                <a:solidFill>
                  <a:srgbClr val="301B2C"/>
                </a:solidFill>
                <a:effectLst/>
                <a:latin typeface="Aptos" panose="020B0004020202020204" pitchFamily="34" charset="0"/>
                <a:ea typeface="Aptos" panose="020B0004020202020204" pitchFamily="34" charset="0"/>
                <a:cs typeface="Arial" panose="020B0604020202020204" pitchFamily="34" charset="0"/>
              </a:rPr>
              <a:t>jeg for min part ville, nu mene, at det var tilstrækkeligt, hvis mænd </a:t>
            </a:r>
            <a:br>
              <a:rPr lang="da-DK" sz="1800" kern="100" dirty="0">
                <a:solidFill>
                  <a:srgbClr val="301B2C"/>
                </a:solidFill>
                <a:effectLst/>
                <a:latin typeface="Aptos" panose="020B0004020202020204" pitchFamily="34" charset="0"/>
                <a:ea typeface="Aptos" panose="020B0004020202020204" pitchFamily="34" charset="0"/>
                <a:cs typeface="Arial" panose="020B0604020202020204" pitchFamily="34" charset="0"/>
              </a:rPr>
            </a:br>
            <a:r>
              <a:rPr lang="da-DK" sz="1800" kern="100" dirty="0">
                <a:solidFill>
                  <a:srgbClr val="301B2C"/>
                </a:solidFill>
                <a:effectLst/>
                <a:latin typeface="Aptos" panose="020B0004020202020204" pitchFamily="34" charset="0"/>
                <a:ea typeface="Aptos" panose="020B0004020202020204" pitchFamily="34" charset="0"/>
                <a:cs typeface="Arial" panose="020B0604020202020204" pitchFamily="34" charset="0"/>
              </a:rPr>
              <a:t>Han snakker om hvordan traditionen er mærkelig fordi hvis man ærer forfædrene for meget vil folk blive misundelige, men hvis man derimod ærer dem for lidt, ville det være synd eftersom at de er død i krig imens de ærede Athen. Fordi de faldne fortjener lovprisning af deres </a:t>
            </a:r>
            <a:r>
              <a:rPr lang="da-DK" sz="1800" b="1" kern="100" dirty="0">
                <a:solidFill>
                  <a:srgbClr val="301B2C"/>
                </a:solidFill>
                <a:effectLst/>
                <a:latin typeface="Aptos" panose="020B0004020202020204" pitchFamily="34" charset="0"/>
                <a:ea typeface="Aptos" panose="020B0004020202020204" pitchFamily="34" charset="0"/>
                <a:cs typeface="Arial" panose="020B0604020202020204" pitchFamily="34" charset="0"/>
              </a:rPr>
              <a:t>time</a:t>
            </a:r>
            <a:r>
              <a:rPr lang="da-DK" sz="1800" kern="100" dirty="0">
                <a:solidFill>
                  <a:srgbClr val="301B2C"/>
                </a:solidFill>
                <a:effectLst/>
                <a:latin typeface="Aptos" panose="020B0004020202020204" pitchFamily="34" charset="0"/>
                <a:ea typeface="Aptos" panose="020B0004020202020204" pitchFamily="34" charset="0"/>
                <a:cs typeface="Arial" panose="020B0604020202020204" pitchFamily="34" charset="0"/>
              </a:rPr>
              <a:t> og </a:t>
            </a:r>
            <a:r>
              <a:rPr lang="da-DK" sz="1800" b="1" kern="100" dirty="0" err="1">
                <a:solidFill>
                  <a:srgbClr val="301B2C"/>
                </a:solidFill>
                <a:effectLst/>
                <a:latin typeface="Aptos" panose="020B0004020202020204" pitchFamily="34" charset="0"/>
                <a:ea typeface="Aptos" panose="020B0004020202020204" pitchFamily="34" charset="0"/>
                <a:cs typeface="Arial" panose="020B0604020202020204" pitchFamily="34" charset="0"/>
              </a:rPr>
              <a:t>kleos</a:t>
            </a:r>
            <a:r>
              <a:rPr lang="da-DK" sz="1800" kern="100" dirty="0">
                <a:solidFill>
                  <a:srgbClr val="301B2C"/>
                </a:solidFill>
                <a:effectLst/>
                <a:latin typeface="Aptos" panose="020B0004020202020204" pitchFamily="34" charset="0"/>
                <a:ea typeface="Aptos" panose="020B0004020202020204" pitchFamily="34" charset="0"/>
                <a:cs typeface="Arial" panose="020B0604020202020204" pitchFamily="34" charset="0"/>
              </a:rPr>
              <a:t>, men hvis man lovpriser dem for meget bliver folk sure af ren misundelse</a:t>
            </a:r>
            <a:br>
              <a:rPr lang="da-DK" sz="1800" kern="100" dirty="0">
                <a:solidFill>
                  <a:srgbClr val="301B2C"/>
                </a:solidFill>
                <a:effectLst/>
                <a:latin typeface="Aptos" panose="020B0004020202020204" pitchFamily="34" charset="0"/>
                <a:ea typeface="Aptos" panose="020B0004020202020204" pitchFamily="34" charset="0"/>
                <a:cs typeface="Arial" panose="020B0604020202020204" pitchFamily="34" charset="0"/>
              </a:rPr>
            </a:br>
            <a:r>
              <a:rPr lang="da-DK" sz="1800" kern="100" dirty="0">
                <a:solidFill>
                  <a:srgbClr val="301B2C"/>
                </a:solidFill>
                <a:effectLst/>
                <a:latin typeface="Aptos" panose="020B0004020202020204" pitchFamily="34" charset="0"/>
                <a:ea typeface="Aptos" panose="020B0004020202020204" pitchFamily="34" charset="0"/>
                <a:cs typeface="Arial" panose="020B0604020202020204" pitchFamily="34" charset="0"/>
              </a:rPr>
              <a:t>=&gt; Begynder med at ære traditionen, fremstille </a:t>
            </a:r>
            <a:r>
              <a:rPr lang="da-DK" sz="1800" kern="100" dirty="0" err="1">
                <a:solidFill>
                  <a:srgbClr val="301B2C"/>
                </a:solidFill>
                <a:effectLst/>
                <a:latin typeface="Aptos" panose="020B0004020202020204" pitchFamily="34" charset="0"/>
                <a:ea typeface="Aptos" panose="020B0004020202020204" pitchFamily="34" charset="0"/>
                <a:cs typeface="Arial" panose="020B0604020202020204" pitchFamily="34" charset="0"/>
              </a:rPr>
              <a:t>kléos</a:t>
            </a:r>
            <a:r>
              <a:rPr lang="da-DK" sz="1800" kern="100" dirty="0">
                <a:solidFill>
                  <a:srgbClr val="301B2C"/>
                </a:solidFill>
                <a:effectLst/>
                <a:latin typeface="Aptos" panose="020B0004020202020204" pitchFamily="34" charset="0"/>
                <a:ea typeface="Aptos" panose="020B0004020202020204" pitchFamily="34" charset="0"/>
                <a:cs typeface="Arial" panose="020B0604020202020204" pitchFamily="34" charset="0"/>
              </a:rPr>
              <a:t> (ry) </a:t>
            </a:r>
          </a:p>
          <a:p>
            <a:pPr marL="228600" indent="0">
              <a:lnSpc>
                <a:spcPct val="120000"/>
              </a:lnSpc>
              <a:spcAft>
                <a:spcPts val="800"/>
              </a:spcAft>
              <a:buNone/>
            </a:pPr>
            <a:r>
              <a:rPr lang="da-DK" sz="1800" kern="100" dirty="0">
                <a:solidFill>
                  <a:srgbClr val="301B2C"/>
                </a:solidFill>
                <a:effectLst/>
                <a:latin typeface="Aptos" panose="020B0004020202020204" pitchFamily="34" charset="0"/>
                <a:ea typeface="Aptos" panose="020B0004020202020204" pitchFamily="34" charset="0"/>
                <a:cs typeface="Arial" panose="020B0604020202020204" pitchFamily="34" charset="0"/>
              </a:rPr>
              <a:t>36:</a:t>
            </a:r>
          </a:p>
          <a:p>
            <a:pPr>
              <a:lnSpc>
                <a:spcPct val="120000"/>
              </a:lnSpc>
              <a:spcAft>
                <a:spcPts val="800"/>
              </a:spcAft>
            </a:pPr>
            <a:r>
              <a:rPr lang="da-DK" sz="1800" kern="100" dirty="0">
                <a:solidFill>
                  <a:srgbClr val="301B2C"/>
                </a:solidFill>
                <a:effectLst/>
                <a:latin typeface="Aptos" panose="020B0004020202020204" pitchFamily="34" charset="0"/>
                <a:ea typeface="Aptos" panose="020B0004020202020204" pitchFamily="34" charset="0"/>
                <a:cs typeface="Arial" panose="020B0604020202020204" pitchFamily="34" charset="0"/>
              </a:rPr>
              <a:t>Starter med a nævne </a:t>
            </a:r>
            <a:r>
              <a:rPr lang="da-DK" sz="1800" kern="100" dirty="0" err="1">
                <a:solidFill>
                  <a:srgbClr val="301B2C"/>
                </a:solidFill>
                <a:effectLst/>
                <a:latin typeface="Aptos" panose="020B0004020202020204" pitchFamily="34" charset="0"/>
                <a:ea typeface="Aptos" panose="020B0004020202020204" pitchFamily="34" charset="0"/>
                <a:cs typeface="Arial" panose="020B0604020202020204" pitchFamily="34" charset="0"/>
              </a:rPr>
              <a:t>athens</a:t>
            </a:r>
            <a:r>
              <a:rPr lang="da-DK" sz="1800" kern="100" dirty="0">
                <a:solidFill>
                  <a:srgbClr val="301B2C"/>
                </a:solidFill>
                <a:effectLst/>
                <a:latin typeface="Aptos" panose="020B0004020202020204" pitchFamily="34" charset="0"/>
                <a:ea typeface="Aptos" panose="020B0004020202020204" pitchFamily="34" charset="0"/>
                <a:cs typeface="Arial" panose="020B0604020202020204" pitchFamily="34" charset="0"/>
              </a:rPr>
              <a:t> </a:t>
            </a:r>
            <a:r>
              <a:rPr lang="da-DK" sz="1800" b="1" kern="100" dirty="0">
                <a:solidFill>
                  <a:srgbClr val="301B2C"/>
                </a:solidFill>
                <a:effectLst/>
                <a:latin typeface="Aptos" panose="020B0004020202020204" pitchFamily="34" charset="0"/>
                <a:ea typeface="Aptos" panose="020B0004020202020204" pitchFamily="34" charset="0"/>
                <a:cs typeface="Arial" panose="020B0604020202020204" pitchFamily="34" charset="0"/>
              </a:rPr>
              <a:t>Oikos</a:t>
            </a:r>
            <a:r>
              <a:rPr lang="da-DK" sz="1800" kern="100" dirty="0">
                <a:solidFill>
                  <a:srgbClr val="301B2C"/>
                </a:solidFill>
                <a:effectLst/>
                <a:latin typeface="Aptos" panose="020B0004020202020204" pitchFamily="34" charset="0"/>
                <a:ea typeface="Aptos" panose="020B0004020202020204" pitchFamily="34" charset="0"/>
                <a:cs typeface="Arial" panose="020B0604020202020204" pitchFamily="34" charset="0"/>
              </a:rPr>
              <a:t> (deres forfædre). Han nævner derefter deres </a:t>
            </a:r>
            <a:r>
              <a:rPr lang="da-DK" sz="1800" b="1" kern="100" dirty="0" err="1">
                <a:solidFill>
                  <a:srgbClr val="301B2C"/>
                </a:solidFill>
                <a:effectLst/>
                <a:latin typeface="Aptos" panose="020B0004020202020204" pitchFamily="34" charset="0"/>
                <a:ea typeface="Aptos" panose="020B0004020202020204" pitchFamily="34" charset="0"/>
                <a:cs typeface="Arial" panose="020B0604020202020204" pitchFamily="34" charset="0"/>
              </a:rPr>
              <a:t>kleos</a:t>
            </a:r>
            <a:r>
              <a:rPr lang="da-DK" sz="1800" kern="100" dirty="0">
                <a:solidFill>
                  <a:srgbClr val="301B2C"/>
                </a:solidFill>
                <a:effectLst/>
                <a:latin typeface="Aptos" panose="020B0004020202020204" pitchFamily="34" charset="0"/>
                <a:ea typeface="Aptos" panose="020B0004020202020204" pitchFamily="34" charset="0"/>
                <a:cs typeface="Arial" panose="020B0604020202020204" pitchFamily="34" charset="0"/>
              </a:rPr>
              <a:t>, ”</a:t>
            </a:r>
            <a:r>
              <a:rPr lang="da-DK" sz="1800" i="1" kern="100" dirty="0">
                <a:solidFill>
                  <a:srgbClr val="301B2C"/>
                </a:solidFill>
                <a:effectLst/>
                <a:latin typeface="Aptos" panose="020B0004020202020204" pitchFamily="34" charset="0"/>
                <a:ea typeface="Aptos" panose="020B0004020202020204" pitchFamily="34" charset="0"/>
                <a:cs typeface="Arial" panose="020B0604020202020204" pitchFamily="34" charset="0"/>
              </a:rPr>
              <a:t>Hvis mænd, der beviste deres værd ved handling, også blev hædret i handling</a:t>
            </a:r>
            <a:r>
              <a:rPr lang="da-DK" sz="1800" kern="100" dirty="0">
                <a:solidFill>
                  <a:srgbClr val="301B2C"/>
                </a:solidFill>
                <a:effectLst/>
                <a:latin typeface="Aptos" panose="020B0004020202020204" pitchFamily="34" charset="0"/>
                <a:ea typeface="Aptos" panose="020B0004020202020204" pitchFamily="34" charset="0"/>
                <a:cs typeface="Arial" panose="020B0604020202020204" pitchFamily="34" charset="0"/>
              </a:rPr>
              <a:t>”  og dermed bibeholder deres </a:t>
            </a:r>
            <a:r>
              <a:rPr lang="da-DK" sz="1800" b="1" kern="100" dirty="0" err="1">
                <a:solidFill>
                  <a:srgbClr val="301B2C"/>
                </a:solidFill>
                <a:effectLst/>
                <a:latin typeface="Aptos" panose="020B0004020202020204" pitchFamily="34" charset="0"/>
                <a:ea typeface="Aptos" panose="020B0004020202020204" pitchFamily="34" charset="0"/>
                <a:cs typeface="Arial" panose="020B0604020202020204" pitchFamily="34" charset="0"/>
              </a:rPr>
              <a:t>timé</a:t>
            </a:r>
            <a:r>
              <a:rPr lang="da-DK" sz="1800" kern="100" dirty="0">
                <a:solidFill>
                  <a:srgbClr val="301B2C"/>
                </a:solidFill>
                <a:effectLst/>
                <a:latin typeface="Aptos" panose="020B0004020202020204" pitchFamily="34" charset="0"/>
                <a:ea typeface="Aptos" panose="020B0004020202020204" pitchFamily="34" charset="0"/>
                <a:cs typeface="Arial" panose="020B0604020202020204" pitchFamily="34" charset="0"/>
              </a:rPr>
              <a:t>.</a:t>
            </a:r>
          </a:p>
          <a:p>
            <a:pPr>
              <a:lnSpc>
                <a:spcPct val="120000"/>
              </a:lnSpc>
              <a:spcAft>
                <a:spcPts val="800"/>
              </a:spcAft>
            </a:pPr>
            <a:r>
              <a:rPr lang="da-DK" sz="1800" kern="100" dirty="0">
                <a:solidFill>
                  <a:srgbClr val="301B2C"/>
                </a:solidFill>
                <a:effectLst/>
                <a:latin typeface="Aptos" panose="020B0004020202020204" pitchFamily="34" charset="0"/>
                <a:ea typeface="Aptos" panose="020B0004020202020204" pitchFamily="34" charset="0"/>
                <a:cs typeface="Arial" panose="020B0604020202020204" pitchFamily="34" charset="0"/>
              </a:rPr>
              <a:t>Længere nede nævner, hvad hans tale vil indeholde og ikke indeholde “</a:t>
            </a:r>
            <a:r>
              <a:rPr lang="da-DK" sz="1800" i="1" kern="100" dirty="0">
                <a:solidFill>
                  <a:srgbClr val="301B2C"/>
                </a:solidFill>
                <a:effectLst/>
                <a:latin typeface="Aptos" panose="020B0004020202020204" pitchFamily="34" charset="0"/>
                <a:ea typeface="Aptos" panose="020B0004020202020204" pitchFamily="34" charset="0"/>
                <a:cs typeface="Arial" panose="020B0604020202020204" pitchFamily="34" charset="0"/>
              </a:rPr>
              <a:t>De forskellige </a:t>
            </a:r>
            <a:r>
              <a:rPr lang="da-DK" sz="1800" i="1" kern="100" dirty="0" err="1">
                <a:solidFill>
                  <a:srgbClr val="301B2C"/>
                </a:solidFill>
                <a:effectLst/>
                <a:latin typeface="Aptos" panose="020B0004020202020204" pitchFamily="34" charset="0"/>
                <a:ea typeface="Aptos" panose="020B0004020202020204" pitchFamily="34" charset="0"/>
                <a:cs typeface="Arial" panose="020B0604020202020204" pitchFamily="34" charset="0"/>
              </a:rPr>
              <a:t>krigbedrifter</a:t>
            </a:r>
            <a:r>
              <a:rPr lang="da-DK" sz="1800" i="1" kern="100" dirty="0">
                <a:solidFill>
                  <a:srgbClr val="301B2C"/>
                </a:solidFill>
                <a:effectLst/>
                <a:latin typeface="Aptos" panose="020B0004020202020204" pitchFamily="34" charset="0"/>
                <a:ea typeface="Aptos" panose="020B0004020202020204" pitchFamily="34" charset="0"/>
                <a:cs typeface="Arial" panose="020B0604020202020204" pitchFamily="34" charset="0"/>
              </a:rPr>
              <a:t>, hvor de enkelte besiddelser blev vundet, enten af os </a:t>
            </a:r>
            <a:r>
              <a:rPr lang="da-DK" sz="1800" i="1" kern="100" dirty="0" err="1">
                <a:solidFill>
                  <a:srgbClr val="301B2C"/>
                </a:solidFill>
                <a:effectLst/>
                <a:latin typeface="Aptos" panose="020B0004020202020204" pitchFamily="34" charset="0"/>
                <a:ea typeface="Aptos" panose="020B0004020202020204" pitchFamily="34" charset="0"/>
                <a:cs typeface="Arial" panose="020B0604020202020204" pitchFamily="34" charset="0"/>
              </a:rPr>
              <a:t>self</a:t>
            </a:r>
            <a:r>
              <a:rPr lang="da-DK" sz="1800" i="1" kern="100" dirty="0">
                <a:solidFill>
                  <a:srgbClr val="301B2C"/>
                </a:solidFill>
                <a:effectLst/>
                <a:latin typeface="Aptos" panose="020B0004020202020204" pitchFamily="34" charset="0"/>
                <a:ea typeface="Aptos" panose="020B0004020202020204" pitchFamily="34" charset="0"/>
                <a:cs typeface="Arial" panose="020B0604020202020204" pitchFamily="34" charset="0"/>
              </a:rPr>
              <a:t> eller vore fædre under indædt forsvar mod </a:t>
            </a:r>
            <a:r>
              <a:rPr lang="da-DK" sz="1800" i="1" kern="100" dirty="0" err="1">
                <a:solidFill>
                  <a:srgbClr val="301B2C"/>
                </a:solidFill>
                <a:effectLst/>
                <a:latin typeface="Aptos" panose="020B0004020202020204" pitchFamily="34" charset="0"/>
                <a:ea typeface="Aptos" panose="020B0004020202020204" pitchFamily="34" charset="0"/>
                <a:cs typeface="Arial" panose="020B0604020202020204" pitchFamily="34" charset="0"/>
              </a:rPr>
              <a:t>fjentlige</a:t>
            </a:r>
            <a:r>
              <a:rPr lang="da-DK" sz="1800" i="1" kern="100" dirty="0">
                <a:solidFill>
                  <a:srgbClr val="301B2C"/>
                </a:solidFill>
                <a:effectLst/>
                <a:latin typeface="Aptos" panose="020B0004020202020204" pitchFamily="34" charset="0"/>
                <a:ea typeface="Aptos" panose="020B0004020202020204" pitchFamily="34" charset="0"/>
                <a:cs typeface="Arial" panose="020B0604020202020204" pitchFamily="34" charset="0"/>
              </a:rPr>
              <a:t> </a:t>
            </a:r>
            <a:r>
              <a:rPr lang="da-DK" sz="1800" i="1" kern="100" dirty="0" err="1">
                <a:solidFill>
                  <a:srgbClr val="301B2C"/>
                </a:solidFill>
                <a:effectLst/>
                <a:latin typeface="Aptos" panose="020B0004020202020204" pitchFamily="34" charset="0"/>
                <a:ea typeface="Aptos" panose="020B0004020202020204" pitchFamily="34" charset="0"/>
                <a:cs typeface="Arial" panose="020B0604020202020204" pitchFamily="34" charset="0"/>
              </a:rPr>
              <a:t>angrev</a:t>
            </a:r>
            <a:r>
              <a:rPr lang="da-DK" sz="1800" i="1" kern="100" dirty="0">
                <a:solidFill>
                  <a:srgbClr val="301B2C"/>
                </a:solidFill>
                <a:effectLst/>
                <a:latin typeface="Aptos" panose="020B0004020202020204" pitchFamily="34" charset="0"/>
                <a:ea typeface="Aptos" panose="020B0004020202020204" pitchFamily="34" charset="0"/>
                <a:cs typeface="Arial" panose="020B0604020202020204" pitchFamily="34" charset="0"/>
              </a:rPr>
              <a:t> fra </a:t>
            </a:r>
            <a:r>
              <a:rPr lang="da-DK" sz="1800" i="1" kern="100" dirty="0" err="1">
                <a:solidFill>
                  <a:srgbClr val="301B2C"/>
                </a:solidFill>
                <a:effectLst/>
                <a:latin typeface="Aptos" panose="020B0004020202020204" pitchFamily="34" charset="0"/>
                <a:ea typeface="Aptos" panose="020B0004020202020204" pitchFamily="34" charset="0"/>
                <a:cs typeface="Arial" panose="020B0604020202020204" pitchFamily="34" charset="0"/>
              </a:rPr>
              <a:t>barbrer</a:t>
            </a:r>
            <a:r>
              <a:rPr lang="da-DK" sz="1800" i="1" kern="100" dirty="0">
                <a:solidFill>
                  <a:srgbClr val="301B2C"/>
                </a:solidFill>
                <a:effectLst/>
                <a:latin typeface="Aptos" panose="020B0004020202020204" pitchFamily="34" charset="0"/>
                <a:ea typeface="Aptos" panose="020B0004020202020204" pitchFamily="34" charset="0"/>
                <a:cs typeface="Arial" panose="020B0604020202020204" pitchFamily="34" charset="0"/>
              </a:rPr>
              <a:t> såvel som grækere, vil jeg udelade </a:t>
            </a:r>
            <a:r>
              <a:rPr lang="da-DK" sz="1800" kern="100" dirty="0">
                <a:solidFill>
                  <a:srgbClr val="301B2C"/>
                </a:solidFill>
                <a:effectLst/>
                <a:latin typeface="Aptos" panose="020B0004020202020204" pitchFamily="34" charset="0"/>
                <a:ea typeface="Aptos" panose="020B0004020202020204" pitchFamily="34" charset="0"/>
                <a:cs typeface="Arial" panose="020B0604020202020204" pitchFamily="34" charset="0"/>
              </a:rPr>
              <a:t>[...]</a:t>
            </a:r>
            <a:r>
              <a:rPr lang="da-DK" sz="1800" i="1" kern="100" dirty="0" err="1">
                <a:solidFill>
                  <a:srgbClr val="301B2C"/>
                </a:solidFill>
                <a:effectLst/>
                <a:latin typeface="Aptos" panose="020B0004020202020204" pitchFamily="34" charset="0"/>
                <a:ea typeface="Aptos" panose="020B0004020202020204" pitchFamily="34" charset="0"/>
                <a:cs typeface="Arial" panose="020B0604020202020204" pitchFamily="34" charset="0"/>
              </a:rPr>
              <a:t>istedet</a:t>
            </a:r>
            <a:r>
              <a:rPr lang="da-DK" sz="1800" i="1" kern="100" dirty="0">
                <a:solidFill>
                  <a:srgbClr val="301B2C"/>
                </a:solidFill>
                <a:effectLst/>
                <a:latin typeface="Aptos" panose="020B0004020202020204" pitchFamily="34" charset="0"/>
                <a:ea typeface="Aptos" panose="020B0004020202020204" pitchFamily="34" charset="0"/>
                <a:cs typeface="Arial" panose="020B0604020202020204" pitchFamily="34" charset="0"/>
              </a:rPr>
              <a:t> vil jeg den livsform der har bragt os så vidt, og </a:t>
            </a:r>
            <a:r>
              <a:rPr lang="da-DK" sz="1800" i="1" kern="100" dirty="0" err="1">
                <a:solidFill>
                  <a:srgbClr val="301B2C"/>
                </a:solidFill>
                <a:effectLst/>
                <a:latin typeface="Aptos" panose="020B0004020202020204" pitchFamily="34" charset="0"/>
                <a:ea typeface="Aptos" panose="020B0004020202020204" pitchFamily="34" charset="0"/>
                <a:cs typeface="Arial" panose="020B0604020202020204" pitchFamily="34" charset="0"/>
              </a:rPr>
              <a:t>densamfundsindretning</a:t>
            </a:r>
            <a:r>
              <a:rPr lang="da-DK" sz="1800" i="1" kern="100" dirty="0">
                <a:solidFill>
                  <a:srgbClr val="301B2C"/>
                </a:solidFill>
                <a:effectLst/>
                <a:latin typeface="Aptos" panose="020B0004020202020204" pitchFamily="34" charset="0"/>
                <a:ea typeface="Aptos" panose="020B0004020202020204" pitchFamily="34" charset="0"/>
                <a:cs typeface="Arial" panose="020B0604020202020204" pitchFamily="34" charset="0"/>
              </a:rPr>
              <a:t> og nationalkarakter der har lagt grunden til vores stor”</a:t>
            </a:r>
          </a:p>
          <a:p>
            <a:pPr>
              <a:lnSpc>
                <a:spcPct val="120000"/>
              </a:lnSpc>
              <a:spcAft>
                <a:spcPts val="800"/>
              </a:spcAft>
            </a:pPr>
            <a:r>
              <a:rPr lang="da-DK" sz="1800" kern="100" dirty="0">
                <a:solidFill>
                  <a:srgbClr val="301B2C"/>
                </a:solidFill>
                <a:effectLst/>
                <a:latin typeface="Aptos" panose="020B0004020202020204" pitchFamily="34" charset="0"/>
                <a:ea typeface="Aptos" panose="020B0004020202020204" pitchFamily="34" charset="0"/>
                <a:cs typeface="Arial" panose="020B0604020202020204" pitchFamily="34" charset="0"/>
              </a:rPr>
              <a:t>Man er afhængig af ens talenter </a:t>
            </a:r>
          </a:p>
        </p:txBody>
      </p:sp>
    </p:spTree>
    <p:extLst>
      <p:ext uri="{BB962C8B-B14F-4D97-AF65-F5344CB8AC3E}">
        <p14:creationId xmlns:p14="http://schemas.microsoft.com/office/powerpoint/2010/main" val="25958906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48643E7-5125-778F-A521-9E3E22233BC7}"/>
              </a:ext>
            </a:extLst>
          </p:cNvPr>
          <p:cNvSpPr>
            <a:spLocks noGrp="1"/>
          </p:cNvSpPr>
          <p:nvPr>
            <p:ph type="title"/>
          </p:nvPr>
        </p:nvSpPr>
        <p:spPr/>
        <p:txBody>
          <a:bodyPr/>
          <a:lstStyle/>
          <a:p>
            <a:r>
              <a:rPr lang="da-DK" dirty="0"/>
              <a:t>Afsnit 37-38</a:t>
            </a:r>
          </a:p>
        </p:txBody>
      </p:sp>
      <p:sp>
        <p:nvSpPr>
          <p:cNvPr id="3" name="Pladsholder til indhold 2">
            <a:extLst>
              <a:ext uri="{FF2B5EF4-FFF2-40B4-BE49-F238E27FC236}">
                <a16:creationId xmlns:a16="http://schemas.microsoft.com/office/drawing/2014/main" id="{E8C1405B-B052-0756-0206-356F0A3D897D}"/>
              </a:ext>
            </a:extLst>
          </p:cNvPr>
          <p:cNvSpPr>
            <a:spLocks noGrp="1"/>
          </p:cNvSpPr>
          <p:nvPr>
            <p:ph idx="1"/>
          </p:nvPr>
        </p:nvSpPr>
        <p:spPr/>
        <p:txBody>
          <a:bodyPr>
            <a:normAutofit/>
          </a:bodyPr>
          <a:lstStyle/>
          <a:p>
            <a:endParaRPr lang="da-DK" dirty="0"/>
          </a:p>
        </p:txBody>
      </p:sp>
    </p:spTree>
    <p:extLst>
      <p:ext uri="{BB962C8B-B14F-4D97-AF65-F5344CB8AC3E}">
        <p14:creationId xmlns:p14="http://schemas.microsoft.com/office/powerpoint/2010/main" val="33502903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23ECD2-57F5-624C-EC9C-BB18533992ED}"/>
              </a:ext>
            </a:extLst>
          </p:cNvPr>
          <p:cNvSpPr>
            <a:spLocks noGrp="1"/>
          </p:cNvSpPr>
          <p:nvPr>
            <p:ph type="title"/>
          </p:nvPr>
        </p:nvSpPr>
        <p:spPr/>
        <p:txBody>
          <a:bodyPr/>
          <a:lstStyle/>
          <a:p>
            <a:r>
              <a:rPr lang="da-DK" dirty="0"/>
              <a:t>Afsnit 39</a:t>
            </a:r>
          </a:p>
        </p:txBody>
      </p:sp>
      <p:sp>
        <p:nvSpPr>
          <p:cNvPr id="3" name="Pladsholder til indhold 2">
            <a:extLst>
              <a:ext uri="{FF2B5EF4-FFF2-40B4-BE49-F238E27FC236}">
                <a16:creationId xmlns:a16="http://schemas.microsoft.com/office/drawing/2014/main" id="{D6F42598-7751-A55B-AE73-2C1CF7FA969B}"/>
              </a:ext>
            </a:extLst>
          </p:cNvPr>
          <p:cNvSpPr>
            <a:spLocks noGrp="1"/>
          </p:cNvSpPr>
          <p:nvPr>
            <p:ph idx="1"/>
          </p:nvPr>
        </p:nvSpPr>
        <p:spPr>
          <a:xfrm>
            <a:off x="838200" y="2006600"/>
            <a:ext cx="10515600" cy="4170363"/>
          </a:xfrm>
        </p:spPr>
        <p:txBody>
          <a:bodyPr>
            <a:normAutofit fontScale="70000" lnSpcReduction="20000"/>
          </a:bodyPr>
          <a:lstStyle/>
          <a:p>
            <a:pPr>
              <a:lnSpc>
                <a:spcPct val="120000"/>
              </a:lnSpc>
            </a:pPr>
            <a:r>
              <a:rPr lang="da-DK" dirty="0">
                <a:solidFill>
                  <a:srgbClr val="000000"/>
                </a:solidFill>
              </a:rPr>
              <a:t>Det er en </a:t>
            </a:r>
            <a:r>
              <a:rPr lang="da-DK" b="1" dirty="0">
                <a:solidFill>
                  <a:srgbClr val="000000"/>
                </a:solidFill>
              </a:rPr>
              <a:t>politisk tale</a:t>
            </a:r>
            <a:r>
              <a:rPr lang="da-DK" dirty="0">
                <a:solidFill>
                  <a:srgbClr val="000000"/>
                </a:solidFill>
              </a:rPr>
              <a:t>, da de fortæller om hvor gode de er i forhold til deres modstander, da de snakker godt om sig selv og derfor er overlegen i forhold til andre. Derudover bliver der også fortalt hvordan </a:t>
            </a:r>
            <a:r>
              <a:rPr lang="da-DK" b="1" dirty="0">
                <a:solidFill>
                  <a:srgbClr val="000000"/>
                </a:solidFill>
              </a:rPr>
              <a:t>Spartas samfundsstruktur </a:t>
            </a:r>
            <a:r>
              <a:rPr lang="da-DK" dirty="0">
                <a:solidFill>
                  <a:srgbClr val="000000"/>
                </a:solidFill>
              </a:rPr>
              <a:t>og strategier er for </a:t>
            </a:r>
            <a:r>
              <a:rPr lang="da-DK" b="1" dirty="0">
                <a:solidFill>
                  <a:srgbClr val="000000"/>
                </a:solidFill>
              </a:rPr>
              <a:t>kujoner</a:t>
            </a:r>
            <a:r>
              <a:rPr lang="da-DK" dirty="0">
                <a:solidFill>
                  <a:srgbClr val="000000"/>
                </a:solidFill>
              </a:rPr>
              <a:t>, som ikke har samme </a:t>
            </a:r>
            <a:r>
              <a:rPr lang="da-DK" dirty="0">
                <a:solidFill>
                  <a:srgbClr val="FF0000"/>
                </a:solidFill>
              </a:rPr>
              <a:t>kampmod og morale som Athens folk</a:t>
            </a:r>
            <a:r>
              <a:rPr lang="da-DK" dirty="0">
                <a:solidFill>
                  <a:srgbClr val="000000"/>
                </a:solidFill>
              </a:rPr>
              <a:t>. </a:t>
            </a:r>
          </a:p>
          <a:p>
            <a:pPr>
              <a:lnSpc>
                <a:spcPct val="120000"/>
              </a:lnSpc>
            </a:pPr>
            <a:r>
              <a:rPr lang="da-DK" dirty="0">
                <a:solidFill>
                  <a:srgbClr val="000000"/>
                </a:solidFill>
              </a:rPr>
              <a:t>Han bruger også hele tiden ordet </a:t>
            </a:r>
            <a:r>
              <a:rPr lang="da-DK" b="1" u="sng" dirty="0">
                <a:solidFill>
                  <a:srgbClr val="000000"/>
                </a:solidFill>
              </a:rPr>
              <a:t>“vi” </a:t>
            </a:r>
            <a:r>
              <a:rPr lang="da-DK" dirty="0">
                <a:solidFill>
                  <a:srgbClr val="000000"/>
                </a:solidFill>
              </a:rPr>
              <a:t>han taler altså </a:t>
            </a:r>
            <a:r>
              <a:rPr lang="da-DK" b="1" dirty="0">
                <a:solidFill>
                  <a:srgbClr val="000000"/>
                </a:solidFill>
              </a:rPr>
              <a:t>med folket </a:t>
            </a:r>
            <a:r>
              <a:rPr lang="da-DK" dirty="0">
                <a:solidFill>
                  <a:srgbClr val="000000"/>
                </a:solidFill>
              </a:rPr>
              <a:t>og ikke til folket. </a:t>
            </a:r>
          </a:p>
          <a:p>
            <a:pPr>
              <a:lnSpc>
                <a:spcPct val="120000"/>
              </a:lnSpc>
            </a:pPr>
            <a:r>
              <a:rPr lang="da-DK" dirty="0">
                <a:solidFill>
                  <a:srgbClr val="000000"/>
                </a:solidFill>
              </a:rPr>
              <a:t>Han bevæger tilhørerne ved hjælp af </a:t>
            </a:r>
            <a:r>
              <a:rPr lang="da-DK" b="1" dirty="0" err="1">
                <a:solidFill>
                  <a:srgbClr val="FF0000"/>
                </a:solidFill>
              </a:rPr>
              <a:t>pathos</a:t>
            </a:r>
            <a:r>
              <a:rPr lang="da-DK" dirty="0">
                <a:solidFill>
                  <a:srgbClr val="000000"/>
                </a:solidFill>
              </a:rPr>
              <a:t>: “</a:t>
            </a:r>
            <a:r>
              <a:rPr lang="da-DK" i="1" dirty="0">
                <a:solidFill>
                  <a:srgbClr val="000000"/>
                </a:solidFill>
              </a:rPr>
              <a:t>hvorimod vi angriber uledsaget</a:t>
            </a:r>
            <a:r>
              <a:rPr lang="da-DK" dirty="0">
                <a:solidFill>
                  <a:srgbClr val="000000"/>
                </a:solidFill>
              </a:rPr>
              <a:t>” Lige efter [2]. Her vækker han en følelse af </a:t>
            </a:r>
            <a:r>
              <a:rPr lang="da-DK" u="sng" dirty="0">
                <a:solidFill>
                  <a:srgbClr val="000000"/>
                </a:solidFill>
              </a:rPr>
              <a:t>stolthed</a:t>
            </a:r>
            <a:r>
              <a:rPr lang="da-DK" dirty="0">
                <a:solidFill>
                  <a:srgbClr val="000000"/>
                </a:solidFill>
              </a:rPr>
              <a:t> for bystaten Athen. Da de ikke har brug for andre end deres tapre folk ift. Sparta som har brug for hjælp udefra fordi der ikke er så mange der vil opgive deres liv for deres stat.  </a:t>
            </a:r>
          </a:p>
          <a:p>
            <a:pPr>
              <a:lnSpc>
                <a:spcPct val="120000"/>
              </a:lnSpc>
            </a:pPr>
            <a:r>
              <a:rPr lang="da-DK" dirty="0">
                <a:solidFill>
                  <a:srgbClr val="000000"/>
                </a:solidFill>
              </a:rPr>
              <a:t>I talen bliver der brugt </a:t>
            </a:r>
            <a:r>
              <a:rPr lang="da-DK" b="1" dirty="0">
                <a:solidFill>
                  <a:srgbClr val="000000"/>
                </a:solidFill>
              </a:rPr>
              <a:t>hyperbel</a:t>
            </a:r>
            <a:r>
              <a:rPr lang="da-DK" dirty="0">
                <a:solidFill>
                  <a:srgbClr val="000000"/>
                </a:solidFill>
              </a:rPr>
              <a:t> da “</a:t>
            </a:r>
            <a:r>
              <a:rPr lang="da-DK" i="1" dirty="0">
                <a:solidFill>
                  <a:srgbClr val="000000"/>
                </a:solidFill>
              </a:rPr>
              <a:t>Hvis afsløring måske kunne komme fjenden til nytte: vi forlader os ikke så meget på hemmeligholdelse og planlægning som på vor medfødte, høje kampmoral</a:t>
            </a:r>
            <a:r>
              <a:rPr lang="da-DK" dirty="0">
                <a:solidFill>
                  <a:srgbClr val="000000"/>
                </a:solidFill>
              </a:rPr>
              <a:t>” </a:t>
            </a:r>
          </a:p>
        </p:txBody>
      </p:sp>
    </p:spTree>
    <p:extLst>
      <p:ext uri="{BB962C8B-B14F-4D97-AF65-F5344CB8AC3E}">
        <p14:creationId xmlns:p14="http://schemas.microsoft.com/office/powerpoint/2010/main" val="24171130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23ECD2-57F5-624C-EC9C-BB18533992ED}"/>
              </a:ext>
            </a:extLst>
          </p:cNvPr>
          <p:cNvSpPr>
            <a:spLocks noGrp="1"/>
          </p:cNvSpPr>
          <p:nvPr>
            <p:ph type="title"/>
          </p:nvPr>
        </p:nvSpPr>
        <p:spPr/>
        <p:txBody>
          <a:bodyPr/>
          <a:lstStyle/>
          <a:p>
            <a:r>
              <a:rPr lang="da-DK" dirty="0"/>
              <a:t>Afsnit 40-41</a:t>
            </a:r>
          </a:p>
        </p:txBody>
      </p:sp>
      <p:sp>
        <p:nvSpPr>
          <p:cNvPr id="3" name="Pladsholder til indhold 2">
            <a:extLst>
              <a:ext uri="{FF2B5EF4-FFF2-40B4-BE49-F238E27FC236}">
                <a16:creationId xmlns:a16="http://schemas.microsoft.com/office/drawing/2014/main" id="{D6F42598-7751-A55B-AE73-2C1CF7FA969B}"/>
              </a:ext>
            </a:extLst>
          </p:cNvPr>
          <p:cNvSpPr>
            <a:spLocks noGrp="1"/>
          </p:cNvSpPr>
          <p:nvPr>
            <p:ph idx="1"/>
          </p:nvPr>
        </p:nvSpPr>
        <p:spPr/>
        <p:txBody>
          <a:bodyPr/>
          <a:lstStyle/>
          <a:p>
            <a:endParaRPr lang="da-DK"/>
          </a:p>
        </p:txBody>
      </p:sp>
    </p:spTree>
    <p:extLst>
      <p:ext uri="{BB962C8B-B14F-4D97-AF65-F5344CB8AC3E}">
        <p14:creationId xmlns:p14="http://schemas.microsoft.com/office/powerpoint/2010/main" val="13862739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23ECD2-57F5-624C-EC9C-BB18533992ED}"/>
              </a:ext>
            </a:extLst>
          </p:cNvPr>
          <p:cNvSpPr>
            <a:spLocks noGrp="1"/>
          </p:cNvSpPr>
          <p:nvPr>
            <p:ph type="title"/>
          </p:nvPr>
        </p:nvSpPr>
        <p:spPr/>
        <p:txBody>
          <a:bodyPr/>
          <a:lstStyle/>
          <a:p>
            <a:r>
              <a:rPr lang="da-DK" dirty="0"/>
              <a:t>Afsnit 42-43</a:t>
            </a:r>
          </a:p>
        </p:txBody>
      </p:sp>
      <p:sp>
        <p:nvSpPr>
          <p:cNvPr id="4" name="Pladsholder til indhold 2">
            <a:extLst>
              <a:ext uri="{FF2B5EF4-FFF2-40B4-BE49-F238E27FC236}">
                <a16:creationId xmlns:a16="http://schemas.microsoft.com/office/drawing/2014/main" id="{8327C9FE-2624-9C77-C0DF-9DEB82AE9212}"/>
              </a:ext>
            </a:extLst>
          </p:cNvPr>
          <p:cNvSpPr>
            <a:spLocks noGrp="1"/>
          </p:cNvSpPr>
          <p:nvPr>
            <p:ph idx="1"/>
          </p:nvPr>
        </p:nvSpPr>
        <p:spPr>
          <a:xfrm>
            <a:off x="838200" y="2178050"/>
            <a:ext cx="10515600" cy="3998913"/>
          </a:xfrm>
        </p:spPr>
        <p:txBody>
          <a:bodyPr>
            <a:normAutofit fontScale="62500" lnSpcReduction="20000"/>
          </a:bodyPr>
          <a:lstStyle/>
          <a:p>
            <a:pPr algn="l"/>
            <a:r>
              <a:rPr lang="da-DK" b="0" i="0" dirty="0">
                <a:solidFill>
                  <a:srgbClr val="000000"/>
                </a:solidFill>
                <a:effectLst/>
                <a:latin typeface="Century Gothic" panose="020B0502020202020204" pitchFamily="34" charset="0"/>
              </a:rPr>
              <a:t>Perikles taler om de døde i krigen mod Sparta. Han fortæller også, at der ikke er nogle mænd der lod sig friste af materialistiske goder, men at de kæmpede for demokratiet og deres værdier. </a:t>
            </a:r>
          </a:p>
          <a:p>
            <a:pPr algn="l"/>
            <a:r>
              <a:rPr lang="da-DK" b="0" i="0" dirty="0">
                <a:solidFill>
                  <a:srgbClr val="000000"/>
                </a:solidFill>
                <a:effectLst/>
                <a:latin typeface="Century Gothic" panose="020B0502020202020204" pitchFamily="34" charset="0"/>
              </a:rPr>
              <a:t>Han siger at selvom det er forfærdeligt de er døde, så har deres død været det vær, fordi de har bidraget til Athen og kæmpet for de vigtige værdier. </a:t>
            </a:r>
          </a:p>
          <a:p>
            <a:pPr marL="228600" indent="0">
              <a:buNone/>
            </a:pPr>
            <a:r>
              <a:rPr lang="da-DK" b="0" i="0" dirty="0">
                <a:solidFill>
                  <a:srgbClr val="000000"/>
                </a:solidFill>
                <a:effectLst/>
                <a:latin typeface="Century Gothic" panose="020B0502020202020204" pitchFamily="34" charset="0"/>
                <a:sym typeface="Wingdings" panose="05000000000000000000" pitchFamily="2" charset="2"/>
              </a:rPr>
              <a:t> </a:t>
            </a:r>
            <a:r>
              <a:rPr lang="da-DK" b="0" i="0" dirty="0">
                <a:solidFill>
                  <a:srgbClr val="000000"/>
                </a:solidFill>
                <a:effectLst/>
                <a:latin typeface="Century Gothic" panose="020B0502020202020204" pitchFamily="34" charset="0"/>
              </a:rPr>
              <a:t>Med </a:t>
            </a:r>
            <a:r>
              <a:rPr lang="da-DK" b="1" i="0" dirty="0" err="1">
                <a:solidFill>
                  <a:srgbClr val="FF0000"/>
                </a:solidFill>
                <a:effectLst/>
                <a:latin typeface="Century Gothic" panose="020B0502020202020204" pitchFamily="34" charset="0"/>
              </a:rPr>
              <a:t>Pathos</a:t>
            </a:r>
            <a:r>
              <a:rPr lang="da-DK" b="0" i="0" dirty="0">
                <a:solidFill>
                  <a:srgbClr val="000000"/>
                </a:solidFill>
                <a:effectLst/>
                <a:latin typeface="Century Gothic" panose="020B0502020202020204" pitchFamily="34" charset="0"/>
              </a:rPr>
              <a:t> </a:t>
            </a:r>
            <a:r>
              <a:rPr lang="da-DK" dirty="0">
                <a:solidFill>
                  <a:srgbClr val="000000"/>
                </a:solidFill>
                <a:latin typeface="Century Gothic" panose="020B0502020202020204" pitchFamily="34" charset="0"/>
              </a:rPr>
              <a:t>beskriver han </a:t>
            </a:r>
            <a:r>
              <a:rPr lang="da-DK" b="0" i="0" dirty="0">
                <a:solidFill>
                  <a:srgbClr val="000000"/>
                </a:solidFill>
                <a:effectLst/>
                <a:latin typeface="Century Gothic" panose="020B0502020202020204" pitchFamily="34" charset="0"/>
              </a:rPr>
              <a:t>hvordan dem der er døde i krigen, har leveret deres værd som mænd. Han fortæller også om de mandsmod de har ydet for Athen ved at dø i krigen.  </a:t>
            </a:r>
          </a:p>
          <a:p>
            <a:pPr algn="l"/>
            <a:r>
              <a:rPr lang="da-DK" b="0" i="0" dirty="0">
                <a:solidFill>
                  <a:srgbClr val="000000"/>
                </a:solidFill>
                <a:effectLst/>
                <a:latin typeface="Century Gothic" panose="020B0502020202020204" pitchFamily="34" charset="0"/>
              </a:rPr>
              <a:t> Formel er at motivere andre borgere i nationen om at kæmpe for nationen, men mest Athen som by. Han taler til deres </a:t>
            </a:r>
            <a:r>
              <a:rPr lang="da-DK" b="1" i="0" dirty="0" err="1">
                <a:solidFill>
                  <a:srgbClr val="000000"/>
                </a:solidFill>
                <a:effectLst/>
                <a:latin typeface="Century Gothic" panose="020B0502020202020204" pitchFamily="34" charset="0"/>
              </a:rPr>
              <a:t>Timé</a:t>
            </a:r>
            <a:r>
              <a:rPr lang="da-DK" b="0" i="0" dirty="0">
                <a:solidFill>
                  <a:srgbClr val="000000"/>
                </a:solidFill>
                <a:effectLst/>
                <a:latin typeface="Century Gothic" panose="020B0502020202020204" pitchFamily="34" charset="0"/>
              </a:rPr>
              <a:t>, ift. At deres ære hyldes ved sådanne heltegerninger, derudover snakker han om </a:t>
            </a:r>
            <a:r>
              <a:rPr lang="da-DK" b="1" i="0" dirty="0" err="1">
                <a:solidFill>
                  <a:srgbClr val="000000"/>
                </a:solidFill>
                <a:effectLst/>
                <a:latin typeface="Century Gothic" panose="020B0502020202020204" pitchFamily="34" charset="0"/>
              </a:rPr>
              <a:t>polis</a:t>
            </a:r>
            <a:r>
              <a:rPr lang="da-DK" b="0" i="0" dirty="0">
                <a:solidFill>
                  <a:srgbClr val="000000"/>
                </a:solidFill>
                <a:effectLst/>
                <a:latin typeface="Century Gothic" panose="020B0502020202020204" pitchFamily="34" charset="0"/>
              </a:rPr>
              <a:t>, altså at de gør det for byen/samfundet og deres </a:t>
            </a:r>
            <a:r>
              <a:rPr lang="da-DK" b="1" i="0" dirty="0" err="1">
                <a:solidFill>
                  <a:srgbClr val="000000"/>
                </a:solidFill>
                <a:effectLst/>
                <a:latin typeface="Century Gothic" panose="020B0502020202020204" pitchFamily="34" charset="0"/>
              </a:rPr>
              <a:t>kleos</a:t>
            </a:r>
            <a:r>
              <a:rPr lang="da-DK" b="0" i="0" dirty="0">
                <a:solidFill>
                  <a:srgbClr val="000000"/>
                </a:solidFill>
                <a:effectLst/>
                <a:latin typeface="Century Gothic" panose="020B0502020202020204" pitchFamily="34" charset="0"/>
              </a:rPr>
              <a:t> som at de ny skal gøre deres eftermæle værdigt til den kommende generation men mest for den nu døde generation. </a:t>
            </a:r>
            <a:r>
              <a:rPr lang="da-DK" b="0" i="0" dirty="0" err="1">
                <a:solidFill>
                  <a:srgbClr val="000000"/>
                </a:solidFill>
                <a:effectLst/>
                <a:latin typeface="Century Gothic" panose="020B0502020202020204" pitchFamily="34" charset="0"/>
              </a:rPr>
              <a:t>TIl</a:t>
            </a:r>
            <a:r>
              <a:rPr lang="da-DK" b="0" i="0" dirty="0">
                <a:solidFill>
                  <a:srgbClr val="000000"/>
                </a:solidFill>
                <a:effectLst/>
                <a:latin typeface="Century Gothic" panose="020B0502020202020204" pitchFamily="34" charset="0"/>
              </a:rPr>
              <a:t> sidst</a:t>
            </a:r>
          </a:p>
          <a:p>
            <a:endParaRPr lang="da-DK" dirty="0">
              <a:latin typeface="Century Gothic" panose="020B0502020202020204" pitchFamily="34" charset="0"/>
            </a:endParaRPr>
          </a:p>
        </p:txBody>
      </p:sp>
      <p:sp>
        <p:nvSpPr>
          <p:cNvPr id="5" name="Tankeboble: sky 4">
            <a:extLst>
              <a:ext uri="{FF2B5EF4-FFF2-40B4-BE49-F238E27FC236}">
                <a16:creationId xmlns:a16="http://schemas.microsoft.com/office/drawing/2014/main" id="{C1DAAC7E-A6A6-531C-2E22-0D119DB5A0DD}"/>
              </a:ext>
            </a:extLst>
          </p:cNvPr>
          <p:cNvSpPr/>
          <p:nvPr/>
        </p:nvSpPr>
        <p:spPr>
          <a:xfrm>
            <a:off x="7687340" y="563526"/>
            <a:ext cx="3179134" cy="1190846"/>
          </a:xfrm>
          <a:prstGeom prst="cloudCallout">
            <a:avLst>
              <a:gd name="adj1" fmla="val 75580"/>
              <a:gd name="adj2" fmla="val 4910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Teksteksempler?</a:t>
            </a:r>
          </a:p>
        </p:txBody>
      </p:sp>
    </p:spTree>
    <p:extLst>
      <p:ext uri="{BB962C8B-B14F-4D97-AF65-F5344CB8AC3E}">
        <p14:creationId xmlns:p14="http://schemas.microsoft.com/office/powerpoint/2010/main" val="2763915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23ECD2-57F5-624C-EC9C-BB18533992ED}"/>
              </a:ext>
            </a:extLst>
          </p:cNvPr>
          <p:cNvSpPr>
            <a:spLocks noGrp="1"/>
          </p:cNvSpPr>
          <p:nvPr>
            <p:ph type="title"/>
          </p:nvPr>
        </p:nvSpPr>
        <p:spPr>
          <a:xfrm>
            <a:off x="614916" y="313000"/>
            <a:ext cx="10515600" cy="1325563"/>
          </a:xfrm>
        </p:spPr>
        <p:txBody>
          <a:bodyPr/>
          <a:lstStyle/>
          <a:p>
            <a:r>
              <a:rPr lang="da-DK" dirty="0"/>
              <a:t>Afsnit 44-46</a:t>
            </a:r>
          </a:p>
        </p:txBody>
      </p:sp>
      <p:sp>
        <p:nvSpPr>
          <p:cNvPr id="4" name="Pladsholder til indhold 3">
            <a:extLst>
              <a:ext uri="{FF2B5EF4-FFF2-40B4-BE49-F238E27FC236}">
                <a16:creationId xmlns:a16="http://schemas.microsoft.com/office/drawing/2014/main" id="{8EBDB048-88AF-AD25-2280-2404F3C7F9C7}"/>
              </a:ext>
            </a:extLst>
          </p:cNvPr>
          <p:cNvSpPr>
            <a:spLocks noGrp="1"/>
          </p:cNvSpPr>
          <p:nvPr>
            <p:ph idx="1"/>
          </p:nvPr>
        </p:nvSpPr>
        <p:spPr>
          <a:xfrm>
            <a:off x="614916" y="1626912"/>
            <a:ext cx="3840126" cy="4918087"/>
          </a:xfrm>
        </p:spPr>
        <p:txBody>
          <a:bodyPr>
            <a:normAutofit fontScale="55000" lnSpcReduction="20000"/>
          </a:bodyPr>
          <a:lstStyle/>
          <a:p>
            <a:pPr marL="228600" indent="0" algn="l">
              <a:buNone/>
            </a:pPr>
            <a:r>
              <a:rPr lang="da-DK" sz="5900" b="0" i="0" u="sng" dirty="0">
                <a:solidFill>
                  <a:schemeClr val="accent2"/>
                </a:solidFill>
                <a:effectLst/>
                <a:latin typeface="+mj-lt"/>
              </a:rPr>
              <a:t>Genre</a:t>
            </a:r>
            <a:r>
              <a:rPr lang="da-DK" sz="5900" b="0" i="0" dirty="0">
                <a:solidFill>
                  <a:schemeClr val="accent2"/>
                </a:solidFill>
                <a:effectLst/>
                <a:latin typeface="+mj-lt"/>
              </a:rPr>
              <a:t>:</a:t>
            </a:r>
          </a:p>
          <a:p>
            <a:pPr algn="l"/>
            <a:r>
              <a:rPr lang="da-DK" b="1" i="0" dirty="0">
                <a:solidFill>
                  <a:srgbClr val="000000"/>
                </a:solidFill>
                <a:effectLst/>
              </a:rPr>
              <a:t>Den politiske tale:  </a:t>
            </a:r>
          </a:p>
          <a:p>
            <a:pPr algn="l"/>
            <a:r>
              <a:rPr lang="da-DK" b="0" i="0" dirty="0">
                <a:solidFill>
                  <a:srgbClr val="000000"/>
                </a:solidFill>
                <a:effectLst/>
              </a:rPr>
              <a:t>Få flere børn: “I, der stadig er unge nok til at sætte børn i verden, må holde modet oppe ved håbet om flere (...) og navnlig vil de være til dobbelt gavn for staten, som undgår affolkning”  </a:t>
            </a:r>
          </a:p>
          <a:p>
            <a:pPr algn="l"/>
            <a:r>
              <a:rPr lang="da-DK" b="0" i="0" dirty="0">
                <a:solidFill>
                  <a:srgbClr val="000000"/>
                </a:solidFill>
                <a:effectLst/>
              </a:rPr>
              <a:t>Implicit få brødrene til at gå i krig: “Og for dem af jer her i dag, der er sønner af eller brødre til disse mænd, forudser jeg en benhård udfordring.” </a:t>
            </a:r>
          </a:p>
          <a:p>
            <a:pPr algn="l"/>
            <a:r>
              <a:rPr lang="da-DK" b="1" i="0" dirty="0">
                <a:solidFill>
                  <a:srgbClr val="000000"/>
                </a:solidFill>
                <a:effectLst/>
              </a:rPr>
              <a:t>Lejelighedstalen/festtalen</a:t>
            </a:r>
            <a:r>
              <a:rPr lang="da-DK" b="0" i="0" dirty="0">
                <a:solidFill>
                  <a:srgbClr val="000000"/>
                </a:solidFill>
                <a:effectLst/>
              </a:rPr>
              <a:t>: </a:t>
            </a:r>
          </a:p>
          <a:p>
            <a:pPr algn="l"/>
            <a:r>
              <a:rPr lang="da-DK" b="0" i="0" dirty="0">
                <a:solidFill>
                  <a:srgbClr val="000000"/>
                </a:solidFill>
                <a:effectLst/>
              </a:rPr>
              <a:t>Mødes for at mindes, hylde og sørge: “Fremsig nu på passende vis jeres klager over den, I hver især har mister, og derpå kan I gå” </a:t>
            </a:r>
          </a:p>
        </p:txBody>
      </p:sp>
      <p:sp>
        <p:nvSpPr>
          <p:cNvPr id="13" name="Pladsholder til indhold 3">
            <a:extLst>
              <a:ext uri="{FF2B5EF4-FFF2-40B4-BE49-F238E27FC236}">
                <a16:creationId xmlns:a16="http://schemas.microsoft.com/office/drawing/2014/main" id="{8D90B3A6-73C9-EC84-89AD-9AB7AAEBB494}"/>
              </a:ext>
            </a:extLst>
          </p:cNvPr>
          <p:cNvSpPr txBox="1">
            <a:spLocks/>
          </p:cNvSpPr>
          <p:nvPr/>
        </p:nvSpPr>
        <p:spPr>
          <a:xfrm>
            <a:off x="4343401" y="1195930"/>
            <a:ext cx="3840126" cy="5115152"/>
          </a:xfrm>
          <a:prstGeom prst="rect">
            <a:avLst/>
          </a:prstGeom>
        </p:spPr>
        <p:txBody>
          <a:bodyPr vert="horz" lIns="91440" tIns="45720" rIns="91440" bIns="45720" rtlCol="0">
            <a:normAutofit fontScale="32500" lnSpcReduction="20000"/>
          </a:bodyPr>
          <a:lstStyle>
            <a:lvl1pPr marL="457200" indent="-228600" algn="l" defTabSz="914400" rtl="0" eaLnBrk="1" latinLnBrk="0" hangingPunct="1">
              <a:lnSpc>
                <a:spcPct val="110000"/>
              </a:lnSpc>
              <a:spcBef>
                <a:spcPts val="1000"/>
              </a:spcBef>
              <a:buClr>
                <a:schemeClr val="tx2">
                  <a:lumMod val="10000"/>
                  <a:lumOff val="90000"/>
                </a:schemeClr>
              </a:buClr>
              <a:buSzPct val="80000"/>
              <a:buFont typeface="Wingdings" panose="05000000000000000000" pitchFamily="2" charset="2"/>
              <a:buChar char="§"/>
              <a:defRPr sz="2800" kern="1200">
                <a:solidFill>
                  <a:schemeClr val="tx2">
                    <a:alpha val="70000"/>
                  </a:schemeClr>
                </a:solidFill>
                <a:latin typeface="+mn-lt"/>
                <a:ea typeface="+mn-ea"/>
                <a:cs typeface="+mn-cs"/>
              </a:defRPr>
            </a:lvl1pPr>
            <a:lvl2pPr marL="68580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2400" kern="1200">
                <a:solidFill>
                  <a:schemeClr val="tx2">
                    <a:alpha val="70000"/>
                  </a:schemeClr>
                </a:solidFill>
                <a:latin typeface="+mn-lt"/>
                <a:ea typeface="+mn-ea"/>
                <a:cs typeface="+mn-cs"/>
              </a:defRPr>
            </a:lvl2pPr>
            <a:lvl3pPr marL="125730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2000" kern="1200">
                <a:solidFill>
                  <a:schemeClr val="tx2">
                    <a:alpha val="70000"/>
                  </a:schemeClr>
                </a:solidFill>
                <a:latin typeface="+mn-lt"/>
                <a:ea typeface="+mn-ea"/>
                <a:cs typeface="+mn-cs"/>
              </a:defRPr>
            </a:lvl3pPr>
            <a:lvl4pPr marL="160020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1800" kern="1200">
                <a:solidFill>
                  <a:schemeClr val="tx2">
                    <a:alpha val="70000"/>
                  </a:schemeClr>
                </a:solidFill>
                <a:latin typeface="+mn-lt"/>
                <a:ea typeface="+mn-ea"/>
                <a:cs typeface="+mn-cs"/>
              </a:defRPr>
            </a:lvl4pPr>
            <a:lvl5pPr marL="211455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1800" kern="1200">
                <a:solidFill>
                  <a:schemeClr val="tx2">
                    <a:alpha val="7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indent="0">
              <a:buNone/>
            </a:pPr>
            <a:r>
              <a:rPr lang="da-DK" sz="9800" u="sng" dirty="0">
                <a:solidFill>
                  <a:srgbClr val="B13B6C"/>
                </a:solidFill>
                <a:latin typeface="+mj-lt"/>
              </a:rPr>
              <a:t>Sproglige greb og retoriske figurer </a:t>
            </a:r>
          </a:p>
          <a:p>
            <a:r>
              <a:rPr lang="da-DK" sz="4300" b="1" dirty="0">
                <a:solidFill>
                  <a:srgbClr val="000000"/>
                </a:solidFill>
              </a:rPr>
              <a:t>Antitese</a:t>
            </a:r>
            <a:r>
              <a:rPr lang="da-DK" sz="4300" dirty="0">
                <a:solidFill>
                  <a:srgbClr val="000000"/>
                </a:solidFill>
              </a:rPr>
              <a:t>: liv og død  </a:t>
            </a:r>
            <a:r>
              <a:rPr lang="da-DK" sz="4300" i="1" dirty="0">
                <a:solidFill>
                  <a:srgbClr val="000000"/>
                </a:solidFill>
              </a:rPr>
              <a:t>“At et liv og en død i lykke fulgtes ad”</a:t>
            </a:r>
            <a:r>
              <a:rPr lang="da-DK" sz="4300" dirty="0">
                <a:solidFill>
                  <a:srgbClr val="000000"/>
                </a:solidFill>
              </a:rPr>
              <a:t> s. 25 l. 28. </a:t>
            </a:r>
            <a:br>
              <a:rPr lang="da-DK" sz="4300" dirty="0">
                <a:solidFill>
                  <a:srgbClr val="000000"/>
                </a:solidFill>
              </a:rPr>
            </a:br>
            <a:r>
              <a:rPr lang="da-DK" sz="4300" dirty="0">
                <a:solidFill>
                  <a:srgbClr val="000000"/>
                </a:solidFill>
                <a:sym typeface="Wingdings" panose="05000000000000000000" pitchFamily="2" charset="2"/>
              </a:rPr>
              <a:t> </a:t>
            </a:r>
            <a:r>
              <a:rPr lang="da-DK" sz="4300" dirty="0">
                <a:solidFill>
                  <a:srgbClr val="000000"/>
                </a:solidFill>
              </a:rPr>
              <a:t>Dette appellerer til læseren. </a:t>
            </a:r>
          </a:p>
          <a:p>
            <a:r>
              <a:rPr lang="da-DK" sz="4300" b="1" dirty="0">
                <a:solidFill>
                  <a:srgbClr val="000000"/>
                </a:solidFill>
              </a:rPr>
              <a:t>Repetition</a:t>
            </a:r>
            <a:r>
              <a:rPr lang="da-DK" sz="4300" dirty="0">
                <a:solidFill>
                  <a:srgbClr val="000000"/>
                </a:solidFill>
              </a:rPr>
              <a:t>: atter og atter  </a:t>
            </a:r>
            <a:r>
              <a:rPr lang="da-DK" sz="4300" i="1" dirty="0">
                <a:solidFill>
                  <a:srgbClr val="000000"/>
                </a:solidFill>
              </a:rPr>
              <a:t>“Eftersom I atter og atter vil blive mindet om jeres sønner..”</a:t>
            </a:r>
            <a:r>
              <a:rPr lang="da-DK" sz="4300" dirty="0">
                <a:solidFill>
                  <a:srgbClr val="000000"/>
                </a:solidFill>
              </a:rPr>
              <a:t> s 25 l. 29-30. </a:t>
            </a:r>
            <a:br>
              <a:rPr lang="da-DK" sz="4300" dirty="0">
                <a:solidFill>
                  <a:srgbClr val="000000"/>
                </a:solidFill>
              </a:rPr>
            </a:br>
            <a:r>
              <a:rPr lang="da-DK" sz="4300" dirty="0">
                <a:solidFill>
                  <a:srgbClr val="000000"/>
                </a:solidFill>
                <a:sym typeface="Wingdings" panose="05000000000000000000" pitchFamily="2" charset="2"/>
              </a:rPr>
              <a:t> </a:t>
            </a:r>
            <a:r>
              <a:rPr lang="da-DK" sz="4300" dirty="0">
                <a:solidFill>
                  <a:srgbClr val="000000"/>
                </a:solidFill>
              </a:rPr>
              <a:t>Dette bidrager til at fange modtagerens opmærksomhed og fremhæve vigtige punkter.  </a:t>
            </a:r>
          </a:p>
          <a:p>
            <a:r>
              <a:rPr lang="da-DK" sz="4300" b="1" dirty="0" err="1">
                <a:solidFill>
                  <a:srgbClr val="000000"/>
                </a:solidFill>
              </a:rPr>
              <a:t>Epanastrofe</a:t>
            </a:r>
            <a:r>
              <a:rPr lang="da-DK" sz="4300" dirty="0">
                <a:solidFill>
                  <a:srgbClr val="000000"/>
                </a:solidFill>
              </a:rPr>
              <a:t>: lykke, lykke </a:t>
            </a:r>
            <a:r>
              <a:rPr lang="da-DK" sz="4300" i="1" dirty="0">
                <a:solidFill>
                  <a:srgbClr val="000000"/>
                </a:solidFill>
              </a:rPr>
              <a:t>“..Om jeres sønner ved andre menneskers lykke: en lykke som også I engang kunne fryde jer ved”</a:t>
            </a:r>
            <a:r>
              <a:rPr lang="da-DK" sz="4300" dirty="0">
                <a:solidFill>
                  <a:srgbClr val="000000"/>
                </a:solidFill>
              </a:rPr>
              <a:t> s. 25, l. 30. </a:t>
            </a:r>
            <a:br>
              <a:rPr lang="da-DK" sz="4300" dirty="0">
                <a:solidFill>
                  <a:srgbClr val="000000"/>
                </a:solidFill>
              </a:rPr>
            </a:br>
            <a:r>
              <a:rPr lang="da-DK" sz="4300" dirty="0">
                <a:solidFill>
                  <a:srgbClr val="000000"/>
                </a:solidFill>
                <a:sym typeface="Wingdings" panose="05000000000000000000" pitchFamily="2" charset="2"/>
              </a:rPr>
              <a:t> </a:t>
            </a:r>
            <a:r>
              <a:rPr lang="da-DK" sz="4300" dirty="0">
                <a:solidFill>
                  <a:srgbClr val="000000"/>
                </a:solidFill>
              </a:rPr>
              <a:t>Dette forstærker budskabet og skaber en rytme og en følelse af sammenhæng, der i høj grad fanger læserens opmærksomhed og gør indhold mere mindeværdigt og betydningsfuldt.  </a:t>
            </a:r>
          </a:p>
        </p:txBody>
      </p:sp>
      <p:sp>
        <p:nvSpPr>
          <p:cNvPr id="14" name="Pladsholder til indhold 3">
            <a:extLst>
              <a:ext uri="{FF2B5EF4-FFF2-40B4-BE49-F238E27FC236}">
                <a16:creationId xmlns:a16="http://schemas.microsoft.com/office/drawing/2014/main" id="{1D1E15B4-6914-7790-D9EB-EFB0947B3123}"/>
              </a:ext>
            </a:extLst>
          </p:cNvPr>
          <p:cNvSpPr txBox="1">
            <a:spLocks/>
          </p:cNvSpPr>
          <p:nvPr/>
        </p:nvSpPr>
        <p:spPr>
          <a:xfrm>
            <a:off x="7880498" y="1531879"/>
            <a:ext cx="3840126" cy="4592116"/>
          </a:xfrm>
          <a:prstGeom prst="rect">
            <a:avLst/>
          </a:prstGeom>
        </p:spPr>
        <p:txBody>
          <a:bodyPr vert="horz" lIns="91440" tIns="45720" rIns="91440" bIns="45720" rtlCol="0">
            <a:normAutofit fontScale="55000" lnSpcReduction="20000"/>
          </a:bodyPr>
          <a:lstStyle>
            <a:lvl1pPr marL="457200" indent="-228600" algn="l" defTabSz="914400" rtl="0" eaLnBrk="1" latinLnBrk="0" hangingPunct="1">
              <a:lnSpc>
                <a:spcPct val="110000"/>
              </a:lnSpc>
              <a:spcBef>
                <a:spcPts val="1000"/>
              </a:spcBef>
              <a:buClr>
                <a:schemeClr val="tx2">
                  <a:lumMod val="10000"/>
                  <a:lumOff val="90000"/>
                </a:schemeClr>
              </a:buClr>
              <a:buSzPct val="80000"/>
              <a:buFont typeface="Wingdings" panose="05000000000000000000" pitchFamily="2" charset="2"/>
              <a:buChar char="§"/>
              <a:defRPr sz="2800" kern="1200">
                <a:solidFill>
                  <a:schemeClr val="tx2">
                    <a:alpha val="70000"/>
                  </a:schemeClr>
                </a:solidFill>
                <a:latin typeface="+mn-lt"/>
                <a:ea typeface="+mn-ea"/>
                <a:cs typeface="+mn-cs"/>
              </a:defRPr>
            </a:lvl1pPr>
            <a:lvl2pPr marL="68580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2400" kern="1200">
                <a:solidFill>
                  <a:schemeClr val="tx2">
                    <a:alpha val="70000"/>
                  </a:schemeClr>
                </a:solidFill>
                <a:latin typeface="+mn-lt"/>
                <a:ea typeface="+mn-ea"/>
                <a:cs typeface="+mn-cs"/>
              </a:defRPr>
            </a:lvl2pPr>
            <a:lvl3pPr marL="125730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2000" kern="1200">
                <a:solidFill>
                  <a:schemeClr val="tx2">
                    <a:alpha val="70000"/>
                  </a:schemeClr>
                </a:solidFill>
                <a:latin typeface="+mn-lt"/>
                <a:ea typeface="+mn-ea"/>
                <a:cs typeface="+mn-cs"/>
              </a:defRPr>
            </a:lvl3pPr>
            <a:lvl4pPr marL="160020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1800" kern="1200">
                <a:solidFill>
                  <a:schemeClr val="tx2">
                    <a:alpha val="70000"/>
                  </a:schemeClr>
                </a:solidFill>
                <a:latin typeface="+mn-lt"/>
                <a:ea typeface="+mn-ea"/>
                <a:cs typeface="+mn-cs"/>
              </a:defRPr>
            </a:lvl4pPr>
            <a:lvl5pPr marL="211455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1800" kern="1200">
                <a:solidFill>
                  <a:schemeClr val="tx2">
                    <a:alpha val="7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indent="0">
              <a:buNone/>
            </a:pPr>
            <a:r>
              <a:rPr lang="da-DK" sz="5800" u="sng" dirty="0">
                <a:solidFill>
                  <a:srgbClr val="B13B6C"/>
                </a:solidFill>
                <a:latin typeface="+mj-lt"/>
              </a:rPr>
              <a:t>Appelformer</a:t>
            </a:r>
            <a:r>
              <a:rPr lang="da-DK" sz="8000" u="sng" dirty="0">
                <a:solidFill>
                  <a:schemeClr val="accent2">
                    <a:alpha val="70000"/>
                  </a:schemeClr>
                </a:solidFill>
                <a:latin typeface="+mj-lt"/>
              </a:rPr>
              <a:t> </a:t>
            </a:r>
          </a:p>
          <a:p>
            <a:r>
              <a:rPr lang="da-DK" b="1" dirty="0">
                <a:solidFill>
                  <a:srgbClr val="FF0000"/>
                </a:solidFill>
              </a:rPr>
              <a:t>Patos</a:t>
            </a:r>
            <a:r>
              <a:rPr lang="da-DK" dirty="0">
                <a:solidFill>
                  <a:srgbClr val="000000"/>
                </a:solidFill>
              </a:rPr>
              <a:t>, appellerer til følelserne: “</a:t>
            </a:r>
            <a:r>
              <a:rPr lang="da-DK" i="1" dirty="0">
                <a:solidFill>
                  <a:srgbClr val="000000"/>
                </a:solidFill>
              </a:rPr>
              <a:t>Dette er netop årsdagen til, at jeg heller ikke har noget at sige til medynk for dem af jer her i dag, der er forældre til disse mænd, men tværtimod til opmuntring</a:t>
            </a:r>
            <a:r>
              <a:rPr lang="da-DK" dirty="0">
                <a:solidFill>
                  <a:srgbClr val="000000"/>
                </a:solidFill>
              </a:rPr>
              <a:t>” s. 25 l. 23-25 </a:t>
            </a:r>
          </a:p>
          <a:p>
            <a:r>
              <a:rPr lang="da-DK" b="1" dirty="0">
                <a:solidFill>
                  <a:srgbClr val="00B0F0"/>
                </a:solidFill>
              </a:rPr>
              <a:t>Logos</a:t>
            </a:r>
            <a:r>
              <a:rPr lang="da-DK" dirty="0">
                <a:solidFill>
                  <a:srgbClr val="000000"/>
                </a:solidFill>
              </a:rPr>
              <a:t>, appellerer til fornuft: ““</a:t>
            </a:r>
            <a:r>
              <a:rPr lang="da-DK" i="1" dirty="0">
                <a:solidFill>
                  <a:srgbClr val="000000"/>
                </a:solidFill>
              </a:rPr>
              <a:t>I, der stadig er unge nok til at sætte børn i verden, må holde modet oppe ved håbet om flere (...) og navnlig vil de være til dobbelt gavn for staten, som undgår affolkning”</a:t>
            </a:r>
            <a:r>
              <a:rPr lang="da-DK" dirty="0">
                <a:solidFill>
                  <a:srgbClr val="000000"/>
                </a:solidFill>
              </a:rPr>
              <a:t> </a:t>
            </a:r>
          </a:p>
          <a:p>
            <a:r>
              <a:rPr lang="da-DK" b="1" dirty="0" err="1">
                <a:solidFill>
                  <a:srgbClr val="00B050"/>
                </a:solidFill>
              </a:rPr>
              <a:t>Ethos</a:t>
            </a:r>
            <a:r>
              <a:rPr lang="da-DK" dirty="0">
                <a:solidFill>
                  <a:srgbClr val="000000"/>
                </a:solidFill>
              </a:rPr>
              <a:t>, troværdig fremtræden: Perikles har troværdighed som afsender blot ved at være blevet udvalgt til denne fornemme opgave </a:t>
            </a:r>
          </a:p>
        </p:txBody>
      </p:sp>
    </p:spTree>
    <p:extLst>
      <p:ext uri="{BB962C8B-B14F-4D97-AF65-F5344CB8AC3E}">
        <p14:creationId xmlns:p14="http://schemas.microsoft.com/office/powerpoint/2010/main" val="344899902"/>
      </p:ext>
    </p:extLst>
  </p:cSld>
  <p:clrMapOvr>
    <a:masterClrMapping/>
  </p:clrMapOvr>
</p:sld>
</file>

<file path=ppt/theme/theme1.xml><?xml version="1.0" encoding="utf-8"?>
<a:theme xmlns:a="http://schemas.openxmlformats.org/drawingml/2006/main" name="LuminousVTI">
  <a:themeElements>
    <a:clrScheme name="AnalogousFromDarkSeedLeftStep">
      <a:dk1>
        <a:srgbClr val="000000"/>
      </a:dk1>
      <a:lt1>
        <a:srgbClr val="FFFFFF"/>
      </a:lt1>
      <a:dk2>
        <a:srgbClr val="301B2C"/>
      </a:dk2>
      <a:lt2>
        <a:srgbClr val="F0F3F3"/>
      </a:lt2>
      <a:accent1>
        <a:srgbClr val="C34D4D"/>
      </a:accent1>
      <a:accent2>
        <a:srgbClr val="B13B6C"/>
      </a:accent2>
      <a:accent3>
        <a:srgbClr val="C34DAF"/>
      </a:accent3>
      <a:accent4>
        <a:srgbClr val="943BB1"/>
      </a:accent4>
      <a:accent5>
        <a:srgbClr val="744DC3"/>
      </a:accent5>
      <a:accent6>
        <a:srgbClr val="3D46B2"/>
      </a:accent6>
      <a:hlink>
        <a:srgbClr val="7F3FBF"/>
      </a:hlink>
      <a:folHlink>
        <a:srgbClr val="7F7F7F"/>
      </a:folHlink>
    </a:clrScheme>
    <a:fontScheme name="Custom 51">
      <a:majorFont>
        <a:latin typeface="Sabon Next L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uminousVTI" id="{3EBF12FF-FD44-415B-AB75-5B4F7E5C3AC4}" vid="{521B7FAE-6A8D-4468-B79A-0706294A0D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Tema1</Template>
  <TotalTime>48</TotalTime>
  <Words>1069</Words>
  <Application>Microsoft Office PowerPoint</Application>
  <PresentationFormat>Widescreen</PresentationFormat>
  <Paragraphs>40</Paragraphs>
  <Slides>7</Slides>
  <Notes>2</Notes>
  <HiddenSlides>0</HiddenSlides>
  <MMClips>0</MMClips>
  <ScaleCrop>false</ScaleCrop>
  <HeadingPairs>
    <vt:vector size="6" baseType="variant">
      <vt:variant>
        <vt:lpstr>Benyttede skrifttyper</vt:lpstr>
      </vt:variant>
      <vt:variant>
        <vt:i4>6</vt:i4>
      </vt:variant>
      <vt:variant>
        <vt:lpstr>Tema</vt:lpstr>
      </vt:variant>
      <vt:variant>
        <vt:i4>1</vt:i4>
      </vt:variant>
      <vt:variant>
        <vt:lpstr>Slidetitler</vt:lpstr>
      </vt:variant>
      <vt:variant>
        <vt:i4>7</vt:i4>
      </vt:variant>
    </vt:vector>
  </HeadingPairs>
  <TitlesOfParts>
    <vt:vector size="14" baseType="lpstr">
      <vt:lpstr>Aptos</vt:lpstr>
      <vt:lpstr>Arial</vt:lpstr>
      <vt:lpstr>Avenir Next LT Pro</vt:lpstr>
      <vt:lpstr>Century Gothic</vt:lpstr>
      <vt:lpstr>Sabon Next LT</vt:lpstr>
      <vt:lpstr>Wingdings</vt:lpstr>
      <vt:lpstr>LuminousVTI</vt:lpstr>
      <vt:lpstr>Perikles Gravtale af Thukiydid</vt:lpstr>
      <vt:lpstr>Afsnit 35-36</vt:lpstr>
      <vt:lpstr>Afsnit 37-38</vt:lpstr>
      <vt:lpstr>Afsnit 39</vt:lpstr>
      <vt:lpstr>Afsnit 40-41</vt:lpstr>
      <vt:lpstr>Afsnit 42-43</vt:lpstr>
      <vt:lpstr>Afsnit 44-46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Freja Lindgren Facius</dc:creator>
  <cp:lastModifiedBy>Freja Lindgren Facius</cp:lastModifiedBy>
  <cp:revision>1</cp:revision>
  <dcterms:created xsi:type="dcterms:W3CDTF">2024-11-14T19:34:57Z</dcterms:created>
  <dcterms:modified xsi:type="dcterms:W3CDTF">2024-11-15T09:04:51Z</dcterms:modified>
</cp:coreProperties>
</file>