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2"/>
  </p:notesMasterIdLst>
  <p:sldIdLst>
    <p:sldId id="275" r:id="rId2"/>
    <p:sldId id="274" r:id="rId3"/>
    <p:sldId id="258" r:id="rId4"/>
    <p:sldId id="260" r:id="rId5"/>
    <p:sldId id="276" r:id="rId6"/>
    <p:sldId id="278" r:id="rId7"/>
    <p:sldId id="272" r:id="rId8"/>
    <p:sldId id="264" r:id="rId9"/>
    <p:sldId id="279" r:id="rId10"/>
    <p:sldId id="266" r:id="rId11"/>
  </p:sldIdLst>
  <p:sldSz cx="12192000" cy="6858000"/>
  <p:notesSz cx="6858000" cy="9144000"/>
  <p:defaultTex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D9C22"/>
    <a:srgbClr val="D20052"/>
    <a:srgbClr val="808FA8"/>
    <a:srgbClr val="B17695"/>
    <a:srgbClr val="FF9298"/>
    <a:srgbClr val="00679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0967"/>
    <p:restoredTop sz="91427"/>
  </p:normalViewPr>
  <p:slideViewPr>
    <p:cSldViewPr snapToGrid="0">
      <p:cViewPr varScale="1">
        <p:scale>
          <a:sx n="60" d="100"/>
          <a:sy n="60" d="100"/>
        </p:scale>
        <p:origin x="1064" y="44"/>
      </p:cViewPr>
      <p:guideLst/>
    </p:cSldViewPr>
  </p:slideViewPr>
  <p:notesTextViewPr>
    <p:cViewPr>
      <p:scale>
        <a:sx n="20" d="100"/>
        <a:sy n="2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a-DK"/>
          </a:p>
        </p:txBody>
      </p:sp>
      <p:sp>
        <p:nvSpPr>
          <p:cNvPr id="3" name="Pladsholder til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FA1E59F-CC86-2A4B-9FDA-0F3F6B29D8B7}" type="datetimeFigureOut">
              <a:rPr lang="da-DK" smtClean="0"/>
              <a:t>11-08-2023</a:t>
            </a:fld>
            <a:endParaRPr lang="da-DK"/>
          </a:p>
        </p:txBody>
      </p:sp>
      <p:sp>
        <p:nvSpPr>
          <p:cNvPr id="4" name="Pladsholder til slidebille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a-DK"/>
          </a:p>
        </p:txBody>
      </p:sp>
      <p:sp>
        <p:nvSpPr>
          <p:cNvPr id="5" name="Pladsholder til no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6" name="Pladsholder til sidefod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a-DK"/>
          </a:p>
        </p:txBody>
      </p:sp>
      <p:sp>
        <p:nvSpPr>
          <p:cNvPr id="7" name="Pladsholder til sli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404A614-53E8-B749-9C3E-70212767637B}" type="slidenum">
              <a:rPr lang="da-DK" smtClean="0"/>
              <a:t>‹nr.›</a:t>
            </a:fld>
            <a:endParaRPr lang="da-DK"/>
          </a:p>
        </p:txBody>
      </p:sp>
    </p:spTree>
    <p:extLst>
      <p:ext uri="{BB962C8B-B14F-4D97-AF65-F5344CB8AC3E}">
        <p14:creationId xmlns:p14="http://schemas.microsoft.com/office/powerpoint/2010/main" val="350786747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slid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CCBF264-B261-CBA6-E14B-531B1A235B17}"/>
              </a:ext>
            </a:extLst>
          </p:cNvPr>
          <p:cNvSpPr>
            <a:spLocks noGrp="1"/>
          </p:cNvSpPr>
          <p:nvPr>
            <p:ph type="ctrTitle"/>
          </p:nvPr>
        </p:nvSpPr>
        <p:spPr>
          <a:xfrm>
            <a:off x="1524000" y="1122363"/>
            <a:ext cx="9144000" cy="2387600"/>
          </a:xfrm>
        </p:spPr>
        <p:txBody>
          <a:bodyPr anchor="b"/>
          <a:lstStyle>
            <a:lvl1pPr algn="ctr">
              <a:defRPr sz="6000"/>
            </a:lvl1pPr>
          </a:lstStyle>
          <a:p>
            <a:r>
              <a:rPr lang="da-DK"/>
              <a:t>Klik for at redigere titeltypografien i masteren</a:t>
            </a:r>
          </a:p>
        </p:txBody>
      </p:sp>
      <p:sp>
        <p:nvSpPr>
          <p:cNvPr id="3" name="Undertitel 2">
            <a:extLst>
              <a:ext uri="{FF2B5EF4-FFF2-40B4-BE49-F238E27FC236}">
                <a16:creationId xmlns:a16="http://schemas.microsoft.com/office/drawing/2014/main" id="{57279768-89D3-B90B-5FDA-682240A9785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a-DK"/>
              <a:t>Klik for at redigere undertiteltypografien i masteren</a:t>
            </a:r>
          </a:p>
        </p:txBody>
      </p:sp>
      <p:sp>
        <p:nvSpPr>
          <p:cNvPr id="4" name="Pladsholder til dato 3">
            <a:extLst>
              <a:ext uri="{FF2B5EF4-FFF2-40B4-BE49-F238E27FC236}">
                <a16:creationId xmlns:a16="http://schemas.microsoft.com/office/drawing/2014/main" id="{602A9441-69E2-DBC1-2958-F3070C471824}"/>
              </a:ext>
            </a:extLst>
          </p:cNvPr>
          <p:cNvSpPr>
            <a:spLocks noGrp="1"/>
          </p:cNvSpPr>
          <p:nvPr>
            <p:ph type="dt" sz="half" idx="10"/>
          </p:nvPr>
        </p:nvSpPr>
        <p:spPr/>
        <p:txBody>
          <a:bodyPr/>
          <a:lstStyle/>
          <a:p>
            <a:fld id="{97E7BA4E-A58F-484D-8F58-4FDE3C0A22EA}" type="datetimeFigureOut">
              <a:rPr lang="da-DK" smtClean="0"/>
              <a:t>11-08-2023</a:t>
            </a:fld>
            <a:endParaRPr lang="da-DK"/>
          </a:p>
        </p:txBody>
      </p:sp>
      <p:sp>
        <p:nvSpPr>
          <p:cNvPr id="5" name="Pladsholder til sidefod 4">
            <a:extLst>
              <a:ext uri="{FF2B5EF4-FFF2-40B4-BE49-F238E27FC236}">
                <a16:creationId xmlns:a16="http://schemas.microsoft.com/office/drawing/2014/main" id="{52248863-153F-3B74-6B71-3BAE35781342}"/>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A4E9E280-1B81-E939-0D73-AFD51F2CF1CD}"/>
              </a:ext>
            </a:extLst>
          </p:cNvPr>
          <p:cNvSpPr>
            <a:spLocks noGrp="1"/>
          </p:cNvSpPr>
          <p:nvPr>
            <p:ph type="sldNum" sz="quarter" idx="12"/>
          </p:nvPr>
        </p:nvSpPr>
        <p:spPr/>
        <p:txBody>
          <a:bodyPr/>
          <a:lstStyle/>
          <a:p>
            <a:fld id="{C9EF7329-9DB6-E54E-A5FB-019C3535C104}" type="slidenum">
              <a:rPr lang="da-DK" smtClean="0"/>
              <a:t>‹nr.›</a:t>
            </a:fld>
            <a:endParaRPr lang="da-DK"/>
          </a:p>
        </p:txBody>
      </p:sp>
    </p:spTree>
    <p:extLst>
      <p:ext uri="{BB962C8B-B14F-4D97-AF65-F5344CB8AC3E}">
        <p14:creationId xmlns:p14="http://schemas.microsoft.com/office/powerpoint/2010/main" val="329369945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og indholdsobjek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CC53EC0-2462-B1CA-A401-0294BDEE35E0}"/>
              </a:ext>
            </a:extLst>
          </p:cNvPr>
          <p:cNvSpPr>
            <a:spLocks noGrp="1"/>
          </p:cNvSpPr>
          <p:nvPr>
            <p:ph type="title"/>
          </p:nvPr>
        </p:nvSpPr>
        <p:spPr/>
        <p:txBody>
          <a:bodyPr/>
          <a:lstStyle/>
          <a:p>
            <a:r>
              <a:rPr lang="da-DK"/>
              <a:t>Klik for at redigere titeltypografien i masteren</a:t>
            </a:r>
          </a:p>
        </p:txBody>
      </p:sp>
      <p:sp>
        <p:nvSpPr>
          <p:cNvPr id="3" name="Pladsholder til indhold 2">
            <a:extLst>
              <a:ext uri="{FF2B5EF4-FFF2-40B4-BE49-F238E27FC236}">
                <a16:creationId xmlns:a16="http://schemas.microsoft.com/office/drawing/2014/main" id="{0F63C72D-FA46-F653-FFAB-FF0A5310AC3A}"/>
              </a:ext>
            </a:extLst>
          </p:cNvPr>
          <p:cNvSpPr>
            <a:spLocks noGrp="1"/>
          </p:cNvSpPr>
          <p:nvPr>
            <p:ph idx="1"/>
          </p:nvPr>
        </p:nvSpPr>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3D041712-C824-1E83-C79D-4F0882E8F0C5}"/>
              </a:ext>
            </a:extLst>
          </p:cNvPr>
          <p:cNvSpPr>
            <a:spLocks noGrp="1"/>
          </p:cNvSpPr>
          <p:nvPr>
            <p:ph type="dt" sz="half" idx="10"/>
          </p:nvPr>
        </p:nvSpPr>
        <p:spPr/>
        <p:txBody>
          <a:bodyPr/>
          <a:lstStyle/>
          <a:p>
            <a:fld id="{97E7BA4E-A58F-484D-8F58-4FDE3C0A22EA}" type="datetimeFigureOut">
              <a:rPr lang="da-DK" smtClean="0"/>
              <a:t>11-08-2023</a:t>
            </a:fld>
            <a:endParaRPr lang="da-DK"/>
          </a:p>
        </p:txBody>
      </p:sp>
      <p:sp>
        <p:nvSpPr>
          <p:cNvPr id="5" name="Pladsholder til sidefod 4">
            <a:extLst>
              <a:ext uri="{FF2B5EF4-FFF2-40B4-BE49-F238E27FC236}">
                <a16:creationId xmlns:a16="http://schemas.microsoft.com/office/drawing/2014/main" id="{C69D0629-3209-5B3A-12FD-9AFBAE0BF0A9}"/>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E324397C-B2D4-5619-9E31-DF86AAA5C182}"/>
              </a:ext>
            </a:extLst>
          </p:cNvPr>
          <p:cNvSpPr>
            <a:spLocks noGrp="1"/>
          </p:cNvSpPr>
          <p:nvPr>
            <p:ph type="sldNum" sz="quarter" idx="12"/>
          </p:nvPr>
        </p:nvSpPr>
        <p:spPr/>
        <p:txBody>
          <a:bodyPr/>
          <a:lstStyle/>
          <a:p>
            <a:fld id="{C9EF7329-9DB6-E54E-A5FB-019C3535C104}" type="slidenum">
              <a:rPr lang="da-DK" smtClean="0"/>
              <a:t>‹nr.›</a:t>
            </a:fld>
            <a:endParaRPr lang="da-DK"/>
          </a:p>
        </p:txBody>
      </p:sp>
    </p:spTree>
    <p:extLst>
      <p:ext uri="{BB962C8B-B14F-4D97-AF65-F5344CB8AC3E}">
        <p14:creationId xmlns:p14="http://schemas.microsoft.com/office/powerpoint/2010/main" val="238643233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fsnitsoversk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1D2B7F6-6AC5-5947-9057-D5AF25F8100B}"/>
              </a:ext>
            </a:extLst>
          </p:cNvPr>
          <p:cNvSpPr>
            <a:spLocks noGrp="1"/>
          </p:cNvSpPr>
          <p:nvPr>
            <p:ph type="title"/>
          </p:nvPr>
        </p:nvSpPr>
        <p:spPr>
          <a:xfrm>
            <a:off x="831850" y="1709738"/>
            <a:ext cx="10515600" cy="2852737"/>
          </a:xfrm>
        </p:spPr>
        <p:txBody>
          <a:bodyPr anchor="b"/>
          <a:lstStyle>
            <a:lvl1pPr>
              <a:defRPr sz="6000"/>
            </a:lvl1pPr>
          </a:lstStyle>
          <a:p>
            <a:r>
              <a:rPr lang="da-DK"/>
              <a:t>Klik for at redigere titeltypografien i masteren</a:t>
            </a:r>
          </a:p>
        </p:txBody>
      </p:sp>
      <p:sp>
        <p:nvSpPr>
          <p:cNvPr id="3" name="Pladsholder til tekst 2">
            <a:extLst>
              <a:ext uri="{FF2B5EF4-FFF2-40B4-BE49-F238E27FC236}">
                <a16:creationId xmlns:a16="http://schemas.microsoft.com/office/drawing/2014/main" id="{DDFEAFB4-29AC-6054-6EB3-D238E219E37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a-DK"/>
              <a:t>Klik for at redigere teksttypografierne i masteren</a:t>
            </a:r>
          </a:p>
        </p:txBody>
      </p:sp>
      <p:sp>
        <p:nvSpPr>
          <p:cNvPr id="4" name="Pladsholder til dato 3">
            <a:extLst>
              <a:ext uri="{FF2B5EF4-FFF2-40B4-BE49-F238E27FC236}">
                <a16:creationId xmlns:a16="http://schemas.microsoft.com/office/drawing/2014/main" id="{95A3D2D3-FE9C-5F1F-9D50-1B5D32487AA1}"/>
              </a:ext>
            </a:extLst>
          </p:cNvPr>
          <p:cNvSpPr>
            <a:spLocks noGrp="1"/>
          </p:cNvSpPr>
          <p:nvPr>
            <p:ph type="dt" sz="half" idx="10"/>
          </p:nvPr>
        </p:nvSpPr>
        <p:spPr/>
        <p:txBody>
          <a:bodyPr/>
          <a:lstStyle/>
          <a:p>
            <a:fld id="{97E7BA4E-A58F-484D-8F58-4FDE3C0A22EA}" type="datetimeFigureOut">
              <a:rPr lang="da-DK" smtClean="0"/>
              <a:t>11-08-2023</a:t>
            </a:fld>
            <a:endParaRPr lang="da-DK"/>
          </a:p>
        </p:txBody>
      </p:sp>
      <p:sp>
        <p:nvSpPr>
          <p:cNvPr id="5" name="Pladsholder til sidefod 4">
            <a:extLst>
              <a:ext uri="{FF2B5EF4-FFF2-40B4-BE49-F238E27FC236}">
                <a16:creationId xmlns:a16="http://schemas.microsoft.com/office/drawing/2014/main" id="{1203EAAF-29DC-D3C4-FDBF-3D7119C3814E}"/>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39888BB0-8AEB-702C-EA38-6535C2CA73A0}"/>
              </a:ext>
            </a:extLst>
          </p:cNvPr>
          <p:cNvSpPr>
            <a:spLocks noGrp="1"/>
          </p:cNvSpPr>
          <p:nvPr>
            <p:ph type="sldNum" sz="quarter" idx="12"/>
          </p:nvPr>
        </p:nvSpPr>
        <p:spPr/>
        <p:txBody>
          <a:bodyPr/>
          <a:lstStyle/>
          <a:p>
            <a:fld id="{C9EF7329-9DB6-E54E-A5FB-019C3535C104}" type="slidenum">
              <a:rPr lang="da-DK" smtClean="0"/>
              <a:t>‹nr.›</a:t>
            </a:fld>
            <a:endParaRPr lang="da-DK"/>
          </a:p>
        </p:txBody>
      </p:sp>
    </p:spTree>
    <p:extLst>
      <p:ext uri="{BB962C8B-B14F-4D97-AF65-F5344CB8AC3E}">
        <p14:creationId xmlns:p14="http://schemas.microsoft.com/office/powerpoint/2010/main" val="726083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dholdsobjekter">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EFC4553-27C1-EB32-8209-D5674E04CCAE}"/>
              </a:ext>
            </a:extLst>
          </p:cNvPr>
          <p:cNvSpPr>
            <a:spLocks noGrp="1"/>
          </p:cNvSpPr>
          <p:nvPr>
            <p:ph type="title"/>
          </p:nvPr>
        </p:nvSpPr>
        <p:spPr/>
        <p:txBody>
          <a:bodyPr/>
          <a:lstStyle/>
          <a:p>
            <a:r>
              <a:rPr lang="da-DK"/>
              <a:t>Klik for at redigere titeltypografien i masteren</a:t>
            </a:r>
          </a:p>
        </p:txBody>
      </p:sp>
      <p:sp>
        <p:nvSpPr>
          <p:cNvPr id="3" name="Pladsholder til indhold 2">
            <a:extLst>
              <a:ext uri="{FF2B5EF4-FFF2-40B4-BE49-F238E27FC236}">
                <a16:creationId xmlns:a16="http://schemas.microsoft.com/office/drawing/2014/main" id="{A9B86BEF-4FF5-C535-70BF-13507FF45E0C}"/>
              </a:ext>
            </a:extLst>
          </p:cNvPr>
          <p:cNvSpPr>
            <a:spLocks noGrp="1"/>
          </p:cNvSpPr>
          <p:nvPr>
            <p:ph sz="half" idx="1"/>
          </p:nvPr>
        </p:nvSpPr>
        <p:spPr>
          <a:xfrm>
            <a:off x="838200" y="1825625"/>
            <a:ext cx="5181600" cy="435133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indhold 3">
            <a:extLst>
              <a:ext uri="{FF2B5EF4-FFF2-40B4-BE49-F238E27FC236}">
                <a16:creationId xmlns:a16="http://schemas.microsoft.com/office/drawing/2014/main" id="{AF4691EC-CCA3-AFB1-5BA9-F57EE20A730A}"/>
              </a:ext>
            </a:extLst>
          </p:cNvPr>
          <p:cNvSpPr>
            <a:spLocks noGrp="1"/>
          </p:cNvSpPr>
          <p:nvPr>
            <p:ph sz="half" idx="2"/>
          </p:nvPr>
        </p:nvSpPr>
        <p:spPr>
          <a:xfrm>
            <a:off x="6172200" y="1825625"/>
            <a:ext cx="5181600" cy="435133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5" name="Pladsholder til dato 4">
            <a:extLst>
              <a:ext uri="{FF2B5EF4-FFF2-40B4-BE49-F238E27FC236}">
                <a16:creationId xmlns:a16="http://schemas.microsoft.com/office/drawing/2014/main" id="{D18FF162-FF0C-AEE7-351B-68EDD69A68C0}"/>
              </a:ext>
            </a:extLst>
          </p:cNvPr>
          <p:cNvSpPr>
            <a:spLocks noGrp="1"/>
          </p:cNvSpPr>
          <p:nvPr>
            <p:ph type="dt" sz="half" idx="10"/>
          </p:nvPr>
        </p:nvSpPr>
        <p:spPr/>
        <p:txBody>
          <a:bodyPr/>
          <a:lstStyle/>
          <a:p>
            <a:fld id="{97E7BA4E-A58F-484D-8F58-4FDE3C0A22EA}" type="datetimeFigureOut">
              <a:rPr lang="da-DK" smtClean="0"/>
              <a:t>11-08-2023</a:t>
            </a:fld>
            <a:endParaRPr lang="da-DK"/>
          </a:p>
        </p:txBody>
      </p:sp>
      <p:sp>
        <p:nvSpPr>
          <p:cNvPr id="6" name="Pladsholder til sidefod 5">
            <a:extLst>
              <a:ext uri="{FF2B5EF4-FFF2-40B4-BE49-F238E27FC236}">
                <a16:creationId xmlns:a16="http://schemas.microsoft.com/office/drawing/2014/main" id="{F6A3020F-BC74-D62F-3FA8-9DCF31D4C901}"/>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EA51B693-E973-840C-3B0F-F3E188458141}"/>
              </a:ext>
            </a:extLst>
          </p:cNvPr>
          <p:cNvSpPr>
            <a:spLocks noGrp="1"/>
          </p:cNvSpPr>
          <p:nvPr>
            <p:ph type="sldNum" sz="quarter" idx="12"/>
          </p:nvPr>
        </p:nvSpPr>
        <p:spPr/>
        <p:txBody>
          <a:bodyPr/>
          <a:lstStyle/>
          <a:p>
            <a:fld id="{C9EF7329-9DB6-E54E-A5FB-019C3535C104}" type="slidenum">
              <a:rPr lang="da-DK" smtClean="0"/>
              <a:t>‹nr.›</a:t>
            </a:fld>
            <a:endParaRPr lang="da-DK"/>
          </a:p>
        </p:txBody>
      </p:sp>
    </p:spTree>
    <p:extLst>
      <p:ext uri="{BB962C8B-B14F-4D97-AF65-F5344CB8AC3E}">
        <p14:creationId xmlns:p14="http://schemas.microsoft.com/office/powerpoint/2010/main" val="196369666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CDF7F5F-5DC1-CA79-643D-42947734AA2D}"/>
              </a:ext>
            </a:extLst>
          </p:cNvPr>
          <p:cNvSpPr>
            <a:spLocks noGrp="1"/>
          </p:cNvSpPr>
          <p:nvPr>
            <p:ph type="title"/>
          </p:nvPr>
        </p:nvSpPr>
        <p:spPr>
          <a:xfrm>
            <a:off x="839788" y="365125"/>
            <a:ext cx="10515600" cy="1325563"/>
          </a:xfrm>
        </p:spPr>
        <p:txBody>
          <a:bodyPr/>
          <a:lstStyle/>
          <a:p>
            <a:r>
              <a:rPr lang="da-DK"/>
              <a:t>Klik for at redigere titeltypografien i masteren</a:t>
            </a:r>
          </a:p>
        </p:txBody>
      </p:sp>
      <p:sp>
        <p:nvSpPr>
          <p:cNvPr id="3" name="Pladsholder til tekst 2">
            <a:extLst>
              <a:ext uri="{FF2B5EF4-FFF2-40B4-BE49-F238E27FC236}">
                <a16:creationId xmlns:a16="http://schemas.microsoft.com/office/drawing/2014/main" id="{0CC2BC95-83BC-07F9-49ED-89E071904E1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4" name="Pladsholder til indhold 3">
            <a:extLst>
              <a:ext uri="{FF2B5EF4-FFF2-40B4-BE49-F238E27FC236}">
                <a16:creationId xmlns:a16="http://schemas.microsoft.com/office/drawing/2014/main" id="{2EC14B2C-8D4B-2C5A-0798-A7F8FEDF3BE1}"/>
              </a:ext>
            </a:extLst>
          </p:cNvPr>
          <p:cNvSpPr>
            <a:spLocks noGrp="1"/>
          </p:cNvSpPr>
          <p:nvPr>
            <p:ph sz="half" idx="2"/>
          </p:nvPr>
        </p:nvSpPr>
        <p:spPr>
          <a:xfrm>
            <a:off x="839788" y="2505075"/>
            <a:ext cx="5157787" cy="368458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5" name="Pladsholder til tekst 4">
            <a:extLst>
              <a:ext uri="{FF2B5EF4-FFF2-40B4-BE49-F238E27FC236}">
                <a16:creationId xmlns:a16="http://schemas.microsoft.com/office/drawing/2014/main" id="{4ED36496-7C90-DE1C-6BE4-1021601D4B6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6" name="Pladsholder til indhold 5">
            <a:extLst>
              <a:ext uri="{FF2B5EF4-FFF2-40B4-BE49-F238E27FC236}">
                <a16:creationId xmlns:a16="http://schemas.microsoft.com/office/drawing/2014/main" id="{DC0C7A45-3E3D-296C-FFD7-89C7AE70ED82}"/>
              </a:ext>
            </a:extLst>
          </p:cNvPr>
          <p:cNvSpPr>
            <a:spLocks noGrp="1"/>
          </p:cNvSpPr>
          <p:nvPr>
            <p:ph sz="quarter" idx="4"/>
          </p:nvPr>
        </p:nvSpPr>
        <p:spPr>
          <a:xfrm>
            <a:off x="6172200" y="2505075"/>
            <a:ext cx="5183188" cy="368458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7" name="Pladsholder til dato 6">
            <a:extLst>
              <a:ext uri="{FF2B5EF4-FFF2-40B4-BE49-F238E27FC236}">
                <a16:creationId xmlns:a16="http://schemas.microsoft.com/office/drawing/2014/main" id="{D80D4239-5BE8-DE54-7077-1A78599E534F}"/>
              </a:ext>
            </a:extLst>
          </p:cNvPr>
          <p:cNvSpPr>
            <a:spLocks noGrp="1"/>
          </p:cNvSpPr>
          <p:nvPr>
            <p:ph type="dt" sz="half" idx="10"/>
          </p:nvPr>
        </p:nvSpPr>
        <p:spPr/>
        <p:txBody>
          <a:bodyPr/>
          <a:lstStyle/>
          <a:p>
            <a:fld id="{97E7BA4E-A58F-484D-8F58-4FDE3C0A22EA}" type="datetimeFigureOut">
              <a:rPr lang="da-DK" smtClean="0"/>
              <a:t>11-08-2023</a:t>
            </a:fld>
            <a:endParaRPr lang="da-DK"/>
          </a:p>
        </p:txBody>
      </p:sp>
      <p:sp>
        <p:nvSpPr>
          <p:cNvPr id="8" name="Pladsholder til sidefod 7">
            <a:extLst>
              <a:ext uri="{FF2B5EF4-FFF2-40B4-BE49-F238E27FC236}">
                <a16:creationId xmlns:a16="http://schemas.microsoft.com/office/drawing/2014/main" id="{B4236D77-DB73-FF3A-B29A-26AAFBD7BEB6}"/>
              </a:ext>
            </a:extLst>
          </p:cNvPr>
          <p:cNvSpPr>
            <a:spLocks noGrp="1"/>
          </p:cNvSpPr>
          <p:nvPr>
            <p:ph type="ftr" sz="quarter" idx="11"/>
          </p:nvPr>
        </p:nvSpPr>
        <p:spPr/>
        <p:txBody>
          <a:bodyPr/>
          <a:lstStyle/>
          <a:p>
            <a:endParaRPr lang="da-DK"/>
          </a:p>
        </p:txBody>
      </p:sp>
      <p:sp>
        <p:nvSpPr>
          <p:cNvPr id="9" name="Pladsholder til slidenummer 8">
            <a:extLst>
              <a:ext uri="{FF2B5EF4-FFF2-40B4-BE49-F238E27FC236}">
                <a16:creationId xmlns:a16="http://schemas.microsoft.com/office/drawing/2014/main" id="{3BDFE4D1-AA38-51A7-124E-D715B4D82ABA}"/>
              </a:ext>
            </a:extLst>
          </p:cNvPr>
          <p:cNvSpPr>
            <a:spLocks noGrp="1"/>
          </p:cNvSpPr>
          <p:nvPr>
            <p:ph type="sldNum" sz="quarter" idx="12"/>
          </p:nvPr>
        </p:nvSpPr>
        <p:spPr/>
        <p:txBody>
          <a:bodyPr/>
          <a:lstStyle/>
          <a:p>
            <a:fld id="{C9EF7329-9DB6-E54E-A5FB-019C3535C104}" type="slidenum">
              <a:rPr lang="da-DK" smtClean="0"/>
              <a:t>‹nr.›</a:t>
            </a:fld>
            <a:endParaRPr lang="da-DK"/>
          </a:p>
        </p:txBody>
      </p:sp>
    </p:spTree>
    <p:extLst>
      <p:ext uri="{BB962C8B-B14F-4D97-AF65-F5344CB8AC3E}">
        <p14:creationId xmlns:p14="http://schemas.microsoft.com/office/powerpoint/2010/main" val="122754826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Kun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D457E91-B320-B8F0-40B7-FB54E62E3406}"/>
              </a:ext>
            </a:extLst>
          </p:cNvPr>
          <p:cNvSpPr>
            <a:spLocks noGrp="1"/>
          </p:cNvSpPr>
          <p:nvPr>
            <p:ph type="title"/>
          </p:nvPr>
        </p:nvSpPr>
        <p:spPr/>
        <p:txBody>
          <a:bodyPr/>
          <a:lstStyle/>
          <a:p>
            <a:r>
              <a:rPr lang="da-DK"/>
              <a:t>Klik for at redigere titeltypografien i masteren</a:t>
            </a:r>
          </a:p>
        </p:txBody>
      </p:sp>
      <p:sp>
        <p:nvSpPr>
          <p:cNvPr id="3" name="Pladsholder til dato 2">
            <a:extLst>
              <a:ext uri="{FF2B5EF4-FFF2-40B4-BE49-F238E27FC236}">
                <a16:creationId xmlns:a16="http://schemas.microsoft.com/office/drawing/2014/main" id="{2FE4EF1A-3B54-4F30-52C4-A9CF398DDC40}"/>
              </a:ext>
            </a:extLst>
          </p:cNvPr>
          <p:cNvSpPr>
            <a:spLocks noGrp="1"/>
          </p:cNvSpPr>
          <p:nvPr>
            <p:ph type="dt" sz="half" idx="10"/>
          </p:nvPr>
        </p:nvSpPr>
        <p:spPr/>
        <p:txBody>
          <a:bodyPr/>
          <a:lstStyle/>
          <a:p>
            <a:fld id="{97E7BA4E-A58F-484D-8F58-4FDE3C0A22EA}" type="datetimeFigureOut">
              <a:rPr lang="da-DK" smtClean="0"/>
              <a:t>11-08-2023</a:t>
            </a:fld>
            <a:endParaRPr lang="da-DK"/>
          </a:p>
        </p:txBody>
      </p:sp>
      <p:sp>
        <p:nvSpPr>
          <p:cNvPr id="4" name="Pladsholder til sidefod 3">
            <a:extLst>
              <a:ext uri="{FF2B5EF4-FFF2-40B4-BE49-F238E27FC236}">
                <a16:creationId xmlns:a16="http://schemas.microsoft.com/office/drawing/2014/main" id="{D0740EC5-46CE-023B-B81C-7C07CD2C59D7}"/>
              </a:ext>
            </a:extLst>
          </p:cNvPr>
          <p:cNvSpPr>
            <a:spLocks noGrp="1"/>
          </p:cNvSpPr>
          <p:nvPr>
            <p:ph type="ftr" sz="quarter" idx="11"/>
          </p:nvPr>
        </p:nvSpPr>
        <p:spPr/>
        <p:txBody>
          <a:bodyPr/>
          <a:lstStyle/>
          <a:p>
            <a:endParaRPr lang="da-DK"/>
          </a:p>
        </p:txBody>
      </p:sp>
      <p:sp>
        <p:nvSpPr>
          <p:cNvPr id="5" name="Pladsholder til slidenummer 4">
            <a:extLst>
              <a:ext uri="{FF2B5EF4-FFF2-40B4-BE49-F238E27FC236}">
                <a16:creationId xmlns:a16="http://schemas.microsoft.com/office/drawing/2014/main" id="{71E0A3CD-7B3C-D20F-4CC5-09CB148617A6}"/>
              </a:ext>
            </a:extLst>
          </p:cNvPr>
          <p:cNvSpPr>
            <a:spLocks noGrp="1"/>
          </p:cNvSpPr>
          <p:nvPr>
            <p:ph type="sldNum" sz="quarter" idx="12"/>
          </p:nvPr>
        </p:nvSpPr>
        <p:spPr/>
        <p:txBody>
          <a:bodyPr/>
          <a:lstStyle/>
          <a:p>
            <a:fld id="{C9EF7329-9DB6-E54E-A5FB-019C3535C104}" type="slidenum">
              <a:rPr lang="da-DK" smtClean="0"/>
              <a:t>‹nr.›</a:t>
            </a:fld>
            <a:endParaRPr lang="da-DK"/>
          </a:p>
        </p:txBody>
      </p:sp>
    </p:spTree>
    <p:extLst>
      <p:ext uri="{BB962C8B-B14F-4D97-AF65-F5344CB8AC3E}">
        <p14:creationId xmlns:p14="http://schemas.microsoft.com/office/powerpoint/2010/main" val="103268593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dsholder til dato 1">
            <a:extLst>
              <a:ext uri="{FF2B5EF4-FFF2-40B4-BE49-F238E27FC236}">
                <a16:creationId xmlns:a16="http://schemas.microsoft.com/office/drawing/2014/main" id="{A431A0E2-ECE0-D32D-091D-20E9273101A3}"/>
              </a:ext>
            </a:extLst>
          </p:cNvPr>
          <p:cNvSpPr>
            <a:spLocks noGrp="1"/>
          </p:cNvSpPr>
          <p:nvPr>
            <p:ph type="dt" sz="half" idx="10"/>
          </p:nvPr>
        </p:nvSpPr>
        <p:spPr/>
        <p:txBody>
          <a:bodyPr/>
          <a:lstStyle/>
          <a:p>
            <a:fld id="{97E7BA4E-A58F-484D-8F58-4FDE3C0A22EA}" type="datetimeFigureOut">
              <a:rPr lang="da-DK" smtClean="0"/>
              <a:t>11-08-2023</a:t>
            </a:fld>
            <a:endParaRPr lang="da-DK"/>
          </a:p>
        </p:txBody>
      </p:sp>
      <p:sp>
        <p:nvSpPr>
          <p:cNvPr id="3" name="Pladsholder til sidefod 2">
            <a:extLst>
              <a:ext uri="{FF2B5EF4-FFF2-40B4-BE49-F238E27FC236}">
                <a16:creationId xmlns:a16="http://schemas.microsoft.com/office/drawing/2014/main" id="{86C64047-A05D-012A-FA52-827B5397EDFF}"/>
              </a:ext>
            </a:extLst>
          </p:cNvPr>
          <p:cNvSpPr>
            <a:spLocks noGrp="1"/>
          </p:cNvSpPr>
          <p:nvPr>
            <p:ph type="ftr" sz="quarter" idx="11"/>
          </p:nvPr>
        </p:nvSpPr>
        <p:spPr/>
        <p:txBody>
          <a:bodyPr/>
          <a:lstStyle/>
          <a:p>
            <a:endParaRPr lang="da-DK"/>
          </a:p>
        </p:txBody>
      </p:sp>
      <p:sp>
        <p:nvSpPr>
          <p:cNvPr id="4" name="Pladsholder til slidenummer 3">
            <a:extLst>
              <a:ext uri="{FF2B5EF4-FFF2-40B4-BE49-F238E27FC236}">
                <a16:creationId xmlns:a16="http://schemas.microsoft.com/office/drawing/2014/main" id="{C3C31EA9-3280-8F4A-ACE2-31CC75664B8B}"/>
              </a:ext>
            </a:extLst>
          </p:cNvPr>
          <p:cNvSpPr>
            <a:spLocks noGrp="1"/>
          </p:cNvSpPr>
          <p:nvPr>
            <p:ph type="sldNum" sz="quarter" idx="12"/>
          </p:nvPr>
        </p:nvSpPr>
        <p:spPr/>
        <p:txBody>
          <a:bodyPr/>
          <a:lstStyle/>
          <a:p>
            <a:fld id="{C9EF7329-9DB6-E54E-A5FB-019C3535C104}" type="slidenum">
              <a:rPr lang="da-DK" smtClean="0"/>
              <a:t>‹nr.›</a:t>
            </a:fld>
            <a:endParaRPr lang="da-DK"/>
          </a:p>
        </p:txBody>
      </p:sp>
    </p:spTree>
    <p:extLst>
      <p:ext uri="{BB962C8B-B14F-4D97-AF65-F5344CB8AC3E}">
        <p14:creationId xmlns:p14="http://schemas.microsoft.com/office/powerpoint/2010/main" val="392434564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dhold med billed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7C9394B-37C4-54CC-C7AF-057077A51A0A}"/>
              </a:ext>
            </a:extLst>
          </p:cNvPr>
          <p:cNvSpPr>
            <a:spLocks noGrp="1"/>
          </p:cNvSpPr>
          <p:nvPr>
            <p:ph type="title"/>
          </p:nvPr>
        </p:nvSpPr>
        <p:spPr>
          <a:xfrm>
            <a:off x="839788" y="457200"/>
            <a:ext cx="3932237" cy="1600200"/>
          </a:xfrm>
        </p:spPr>
        <p:txBody>
          <a:bodyPr anchor="b"/>
          <a:lstStyle>
            <a:lvl1pPr>
              <a:defRPr sz="3200"/>
            </a:lvl1pPr>
          </a:lstStyle>
          <a:p>
            <a:r>
              <a:rPr lang="da-DK"/>
              <a:t>Klik for at redigere titeltypografien i masteren</a:t>
            </a:r>
          </a:p>
        </p:txBody>
      </p:sp>
      <p:sp>
        <p:nvSpPr>
          <p:cNvPr id="3" name="Pladsholder til indhold 2">
            <a:extLst>
              <a:ext uri="{FF2B5EF4-FFF2-40B4-BE49-F238E27FC236}">
                <a16:creationId xmlns:a16="http://schemas.microsoft.com/office/drawing/2014/main" id="{1F161F2D-DC10-A2A4-AE24-8FC4F296354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tekst 3">
            <a:extLst>
              <a:ext uri="{FF2B5EF4-FFF2-40B4-BE49-F238E27FC236}">
                <a16:creationId xmlns:a16="http://schemas.microsoft.com/office/drawing/2014/main" id="{473856C5-6B1F-44E0-D048-48D34402A34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Klik for at redigere teksttypografierne i masteren</a:t>
            </a:r>
          </a:p>
        </p:txBody>
      </p:sp>
      <p:sp>
        <p:nvSpPr>
          <p:cNvPr id="5" name="Pladsholder til dato 4">
            <a:extLst>
              <a:ext uri="{FF2B5EF4-FFF2-40B4-BE49-F238E27FC236}">
                <a16:creationId xmlns:a16="http://schemas.microsoft.com/office/drawing/2014/main" id="{15E9E1C3-F4D2-78E2-40AB-2555DA3F35CC}"/>
              </a:ext>
            </a:extLst>
          </p:cNvPr>
          <p:cNvSpPr>
            <a:spLocks noGrp="1"/>
          </p:cNvSpPr>
          <p:nvPr>
            <p:ph type="dt" sz="half" idx="10"/>
          </p:nvPr>
        </p:nvSpPr>
        <p:spPr/>
        <p:txBody>
          <a:bodyPr/>
          <a:lstStyle/>
          <a:p>
            <a:fld id="{97E7BA4E-A58F-484D-8F58-4FDE3C0A22EA}" type="datetimeFigureOut">
              <a:rPr lang="da-DK" smtClean="0"/>
              <a:t>11-08-2023</a:t>
            </a:fld>
            <a:endParaRPr lang="da-DK"/>
          </a:p>
        </p:txBody>
      </p:sp>
      <p:sp>
        <p:nvSpPr>
          <p:cNvPr id="6" name="Pladsholder til sidefod 5">
            <a:extLst>
              <a:ext uri="{FF2B5EF4-FFF2-40B4-BE49-F238E27FC236}">
                <a16:creationId xmlns:a16="http://schemas.microsoft.com/office/drawing/2014/main" id="{7EA141E6-32D1-CC8C-B4BA-6693659CC39E}"/>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828D9642-FA53-5942-C5FF-CA08D1B9DDBA}"/>
              </a:ext>
            </a:extLst>
          </p:cNvPr>
          <p:cNvSpPr>
            <a:spLocks noGrp="1"/>
          </p:cNvSpPr>
          <p:nvPr>
            <p:ph type="sldNum" sz="quarter" idx="12"/>
          </p:nvPr>
        </p:nvSpPr>
        <p:spPr/>
        <p:txBody>
          <a:bodyPr/>
          <a:lstStyle/>
          <a:p>
            <a:fld id="{C9EF7329-9DB6-E54E-A5FB-019C3535C104}" type="slidenum">
              <a:rPr lang="da-DK" smtClean="0"/>
              <a:t>‹nr.›</a:t>
            </a:fld>
            <a:endParaRPr lang="da-DK"/>
          </a:p>
        </p:txBody>
      </p:sp>
    </p:spTree>
    <p:extLst>
      <p:ext uri="{BB962C8B-B14F-4D97-AF65-F5344CB8AC3E}">
        <p14:creationId xmlns:p14="http://schemas.microsoft.com/office/powerpoint/2010/main" val="111996778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lede med billed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C314628-97C0-3104-7CCA-836B5296CE1C}"/>
              </a:ext>
            </a:extLst>
          </p:cNvPr>
          <p:cNvSpPr>
            <a:spLocks noGrp="1"/>
          </p:cNvSpPr>
          <p:nvPr>
            <p:ph type="title"/>
          </p:nvPr>
        </p:nvSpPr>
        <p:spPr>
          <a:xfrm>
            <a:off x="839788" y="457200"/>
            <a:ext cx="3932237" cy="1600200"/>
          </a:xfrm>
        </p:spPr>
        <p:txBody>
          <a:bodyPr anchor="b"/>
          <a:lstStyle>
            <a:lvl1pPr>
              <a:defRPr sz="3200"/>
            </a:lvl1pPr>
          </a:lstStyle>
          <a:p>
            <a:r>
              <a:rPr lang="da-DK"/>
              <a:t>Klik for at redigere titeltypografien i masteren</a:t>
            </a:r>
          </a:p>
        </p:txBody>
      </p:sp>
      <p:sp>
        <p:nvSpPr>
          <p:cNvPr id="3" name="Pladsholder til billede 2">
            <a:extLst>
              <a:ext uri="{FF2B5EF4-FFF2-40B4-BE49-F238E27FC236}">
                <a16:creationId xmlns:a16="http://schemas.microsoft.com/office/drawing/2014/main" id="{1FE467AF-8557-EBE4-0DF8-74521720453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a-DK"/>
          </a:p>
        </p:txBody>
      </p:sp>
      <p:sp>
        <p:nvSpPr>
          <p:cNvPr id="4" name="Pladsholder til tekst 3">
            <a:extLst>
              <a:ext uri="{FF2B5EF4-FFF2-40B4-BE49-F238E27FC236}">
                <a16:creationId xmlns:a16="http://schemas.microsoft.com/office/drawing/2014/main" id="{2D651545-FB10-ABD0-D98E-704D6AE3653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Klik for at redigere teksttypografierne i masteren</a:t>
            </a:r>
          </a:p>
        </p:txBody>
      </p:sp>
      <p:sp>
        <p:nvSpPr>
          <p:cNvPr id="5" name="Pladsholder til dato 4">
            <a:extLst>
              <a:ext uri="{FF2B5EF4-FFF2-40B4-BE49-F238E27FC236}">
                <a16:creationId xmlns:a16="http://schemas.microsoft.com/office/drawing/2014/main" id="{7C0F82C1-D4AE-E982-41BE-40C1930C8B0C}"/>
              </a:ext>
            </a:extLst>
          </p:cNvPr>
          <p:cNvSpPr>
            <a:spLocks noGrp="1"/>
          </p:cNvSpPr>
          <p:nvPr>
            <p:ph type="dt" sz="half" idx="10"/>
          </p:nvPr>
        </p:nvSpPr>
        <p:spPr/>
        <p:txBody>
          <a:bodyPr/>
          <a:lstStyle/>
          <a:p>
            <a:fld id="{97E7BA4E-A58F-484D-8F58-4FDE3C0A22EA}" type="datetimeFigureOut">
              <a:rPr lang="da-DK" smtClean="0"/>
              <a:t>11-08-2023</a:t>
            </a:fld>
            <a:endParaRPr lang="da-DK"/>
          </a:p>
        </p:txBody>
      </p:sp>
      <p:sp>
        <p:nvSpPr>
          <p:cNvPr id="6" name="Pladsholder til sidefod 5">
            <a:extLst>
              <a:ext uri="{FF2B5EF4-FFF2-40B4-BE49-F238E27FC236}">
                <a16:creationId xmlns:a16="http://schemas.microsoft.com/office/drawing/2014/main" id="{5CE97C46-9263-CA10-5AD4-84094C6AC578}"/>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2B0882AA-0C79-E7CB-E8FF-5655CC44A8D4}"/>
              </a:ext>
            </a:extLst>
          </p:cNvPr>
          <p:cNvSpPr>
            <a:spLocks noGrp="1"/>
          </p:cNvSpPr>
          <p:nvPr>
            <p:ph type="sldNum" sz="quarter" idx="12"/>
          </p:nvPr>
        </p:nvSpPr>
        <p:spPr/>
        <p:txBody>
          <a:bodyPr/>
          <a:lstStyle/>
          <a:p>
            <a:fld id="{C9EF7329-9DB6-E54E-A5FB-019C3535C104}" type="slidenum">
              <a:rPr lang="da-DK" smtClean="0"/>
              <a:t>‹nr.›</a:t>
            </a:fld>
            <a:endParaRPr lang="da-DK"/>
          </a:p>
        </p:txBody>
      </p:sp>
    </p:spTree>
    <p:extLst>
      <p:ext uri="{BB962C8B-B14F-4D97-AF65-F5344CB8AC3E}">
        <p14:creationId xmlns:p14="http://schemas.microsoft.com/office/powerpoint/2010/main" val="78098761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og lodret 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C5F54C0-AC80-9A2E-ED8D-3801C833E2EB}"/>
              </a:ext>
            </a:extLst>
          </p:cNvPr>
          <p:cNvSpPr>
            <a:spLocks noGrp="1"/>
          </p:cNvSpPr>
          <p:nvPr>
            <p:ph type="title"/>
          </p:nvPr>
        </p:nvSpPr>
        <p:spPr/>
        <p:txBody>
          <a:bodyPr/>
          <a:lstStyle/>
          <a:p>
            <a:r>
              <a:rPr lang="da-DK"/>
              <a:t>Klik for at redigere titeltypografien i masteren</a:t>
            </a:r>
          </a:p>
        </p:txBody>
      </p:sp>
      <p:sp>
        <p:nvSpPr>
          <p:cNvPr id="3" name="Pladsholder til lodret titel 2">
            <a:extLst>
              <a:ext uri="{FF2B5EF4-FFF2-40B4-BE49-F238E27FC236}">
                <a16:creationId xmlns:a16="http://schemas.microsoft.com/office/drawing/2014/main" id="{E893FC7C-8111-208A-ABC5-629FD1A27858}"/>
              </a:ext>
            </a:extLst>
          </p:cNvPr>
          <p:cNvSpPr>
            <a:spLocks noGrp="1"/>
          </p:cNvSpPr>
          <p:nvPr>
            <p:ph type="body" orient="vert" idx="1"/>
          </p:nvPr>
        </p:nvSpPr>
        <p:spPr/>
        <p:txBody>
          <a:bodyPr vert="eaVe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A99D3CCC-62C4-E2A8-6E25-F4B0B4512810}"/>
              </a:ext>
            </a:extLst>
          </p:cNvPr>
          <p:cNvSpPr>
            <a:spLocks noGrp="1"/>
          </p:cNvSpPr>
          <p:nvPr>
            <p:ph type="dt" sz="half" idx="10"/>
          </p:nvPr>
        </p:nvSpPr>
        <p:spPr/>
        <p:txBody>
          <a:bodyPr/>
          <a:lstStyle/>
          <a:p>
            <a:fld id="{97E7BA4E-A58F-484D-8F58-4FDE3C0A22EA}" type="datetimeFigureOut">
              <a:rPr lang="da-DK" smtClean="0"/>
              <a:t>11-08-2023</a:t>
            </a:fld>
            <a:endParaRPr lang="da-DK"/>
          </a:p>
        </p:txBody>
      </p:sp>
      <p:sp>
        <p:nvSpPr>
          <p:cNvPr id="5" name="Pladsholder til sidefod 4">
            <a:extLst>
              <a:ext uri="{FF2B5EF4-FFF2-40B4-BE49-F238E27FC236}">
                <a16:creationId xmlns:a16="http://schemas.microsoft.com/office/drawing/2014/main" id="{F96E17B6-BD08-F766-1A53-C18FEF3228DC}"/>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974BCBDB-BFD4-D570-0694-46D9A03AB548}"/>
              </a:ext>
            </a:extLst>
          </p:cNvPr>
          <p:cNvSpPr>
            <a:spLocks noGrp="1"/>
          </p:cNvSpPr>
          <p:nvPr>
            <p:ph type="sldNum" sz="quarter" idx="12"/>
          </p:nvPr>
        </p:nvSpPr>
        <p:spPr/>
        <p:txBody>
          <a:bodyPr/>
          <a:lstStyle/>
          <a:p>
            <a:fld id="{C9EF7329-9DB6-E54E-A5FB-019C3535C104}" type="slidenum">
              <a:rPr lang="da-DK" smtClean="0"/>
              <a:t>‹nr.›</a:t>
            </a:fld>
            <a:endParaRPr lang="da-DK"/>
          </a:p>
        </p:txBody>
      </p:sp>
    </p:spTree>
    <p:extLst>
      <p:ext uri="{BB962C8B-B14F-4D97-AF65-F5344CB8AC3E}">
        <p14:creationId xmlns:p14="http://schemas.microsoft.com/office/powerpoint/2010/main" val="16109392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et titel og tekst">
    <p:spTree>
      <p:nvGrpSpPr>
        <p:cNvPr id="1" name=""/>
        <p:cNvGrpSpPr/>
        <p:nvPr/>
      </p:nvGrpSpPr>
      <p:grpSpPr>
        <a:xfrm>
          <a:off x="0" y="0"/>
          <a:ext cx="0" cy="0"/>
          <a:chOff x="0" y="0"/>
          <a:chExt cx="0" cy="0"/>
        </a:xfrm>
      </p:grpSpPr>
      <p:sp>
        <p:nvSpPr>
          <p:cNvPr id="2" name="Lodret titel 1">
            <a:extLst>
              <a:ext uri="{FF2B5EF4-FFF2-40B4-BE49-F238E27FC236}">
                <a16:creationId xmlns:a16="http://schemas.microsoft.com/office/drawing/2014/main" id="{85694940-8A97-556A-0669-91A1AE3D02F3}"/>
              </a:ext>
            </a:extLst>
          </p:cNvPr>
          <p:cNvSpPr>
            <a:spLocks noGrp="1"/>
          </p:cNvSpPr>
          <p:nvPr>
            <p:ph type="title" orient="vert"/>
          </p:nvPr>
        </p:nvSpPr>
        <p:spPr>
          <a:xfrm>
            <a:off x="8724900" y="365125"/>
            <a:ext cx="2628900" cy="5811838"/>
          </a:xfrm>
        </p:spPr>
        <p:txBody>
          <a:bodyPr vert="eaVert"/>
          <a:lstStyle/>
          <a:p>
            <a:r>
              <a:rPr lang="da-DK"/>
              <a:t>Klik for at redigere titeltypografien i masteren</a:t>
            </a:r>
          </a:p>
        </p:txBody>
      </p:sp>
      <p:sp>
        <p:nvSpPr>
          <p:cNvPr id="3" name="Pladsholder til lodret titel 2">
            <a:extLst>
              <a:ext uri="{FF2B5EF4-FFF2-40B4-BE49-F238E27FC236}">
                <a16:creationId xmlns:a16="http://schemas.microsoft.com/office/drawing/2014/main" id="{AA03F91C-9E7A-31CE-6CA3-2190266515D4}"/>
              </a:ext>
            </a:extLst>
          </p:cNvPr>
          <p:cNvSpPr>
            <a:spLocks noGrp="1"/>
          </p:cNvSpPr>
          <p:nvPr>
            <p:ph type="body" orient="vert" idx="1"/>
          </p:nvPr>
        </p:nvSpPr>
        <p:spPr>
          <a:xfrm>
            <a:off x="838200" y="365125"/>
            <a:ext cx="7734300" cy="5811838"/>
          </a:xfrm>
        </p:spPr>
        <p:txBody>
          <a:bodyPr vert="eaVe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B2A819C2-CC44-9663-4992-F47609207843}"/>
              </a:ext>
            </a:extLst>
          </p:cNvPr>
          <p:cNvSpPr>
            <a:spLocks noGrp="1"/>
          </p:cNvSpPr>
          <p:nvPr>
            <p:ph type="dt" sz="half" idx="10"/>
          </p:nvPr>
        </p:nvSpPr>
        <p:spPr/>
        <p:txBody>
          <a:bodyPr/>
          <a:lstStyle/>
          <a:p>
            <a:fld id="{97E7BA4E-A58F-484D-8F58-4FDE3C0A22EA}" type="datetimeFigureOut">
              <a:rPr lang="da-DK" smtClean="0"/>
              <a:t>11-08-2023</a:t>
            </a:fld>
            <a:endParaRPr lang="da-DK"/>
          </a:p>
        </p:txBody>
      </p:sp>
      <p:sp>
        <p:nvSpPr>
          <p:cNvPr id="5" name="Pladsholder til sidefod 4">
            <a:extLst>
              <a:ext uri="{FF2B5EF4-FFF2-40B4-BE49-F238E27FC236}">
                <a16:creationId xmlns:a16="http://schemas.microsoft.com/office/drawing/2014/main" id="{89A7EE54-5EC9-B246-3DB1-DD55F2E9E6EE}"/>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F0FFD3EA-971B-7E9E-37BC-B0F8CCBFEDD6}"/>
              </a:ext>
            </a:extLst>
          </p:cNvPr>
          <p:cNvSpPr>
            <a:spLocks noGrp="1"/>
          </p:cNvSpPr>
          <p:nvPr>
            <p:ph type="sldNum" sz="quarter" idx="12"/>
          </p:nvPr>
        </p:nvSpPr>
        <p:spPr/>
        <p:txBody>
          <a:bodyPr/>
          <a:lstStyle/>
          <a:p>
            <a:fld id="{C9EF7329-9DB6-E54E-A5FB-019C3535C104}" type="slidenum">
              <a:rPr lang="da-DK" smtClean="0"/>
              <a:t>‹nr.›</a:t>
            </a:fld>
            <a:endParaRPr lang="da-DK"/>
          </a:p>
        </p:txBody>
      </p:sp>
    </p:spTree>
    <p:extLst>
      <p:ext uri="{BB962C8B-B14F-4D97-AF65-F5344CB8AC3E}">
        <p14:creationId xmlns:p14="http://schemas.microsoft.com/office/powerpoint/2010/main" val="10182385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titel 1">
            <a:extLst>
              <a:ext uri="{FF2B5EF4-FFF2-40B4-BE49-F238E27FC236}">
                <a16:creationId xmlns:a16="http://schemas.microsoft.com/office/drawing/2014/main" id="{316510A4-E742-8D68-859A-2774BC779A7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a-DK"/>
              <a:t>Klik for at redigere titeltypografien i masteren</a:t>
            </a:r>
          </a:p>
        </p:txBody>
      </p:sp>
      <p:sp>
        <p:nvSpPr>
          <p:cNvPr id="3" name="Pladsholder til tekst 2">
            <a:extLst>
              <a:ext uri="{FF2B5EF4-FFF2-40B4-BE49-F238E27FC236}">
                <a16:creationId xmlns:a16="http://schemas.microsoft.com/office/drawing/2014/main" id="{5EDB73D0-4232-20E8-522B-22A50CBE102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4136B04A-D082-DEF8-D100-3A18824FF67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7E7BA4E-A58F-484D-8F58-4FDE3C0A22EA}" type="datetimeFigureOut">
              <a:rPr lang="da-DK" smtClean="0"/>
              <a:t>11-08-2023</a:t>
            </a:fld>
            <a:endParaRPr lang="da-DK"/>
          </a:p>
        </p:txBody>
      </p:sp>
      <p:sp>
        <p:nvSpPr>
          <p:cNvPr id="5" name="Pladsholder til sidefod 4">
            <a:extLst>
              <a:ext uri="{FF2B5EF4-FFF2-40B4-BE49-F238E27FC236}">
                <a16:creationId xmlns:a16="http://schemas.microsoft.com/office/drawing/2014/main" id="{5236802C-41AE-CF68-E526-FA22E8F3975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a-DK"/>
          </a:p>
        </p:txBody>
      </p:sp>
      <p:sp>
        <p:nvSpPr>
          <p:cNvPr id="6" name="Pladsholder til slidenummer 5">
            <a:extLst>
              <a:ext uri="{FF2B5EF4-FFF2-40B4-BE49-F238E27FC236}">
                <a16:creationId xmlns:a16="http://schemas.microsoft.com/office/drawing/2014/main" id="{967DAAD1-06A6-D22F-9F85-3814EE1F70F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9EF7329-9DB6-E54E-A5FB-019C3535C104}" type="slidenum">
              <a:rPr lang="da-DK" smtClean="0"/>
              <a:t>‹nr.›</a:t>
            </a:fld>
            <a:endParaRPr lang="da-DK"/>
          </a:p>
        </p:txBody>
      </p:sp>
    </p:spTree>
    <p:extLst>
      <p:ext uri="{BB962C8B-B14F-4D97-AF65-F5344CB8AC3E}">
        <p14:creationId xmlns:p14="http://schemas.microsoft.com/office/powerpoint/2010/main" val="184158037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hyperlink" Target="https://youtu.be/FXHkGJg7A1k" TargetMode="External"/><Relationship Id="rId1" Type="http://schemas.openxmlformats.org/officeDocument/2006/relationships/slideLayout" Target="../slideLayouts/slideLayout2.xml"/><Relationship Id="rId4" Type="http://schemas.openxmlformats.org/officeDocument/2006/relationships/image" Target="../media/image10.jpeg"/></Relationships>
</file>

<file path=ppt/slides/_rels/slide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hyperlink" Target="https://www.information.dk/debat/2015/06/caspar-eric-handicappede-krop-fremtiden" TargetMode="External"/><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777A147A-9ED8-46B4-8660-1B3C2AA880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28D9D112-2805-718A-42A1-924A4F3AB0E5}"/>
              </a:ext>
            </a:extLst>
          </p:cNvPr>
          <p:cNvSpPr>
            <a:spLocks noGrp="1"/>
          </p:cNvSpPr>
          <p:nvPr>
            <p:ph type="title"/>
          </p:nvPr>
        </p:nvSpPr>
        <p:spPr>
          <a:xfrm>
            <a:off x="616688" y="548640"/>
            <a:ext cx="3825420" cy="5431536"/>
          </a:xfrm>
        </p:spPr>
        <p:txBody>
          <a:bodyPr>
            <a:normAutofit/>
          </a:bodyPr>
          <a:lstStyle/>
          <a:p>
            <a:r>
              <a:rPr lang="da-DK" sz="4200" dirty="0">
                <a:latin typeface="Lato" panose="020F0502020204030203" pitchFamily="34" charset="0"/>
                <a:ea typeface="Lato" panose="020F0502020204030203" pitchFamily="34" charset="0"/>
                <a:cs typeface="Lato" panose="020F0502020204030203" pitchFamily="34" charset="0"/>
              </a:rPr>
              <a:t>Forfatterbesøg </a:t>
            </a:r>
            <a:r>
              <a:rPr lang="da-DK" sz="2800" dirty="0">
                <a:latin typeface="Lato" panose="020F0502020204030203" pitchFamily="34" charset="0"/>
                <a:ea typeface="Lato" panose="020F0502020204030203" pitchFamily="34" charset="0"/>
                <a:cs typeface="Lato" panose="020F0502020204030203" pitchFamily="34" charset="0"/>
              </a:rPr>
              <a:t>14/8, 1. modul</a:t>
            </a:r>
          </a:p>
        </p:txBody>
      </p:sp>
      <p:sp>
        <p:nvSpPr>
          <p:cNvPr id="10" name="sketch line">
            <a:extLst>
              <a:ext uri="{FF2B5EF4-FFF2-40B4-BE49-F238E27FC236}">
                <a16:creationId xmlns:a16="http://schemas.microsoft.com/office/drawing/2014/main" id="{5D6C15A0-C087-4593-8414-2B4EC1CDC3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2543983" y="3258715"/>
            <a:ext cx="4480560" cy="18288"/>
          </a:xfrm>
          <a:custGeom>
            <a:avLst/>
            <a:gdLst>
              <a:gd name="connsiteX0" fmla="*/ 0 w 4480560"/>
              <a:gd name="connsiteY0" fmla="*/ 0 h 18288"/>
              <a:gd name="connsiteX1" fmla="*/ 595274 w 4480560"/>
              <a:gd name="connsiteY1" fmla="*/ 0 h 18288"/>
              <a:gd name="connsiteX2" fmla="*/ 1100938 w 4480560"/>
              <a:gd name="connsiteY2" fmla="*/ 0 h 18288"/>
              <a:gd name="connsiteX3" fmla="*/ 1651406 w 4480560"/>
              <a:gd name="connsiteY3" fmla="*/ 0 h 18288"/>
              <a:gd name="connsiteX4" fmla="*/ 2336292 w 4480560"/>
              <a:gd name="connsiteY4" fmla="*/ 0 h 18288"/>
              <a:gd name="connsiteX5" fmla="*/ 2931566 w 4480560"/>
              <a:gd name="connsiteY5" fmla="*/ 0 h 18288"/>
              <a:gd name="connsiteX6" fmla="*/ 3482035 w 4480560"/>
              <a:gd name="connsiteY6" fmla="*/ 0 h 18288"/>
              <a:gd name="connsiteX7" fmla="*/ 4480560 w 4480560"/>
              <a:gd name="connsiteY7" fmla="*/ 0 h 18288"/>
              <a:gd name="connsiteX8" fmla="*/ 4480560 w 4480560"/>
              <a:gd name="connsiteY8" fmla="*/ 18288 h 18288"/>
              <a:gd name="connsiteX9" fmla="*/ 3840480 w 4480560"/>
              <a:gd name="connsiteY9" fmla="*/ 18288 h 18288"/>
              <a:gd name="connsiteX10" fmla="*/ 3290011 w 4480560"/>
              <a:gd name="connsiteY10" fmla="*/ 18288 h 18288"/>
              <a:gd name="connsiteX11" fmla="*/ 2560320 w 4480560"/>
              <a:gd name="connsiteY11" fmla="*/ 18288 h 18288"/>
              <a:gd name="connsiteX12" fmla="*/ 1965046 w 4480560"/>
              <a:gd name="connsiteY12" fmla="*/ 18288 h 18288"/>
              <a:gd name="connsiteX13" fmla="*/ 1459382 w 4480560"/>
              <a:gd name="connsiteY13" fmla="*/ 18288 h 18288"/>
              <a:gd name="connsiteX14" fmla="*/ 774497 w 4480560"/>
              <a:gd name="connsiteY14" fmla="*/ 18288 h 18288"/>
              <a:gd name="connsiteX15" fmla="*/ 0 w 4480560"/>
              <a:gd name="connsiteY15" fmla="*/ 18288 h 18288"/>
              <a:gd name="connsiteX16" fmla="*/ 0 w 4480560"/>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480560" h="18288" fill="none" extrusionOk="0">
                <a:moveTo>
                  <a:pt x="0" y="0"/>
                </a:moveTo>
                <a:cubicBezTo>
                  <a:pt x="267821" y="8731"/>
                  <a:pt x="334105" y="2629"/>
                  <a:pt x="595274" y="0"/>
                </a:cubicBezTo>
                <a:cubicBezTo>
                  <a:pt x="856443" y="-2629"/>
                  <a:pt x="863808" y="-13353"/>
                  <a:pt x="1100938" y="0"/>
                </a:cubicBezTo>
                <a:cubicBezTo>
                  <a:pt x="1338068" y="13353"/>
                  <a:pt x="1431663" y="-25862"/>
                  <a:pt x="1651406" y="0"/>
                </a:cubicBezTo>
                <a:cubicBezTo>
                  <a:pt x="1871149" y="25862"/>
                  <a:pt x="2173163" y="23827"/>
                  <a:pt x="2336292" y="0"/>
                </a:cubicBezTo>
                <a:cubicBezTo>
                  <a:pt x="2499421" y="-23827"/>
                  <a:pt x="2720589" y="28148"/>
                  <a:pt x="2931566" y="0"/>
                </a:cubicBezTo>
                <a:cubicBezTo>
                  <a:pt x="3142543" y="-28148"/>
                  <a:pt x="3323630" y="27022"/>
                  <a:pt x="3482035" y="0"/>
                </a:cubicBezTo>
                <a:cubicBezTo>
                  <a:pt x="3640440" y="-27022"/>
                  <a:pt x="4012110" y="-20118"/>
                  <a:pt x="4480560" y="0"/>
                </a:cubicBezTo>
                <a:cubicBezTo>
                  <a:pt x="4480958" y="7429"/>
                  <a:pt x="4480540" y="10822"/>
                  <a:pt x="4480560" y="18288"/>
                </a:cubicBezTo>
                <a:cubicBezTo>
                  <a:pt x="4314132" y="14924"/>
                  <a:pt x="4028383" y="36632"/>
                  <a:pt x="3840480" y="18288"/>
                </a:cubicBezTo>
                <a:cubicBezTo>
                  <a:pt x="3652577" y="-56"/>
                  <a:pt x="3547615" y="2848"/>
                  <a:pt x="3290011" y="18288"/>
                </a:cubicBezTo>
                <a:cubicBezTo>
                  <a:pt x="3032407" y="33728"/>
                  <a:pt x="2830268" y="8719"/>
                  <a:pt x="2560320" y="18288"/>
                </a:cubicBezTo>
                <a:cubicBezTo>
                  <a:pt x="2290372" y="27857"/>
                  <a:pt x="2147422" y="6728"/>
                  <a:pt x="1965046" y="18288"/>
                </a:cubicBezTo>
                <a:cubicBezTo>
                  <a:pt x="1782670" y="29848"/>
                  <a:pt x="1689791" y="40680"/>
                  <a:pt x="1459382" y="18288"/>
                </a:cubicBezTo>
                <a:cubicBezTo>
                  <a:pt x="1228973" y="-4104"/>
                  <a:pt x="915486" y="36501"/>
                  <a:pt x="774497" y="18288"/>
                </a:cubicBezTo>
                <a:cubicBezTo>
                  <a:pt x="633508" y="75"/>
                  <a:pt x="361442" y="-11107"/>
                  <a:pt x="0" y="18288"/>
                </a:cubicBezTo>
                <a:cubicBezTo>
                  <a:pt x="-591" y="13205"/>
                  <a:pt x="-663" y="6329"/>
                  <a:pt x="0" y="0"/>
                </a:cubicBezTo>
                <a:close/>
              </a:path>
              <a:path w="4480560" h="18288" stroke="0" extrusionOk="0">
                <a:moveTo>
                  <a:pt x="0" y="0"/>
                </a:moveTo>
                <a:cubicBezTo>
                  <a:pt x="285465" y="225"/>
                  <a:pt x="322691" y="16223"/>
                  <a:pt x="595274" y="0"/>
                </a:cubicBezTo>
                <a:cubicBezTo>
                  <a:pt x="867857" y="-16223"/>
                  <a:pt x="989129" y="-11242"/>
                  <a:pt x="1100938" y="0"/>
                </a:cubicBezTo>
                <a:cubicBezTo>
                  <a:pt x="1212747" y="11242"/>
                  <a:pt x="1574350" y="-36410"/>
                  <a:pt x="1830629" y="0"/>
                </a:cubicBezTo>
                <a:cubicBezTo>
                  <a:pt x="2086908" y="36410"/>
                  <a:pt x="2180922" y="4645"/>
                  <a:pt x="2425903" y="0"/>
                </a:cubicBezTo>
                <a:cubicBezTo>
                  <a:pt x="2670884" y="-4645"/>
                  <a:pt x="2782024" y="22929"/>
                  <a:pt x="3021178" y="0"/>
                </a:cubicBezTo>
                <a:cubicBezTo>
                  <a:pt x="3260332" y="-22929"/>
                  <a:pt x="3456982" y="-1586"/>
                  <a:pt x="3750869" y="0"/>
                </a:cubicBezTo>
                <a:cubicBezTo>
                  <a:pt x="4044756" y="1586"/>
                  <a:pt x="4302726" y="17043"/>
                  <a:pt x="4480560" y="0"/>
                </a:cubicBezTo>
                <a:cubicBezTo>
                  <a:pt x="4479674" y="5429"/>
                  <a:pt x="4481381" y="14046"/>
                  <a:pt x="4480560" y="18288"/>
                </a:cubicBezTo>
                <a:cubicBezTo>
                  <a:pt x="4279652" y="-6850"/>
                  <a:pt x="4200762" y="41566"/>
                  <a:pt x="3930091" y="18288"/>
                </a:cubicBezTo>
                <a:cubicBezTo>
                  <a:pt x="3659420" y="-4990"/>
                  <a:pt x="3456052" y="22294"/>
                  <a:pt x="3290011" y="18288"/>
                </a:cubicBezTo>
                <a:cubicBezTo>
                  <a:pt x="3123970" y="14282"/>
                  <a:pt x="2882392" y="32818"/>
                  <a:pt x="2649931" y="18288"/>
                </a:cubicBezTo>
                <a:cubicBezTo>
                  <a:pt x="2417470" y="3758"/>
                  <a:pt x="2238426" y="7337"/>
                  <a:pt x="2054657" y="18288"/>
                </a:cubicBezTo>
                <a:cubicBezTo>
                  <a:pt x="1870888" y="29239"/>
                  <a:pt x="1566368" y="45040"/>
                  <a:pt x="1324966" y="18288"/>
                </a:cubicBezTo>
                <a:cubicBezTo>
                  <a:pt x="1083564" y="-8464"/>
                  <a:pt x="787410" y="10946"/>
                  <a:pt x="595274" y="18288"/>
                </a:cubicBezTo>
                <a:cubicBezTo>
                  <a:pt x="403138" y="25630"/>
                  <a:pt x="169622" y="10499"/>
                  <a:pt x="0" y="18288"/>
                </a:cubicBezTo>
                <a:cubicBezTo>
                  <a:pt x="668" y="13665"/>
                  <a:pt x="578" y="5675"/>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ladsholder til indhold 2">
            <a:extLst>
              <a:ext uri="{FF2B5EF4-FFF2-40B4-BE49-F238E27FC236}">
                <a16:creationId xmlns:a16="http://schemas.microsoft.com/office/drawing/2014/main" id="{F273A10A-1130-066F-3F9B-F8D71A045BFB}"/>
              </a:ext>
            </a:extLst>
          </p:cNvPr>
          <p:cNvSpPr>
            <a:spLocks noGrp="1"/>
          </p:cNvSpPr>
          <p:nvPr>
            <p:ph idx="1"/>
          </p:nvPr>
        </p:nvSpPr>
        <p:spPr>
          <a:xfrm>
            <a:off x="5126418" y="552091"/>
            <a:ext cx="6224335" cy="5431536"/>
          </a:xfrm>
        </p:spPr>
        <p:txBody>
          <a:bodyPr anchor="ctr">
            <a:normAutofit/>
          </a:bodyPr>
          <a:lstStyle/>
          <a:p>
            <a:r>
              <a:rPr lang="da-DK" sz="2200" b="1" i="0" dirty="0">
                <a:effectLst/>
                <a:latin typeface="Arial" panose="020B0604020202020204" pitchFamily="34" charset="0"/>
              </a:rPr>
              <a:t>08.00-08.10:</a:t>
            </a:r>
            <a:r>
              <a:rPr lang="da-DK" sz="2200" b="0" i="0" dirty="0">
                <a:effectLst/>
                <a:latin typeface="Arial" panose="020B0604020202020204" pitchFamily="34" charset="0"/>
              </a:rPr>
              <a:t> </a:t>
            </a:r>
            <a:r>
              <a:rPr lang="da-DK" sz="2200" b="1" i="0" dirty="0">
                <a:effectLst/>
                <a:latin typeface="Arial" panose="020B0604020202020204" pitchFamily="34" charset="0"/>
              </a:rPr>
              <a:t> </a:t>
            </a:r>
            <a:r>
              <a:rPr lang="da-DK" sz="2200" b="0" i="0" dirty="0">
                <a:effectLst/>
                <a:latin typeface="Arial" panose="020B0604020202020204" pitchFamily="34" charset="0"/>
              </a:rPr>
              <a:t>Kort velkomst og introduktion til UNESCO-ugen  </a:t>
            </a:r>
          </a:p>
          <a:p>
            <a:r>
              <a:rPr lang="da-DK" sz="2200" b="1" i="0" dirty="0">
                <a:effectLst/>
                <a:latin typeface="Arial" panose="020B0604020202020204" pitchFamily="34" charset="0"/>
              </a:rPr>
              <a:t>08.10.08.40: </a:t>
            </a:r>
            <a:r>
              <a:rPr lang="da-DK" sz="2200" b="0" i="0" dirty="0">
                <a:effectLst/>
                <a:latin typeface="Arial" panose="020B0604020202020204" pitchFamily="34" charset="0"/>
              </a:rPr>
              <a:t>Institut for Menneskerettigheder, ligebehandlingschef Bjarke Oxlund (engelsk)   </a:t>
            </a:r>
          </a:p>
          <a:p>
            <a:r>
              <a:rPr lang="da-DK" sz="2200" b="1" i="0" dirty="0">
                <a:effectLst/>
                <a:latin typeface="Arial" panose="020B0604020202020204" pitchFamily="34" charset="0"/>
              </a:rPr>
              <a:t>08.40-09.10:</a:t>
            </a:r>
            <a:r>
              <a:rPr lang="da-DK" sz="2200" b="0" i="0" dirty="0">
                <a:effectLst/>
                <a:latin typeface="Arial" panose="020B0604020202020204" pitchFamily="34" charset="0"/>
              </a:rPr>
              <a:t> </a:t>
            </a:r>
            <a:r>
              <a:rPr lang="da-DK" sz="2200" b="1" i="0" dirty="0">
                <a:effectLst/>
                <a:latin typeface="Arial" panose="020B0604020202020204" pitchFamily="34" charset="0"/>
              </a:rPr>
              <a:t> </a:t>
            </a:r>
            <a:r>
              <a:rPr lang="da-DK" sz="2200" b="0" i="0" dirty="0">
                <a:effectLst/>
                <a:latin typeface="Arial" panose="020B0604020202020204" pitchFamily="34" charset="0"/>
              </a:rPr>
              <a:t>Rettighedsambassadør Malu Rosing (dansk) </a:t>
            </a:r>
          </a:p>
          <a:p>
            <a:r>
              <a:rPr lang="da-DK" sz="2200" b="1" i="0" dirty="0">
                <a:solidFill>
                  <a:schemeClr val="accent2">
                    <a:lumMod val="75000"/>
                  </a:schemeClr>
                </a:solidFill>
                <a:effectLst/>
                <a:latin typeface="Arial" panose="020B0604020202020204" pitchFamily="34" charset="0"/>
              </a:rPr>
              <a:t>09.10-09.40:</a:t>
            </a:r>
            <a:r>
              <a:rPr lang="da-DK" sz="2200" b="0" i="0" dirty="0">
                <a:solidFill>
                  <a:schemeClr val="accent2">
                    <a:lumMod val="75000"/>
                  </a:schemeClr>
                </a:solidFill>
                <a:effectLst/>
                <a:latin typeface="Arial" panose="020B0604020202020204" pitchFamily="34" charset="0"/>
              </a:rPr>
              <a:t> </a:t>
            </a:r>
            <a:r>
              <a:rPr lang="da-DK" sz="2200" b="1" i="0" dirty="0">
                <a:solidFill>
                  <a:schemeClr val="accent2">
                    <a:lumMod val="75000"/>
                  </a:schemeClr>
                </a:solidFill>
                <a:effectLst/>
                <a:latin typeface="Arial" panose="020B0604020202020204" pitchFamily="34" charset="0"/>
              </a:rPr>
              <a:t> </a:t>
            </a:r>
            <a:r>
              <a:rPr lang="da-DK" sz="2200" b="0" i="0" dirty="0">
                <a:solidFill>
                  <a:schemeClr val="accent2">
                    <a:lumMod val="75000"/>
                  </a:schemeClr>
                </a:solidFill>
                <a:effectLst/>
                <a:latin typeface="Arial" panose="020B0604020202020204" pitchFamily="34" charset="0"/>
              </a:rPr>
              <a:t>Caspar Eric digtoplæsning og oplæg (dansk) </a:t>
            </a:r>
          </a:p>
          <a:p>
            <a:pPr marL="0" indent="0">
              <a:buNone/>
            </a:pPr>
            <a:endParaRPr lang="da-DK" sz="2200" dirty="0"/>
          </a:p>
        </p:txBody>
      </p:sp>
    </p:spTree>
    <p:extLst>
      <p:ext uri="{BB962C8B-B14F-4D97-AF65-F5344CB8AC3E}">
        <p14:creationId xmlns:p14="http://schemas.microsoft.com/office/powerpoint/2010/main" val="331091317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777A147A-9ED8-46B4-8660-1B3C2AA880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D5C74F18-2B1C-DC6F-6303-DD8BE901E396}"/>
              </a:ext>
            </a:extLst>
          </p:cNvPr>
          <p:cNvSpPr>
            <a:spLocks noGrp="1"/>
          </p:cNvSpPr>
          <p:nvPr>
            <p:ph type="title"/>
          </p:nvPr>
        </p:nvSpPr>
        <p:spPr>
          <a:xfrm>
            <a:off x="616688" y="1027579"/>
            <a:ext cx="3825420" cy="3023900"/>
          </a:xfrm>
        </p:spPr>
        <p:txBody>
          <a:bodyPr>
            <a:normAutofit fontScale="90000"/>
          </a:bodyPr>
          <a:lstStyle/>
          <a:p>
            <a:r>
              <a:rPr lang="da-DK" sz="5000" b="0" i="0" dirty="0">
                <a:effectLst/>
                <a:latin typeface="Lato" panose="020B0604020202020204" pitchFamily="34" charset="0"/>
              </a:rPr>
              <a:t>Caspar Eric </a:t>
            </a:r>
            <a:br>
              <a:rPr lang="da-DK" sz="5000" b="0" i="0" dirty="0">
                <a:effectLst/>
                <a:latin typeface="Lato" panose="020B0604020202020204" pitchFamily="34" charset="0"/>
              </a:rPr>
            </a:br>
            <a:br>
              <a:rPr lang="da-DK" sz="5000" b="0" i="0" dirty="0">
                <a:effectLst/>
                <a:latin typeface="Lato" panose="020B0604020202020204" pitchFamily="34" charset="0"/>
              </a:rPr>
            </a:br>
            <a:r>
              <a:rPr lang="da-DK" sz="3200" dirty="0">
                <a:latin typeface="Lato" panose="020B0604020202020204" pitchFamily="34" charset="0"/>
              </a:rPr>
              <a:t>F</a:t>
            </a:r>
            <a:r>
              <a:rPr lang="da-DK" sz="3200" b="0" i="0" dirty="0">
                <a:effectLst/>
                <a:latin typeface="Lato" panose="020B0604020202020204" pitchFamily="34" charset="0"/>
              </a:rPr>
              <a:t>ødt i 1987 i København</a:t>
            </a:r>
            <a:br>
              <a:rPr lang="da-DK" sz="5000" b="0" i="0" dirty="0">
                <a:effectLst/>
                <a:latin typeface="Lato" panose="020B0604020202020204" pitchFamily="34" charset="0"/>
              </a:rPr>
            </a:br>
            <a:endParaRPr lang="da-DK" sz="5000" dirty="0"/>
          </a:p>
        </p:txBody>
      </p:sp>
      <p:sp>
        <p:nvSpPr>
          <p:cNvPr id="10" name="sketch line">
            <a:extLst>
              <a:ext uri="{FF2B5EF4-FFF2-40B4-BE49-F238E27FC236}">
                <a16:creationId xmlns:a16="http://schemas.microsoft.com/office/drawing/2014/main" id="{5D6C15A0-C087-4593-8414-2B4EC1CDC3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2543983" y="3258715"/>
            <a:ext cx="4480560" cy="18288"/>
          </a:xfrm>
          <a:custGeom>
            <a:avLst/>
            <a:gdLst>
              <a:gd name="connsiteX0" fmla="*/ 0 w 4480560"/>
              <a:gd name="connsiteY0" fmla="*/ 0 h 18288"/>
              <a:gd name="connsiteX1" fmla="*/ 595274 w 4480560"/>
              <a:gd name="connsiteY1" fmla="*/ 0 h 18288"/>
              <a:gd name="connsiteX2" fmla="*/ 1100938 w 4480560"/>
              <a:gd name="connsiteY2" fmla="*/ 0 h 18288"/>
              <a:gd name="connsiteX3" fmla="*/ 1651406 w 4480560"/>
              <a:gd name="connsiteY3" fmla="*/ 0 h 18288"/>
              <a:gd name="connsiteX4" fmla="*/ 2336292 w 4480560"/>
              <a:gd name="connsiteY4" fmla="*/ 0 h 18288"/>
              <a:gd name="connsiteX5" fmla="*/ 2931566 w 4480560"/>
              <a:gd name="connsiteY5" fmla="*/ 0 h 18288"/>
              <a:gd name="connsiteX6" fmla="*/ 3482035 w 4480560"/>
              <a:gd name="connsiteY6" fmla="*/ 0 h 18288"/>
              <a:gd name="connsiteX7" fmla="*/ 4480560 w 4480560"/>
              <a:gd name="connsiteY7" fmla="*/ 0 h 18288"/>
              <a:gd name="connsiteX8" fmla="*/ 4480560 w 4480560"/>
              <a:gd name="connsiteY8" fmla="*/ 18288 h 18288"/>
              <a:gd name="connsiteX9" fmla="*/ 3840480 w 4480560"/>
              <a:gd name="connsiteY9" fmla="*/ 18288 h 18288"/>
              <a:gd name="connsiteX10" fmla="*/ 3290011 w 4480560"/>
              <a:gd name="connsiteY10" fmla="*/ 18288 h 18288"/>
              <a:gd name="connsiteX11" fmla="*/ 2560320 w 4480560"/>
              <a:gd name="connsiteY11" fmla="*/ 18288 h 18288"/>
              <a:gd name="connsiteX12" fmla="*/ 1965046 w 4480560"/>
              <a:gd name="connsiteY12" fmla="*/ 18288 h 18288"/>
              <a:gd name="connsiteX13" fmla="*/ 1459382 w 4480560"/>
              <a:gd name="connsiteY13" fmla="*/ 18288 h 18288"/>
              <a:gd name="connsiteX14" fmla="*/ 774497 w 4480560"/>
              <a:gd name="connsiteY14" fmla="*/ 18288 h 18288"/>
              <a:gd name="connsiteX15" fmla="*/ 0 w 4480560"/>
              <a:gd name="connsiteY15" fmla="*/ 18288 h 18288"/>
              <a:gd name="connsiteX16" fmla="*/ 0 w 4480560"/>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480560" h="18288" fill="none" extrusionOk="0">
                <a:moveTo>
                  <a:pt x="0" y="0"/>
                </a:moveTo>
                <a:cubicBezTo>
                  <a:pt x="267821" y="8731"/>
                  <a:pt x="334105" y="2629"/>
                  <a:pt x="595274" y="0"/>
                </a:cubicBezTo>
                <a:cubicBezTo>
                  <a:pt x="856443" y="-2629"/>
                  <a:pt x="863808" y="-13353"/>
                  <a:pt x="1100938" y="0"/>
                </a:cubicBezTo>
                <a:cubicBezTo>
                  <a:pt x="1338068" y="13353"/>
                  <a:pt x="1431663" y="-25862"/>
                  <a:pt x="1651406" y="0"/>
                </a:cubicBezTo>
                <a:cubicBezTo>
                  <a:pt x="1871149" y="25862"/>
                  <a:pt x="2173163" y="23827"/>
                  <a:pt x="2336292" y="0"/>
                </a:cubicBezTo>
                <a:cubicBezTo>
                  <a:pt x="2499421" y="-23827"/>
                  <a:pt x="2720589" y="28148"/>
                  <a:pt x="2931566" y="0"/>
                </a:cubicBezTo>
                <a:cubicBezTo>
                  <a:pt x="3142543" y="-28148"/>
                  <a:pt x="3323630" y="27022"/>
                  <a:pt x="3482035" y="0"/>
                </a:cubicBezTo>
                <a:cubicBezTo>
                  <a:pt x="3640440" y="-27022"/>
                  <a:pt x="4012110" y="-20118"/>
                  <a:pt x="4480560" y="0"/>
                </a:cubicBezTo>
                <a:cubicBezTo>
                  <a:pt x="4480958" y="7429"/>
                  <a:pt x="4480540" y="10822"/>
                  <a:pt x="4480560" y="18288"/>
                </a:cubicBezTo>
                <a:cubicBezTo>
                  <a:pt x="4314132" y="14924"/>
                  <a:pt x="4028383" y="36632"/>
                  <a:pt x="3840480" y="18288"/>
                </a:cubicBezTo>
                <a:cubicBezTo>
                  <a:pt x="3652577" y="-56"/>
                  <a:pt x="3547615" y="2848"/>
                  <a:pt x="3290011" y="18288"/>
                </a:cubicBezTo>
                <a:cubicBezTo>
                  <a:pt x="3032407" y="33728"/>
                  <a:pt x="2830268" y="8719"/>
                  <a:pt x="2560320" y="18288"/>
                </a:cubicBezTo>
                <a:cubicBezTo>
                  <a:pt x="2290372" y="27857"/>
                  <a:pt x="2147422" y="6728"/>
                  <a:pt x="1965046" y="18288"/>
                </a:cubicBezTo>
                <a:cubicBezTo>
                  <a:pt x="1782670" y="29848"/>
                  <a:pt x="1689791" y="40680"/>
                  <a:pt x="1459382" y="18288"/>
                </a:cubicBezTo>
                <a:cubicBezTo>
                  <a:pt x="1228973" y="-4104"/>
                  <a:pt x="915486" y="36501"/>
                  <a:pt x="774497" y="18288"/>
                </a:cubicBezTo>
                <a:cubicBezTo>
                  <a:pt x="633508" y="75"/>
                  <a:pt x="361442" y="-11107"/>
                  <a:pt x="0" y="18288"/>
                </a:cubicBezTo>
                <a:cubicBezTo>
                  <a:pt x="-591" y="13205"/>
                  <a:pt x="-663" y="6329"/>
                  <a:pt x="0" y="0"/>
                </a:cubicBezTo>
                <a:close/>
              </a:path>
              <a:path w="4480560" h="18288" stroke="0" extrusionOk="0">
                <a:moveTo>
                  <a:pt x="0" y="0"/>
                </a:moveTo>
                <a:cubicBezTo>
                  <a:pt x="285465" y="225"/>
                  <a:pt x="322691" y="16223"/>
                  <a:pt x="595274" y="0"/>
                </a:cubicBezTo>
                <a:cubicBezTo>
                  <a:pt x="867857" y="-16223"/>
                  <a:pt x="989129" y="-11242"/>
                  <a:pt x="1100938" y="0"/>
                </a:cubicBezTo>
                <a:cubicBezTo>
                  <a:pt x="1212747" y="11242"/>
                  <a:pt x="1574350" y="-36410"/>
                  <a:pt x="1830629" y="0"/>
                </a:cubicBezTo>
                <a:cubicBezTo>
                  <a:pt x="2086908" y="36410"/>
                  <a:pt x="2180922" y="4645"/>
                  <a:pt x="2425903" y="0"/>
                </a:cubicBezTo>
                <a:cubicBezTo>
                  <a:pt x="2670884" y="-4645"/>
                  <a:pt x="2782024" y="22929"/>
                  <a:pt x="3021178" y="0"/>
                </a:cubicBezTo>
                <a:cubicBezTo>
                  <a:pt x="3260332" y="-22929"/>
                  <a:pt x="3456982" y="-1586"/>
                  <a:pt x="3750869" y="0"/>
                </a:cubicBezTo>
                <a:cubicBezTo>
                  <a:pt x="4044756" y="1586"/>
                  <a:pt x="4302726" y="17043"/>
                  <a:pt x="4480560" y="0"/>
                </a:cubicBezTo>
                <a:cubicBezTo>
                  <a:pt x="4479674" y="5429"/>
                  <a:pt x="4481381" y="14046"/>
                  <a:pt x="4480560" y="18288"/>
                </a:cubicBezTo>
                <a:cubicBezTo>
                  <a:pt x="4279652" y="-6850"/>
                  <a:pt x="4200762" y="41566"/>
                  <a:pt x="3930091" y="18288"/>
                </a:cubicBezTo>
                <a:cubicBezTo>
                  <a:pt x="3659420" y="-4990"/>
                  <a:pt x="3456052" y="22294"/>
                  <a:pt x="3290011" y="18288"/>
                </a:cubicBezTo>
                <a:cubicBezTo>
                  <a:pt x="3123970" y="14282"/>
                  <a:pt x="2882392" y="32818"/>
                  <a:pt x="2649931" y="18288"/>
                </a:cubicBezTo>
                <a:cubicBezTo>
                  <a:pt x="2417470" y="3758"/>
                  <a:pt x="2238426" y="7337"/>
                  <a:pt x="2054657" y="18288"/>
                </a:cubicBezTo>
                <a:cubicBezTo>
                  <a:pt x="1870888" y="29239"/>
                  <a:pt x="1566368" y="45040"/>
                  <a:pt x="1324966" y="18288"/>
                </a:cubicBezTo>
                <a:cubicBezTo>
                  <a:pt x="1083564" y="-8464"/>
                  <a:pt x="787410" y="10946"/>
                  <a:pt x="595274" y="18288"/>
                </a:cubicBezTo>
                <a:cubicBezTo>
                  <a:pt x="403138" y="25630"/>
                  <a:pt x="169622" y="10499"/>
                  <a:pt x="0" y="18288"/>
                </a:cubicBezTo>
                <a:cubicBezTo>
                  <a:pt x="668" y="13665"/>
                  <a:pt x="578" y="5675"/>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ladsholder til indhold 2">
            <a:extLst>
              <a:ext uri="{FF2B5EF4-FFF2-40B4-BE49-F238E27FC236}">
                <a16:creationId xmlns:a16="http://schemas.microsoft.com/office/drawing/2014/main" id="{51CE25B6-5D8C-651D-DF4B-1BC0CFD199FA}"/>
              </a:ext>
            </a:extLst>
          </p:cNvPr>
          <p:cNvSpPr>
            <a:spLocks noGrp="1"/>
          </p:cNvSpPr>
          <p:nvPr>
            <p:ph idx="1"/>
          </p:nvPr>
        </p:nvSpPr>
        <p:spPr>
          <a:xfrm>
            <a:off x="5126418" y="713232"/>
            <a:ext cx="6224335" cy="5431536"/>
          </a:xfrm>
        </p:spPr>
        <p:txBody>
          <a:bodyPr anchor="ctr">
            <a:normAutofit/>
          </a:bodyPr>
          <a:lstStyle/>
          <a:p>
            <a:pPr marL="0" indent="0">
              <a:buNone/>
            </a:pPr>
            <a:endParaRPr lang="da-DK" sz="2000" dirty="0"/>
          </a:p>
          <a:p>
            <a:r>
              <a:rPr lang="da-DK" sz="2000" b="0" i="0" dirty="0">
                <a:effectLst/>
                <a:latin typeface="Lato" panose="020B0604020202020204" pitchFamily="34" charset="0"/>
              </a:rPr>
              <a:t>Forfatter og kandidat i litteraturvidenskab ved Københavns Universitet</a:t>
            </a:r>
          </a:p>
          <a:p>
            <a:endParaRPr lang="da-DK" sz="2000" b="0" i="0" dirty="0">
              <a:effectLst/>
              <a:latin typeface="Lato" panose="020B0604020202020204" pitchFamily="34" charset="0"/>
            </a:endParaRPr>
          </a:p>
          <a:p>
            <a:r>
              <a:rPr lang="da-DK" sz="2000" dirty="0">
                <a:latin typeface="Lato" panose="020B0604020202020204" pitchFamily="34" charset="0"/>
              </a:rPr>
              <a:t>L</a:t>
            </a:r>
            <a:r>
              <a:rPr lang="da-DK" sz="2000" b="0" i="0" dirty="0">
                <a:effectLst/>
                <a:latin typeface="Lato" panose="020B0604020202020204" pitchFamily="34" charset="0"/>
              </a:rPr>
              <a:t>ever med cerebral parese (spastisk lammelse) – et handicap, han har beskrevet i flere af sine bøger</a:t>
            </a:r>
          </a:p>
          <a:p>
            <a:pPr marL="0" indent="0">
              <a:buNone/>
            </a:pPr>
            <a:endParaRPr lang="da-DK" sz="2000" b="0" i="0" dirty="0">
              <a:effectLst/>
              <a:latin typeface="Lato" panose="020B0604020202020204" pitchFamily="34" charset="0"/>
            </a:endParaRPr>
          </a:p>
          <a:p>
            <a:r>
              <a:rPr lang="da-DK" sz="2000" b="0" i="0" dirty="0">
                <a:effectLst/>
                <a:latin typeface="Lato" panose="020B0604020202020204" pitchFamily="34" charset="0"/>
              </a:rPr>
              <a:t>Caspar Eric vil gerne rykke ved, hvordan omverdenen, og ikke mindst politikerne, møder de mange, der lever med et handicap: </a:t>
            </a:r>
            <a:r>
              <a:rPr lang="da-DK" sz="2000" b="0" i="1" dirty="0">
                <a:effectLst/>
                <a:latin typeface="Lato" panose="020B0604020202020204" pitchFamily="34" charset="0"/>
              </a:rPr>
              <a:t>”Problemet med handikap er ikke noget individuelt, sådan noget med at føle skam, fordi man er anderledes. Problemet er, at vi lever i en verden, hvor vi lærer at skamme os, fordi vi bliver set som mindre værd.”</a:t>
            </a:r>
            <a:r>
              <a:rPr lang="da-DK" sz="2000" b="0" i="0" dirty="0">
                <a:effectLst/>
                <a:latin typeface="Lato" panose="020B0604020202020204" pitchFamily="34" charset="0"/>
              </a:rPr>
              <a:t> (Lotte Folke </a:t>
            </a:r>
            <a:r>
              <a:rPr lang="da-DK" sz="2000" b="0" i="0" dirty="0" err="1">
                <a:effectLst/>
                <a:latin typeface="Lato" panose="020B0604020202020204" pitchFamily="34" charset="0"/>
              </a:rPr>
              <a:t>Kaarsholm</a:t>
            </a:r>
            <a:r>
              <a:rPr lang="da-DK" sz="2000" b="0" i="0" dirty="0">
                <a:effectLst/>
                <a:latin typeface="Lato" panose="020B0604020202020204" pitchFamily="34" charset="0"/>
              </a:rPr>
              <a:t>: </a:t>
            </a:r>
            <a:r>
              <a:rPr lang="da-DK" sz="2000" b="0" i="1" dirty="0">
                <a:effectLst/>
                <a:latin typeface="Lato" panose="020B0604020202020204" pitchFamily="34" charset="0"/>
              </a:rPr>
              <a:t>Debat: Vi har ikke længere råd til ikke at tale om handikap</a:t>
            </a:r>
            <a:r>
              <a:rPr lang="da-DK" sz="2000" b="0" i="0" dirty="0">
                <a:effectLst/>
                <a:latin typeface="Lato" panose="020B0604020202020204" pitchFamily="34" charset="0"/>
              </a:rPr>
              <a:t>. Politiken, 2023-03-04).</a:t>
            </a:r>
          </a:p>
          <a:p>
            <a:endParaRPr lang="da-DK" sz="2000" dirty="0"/>
          </a:p>
        </p:txBody>
      </p:sp>
      <p:pic>
        <p:nvPicPr>
          <p:cNvPr id="1026" name="Picture 2" descr="Caspar Eric">
            <a:extLst>
              <a:ext uri="{FF2B5EF4-FFF2-40B4-BE49-F238E27FC236}">
                <a16:creationId xmlns:a16="http://schemas.microsoft.com/office/drawing/2014/main" id="{AF68D76A-6B08-1A49-D4CE-BF43C9F7184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24199" y="3842896"/>
            <a:ext cx="1733550" cy="26384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0450886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42" name="Picture 18" descr="Clone of Kommunikationsmateriale | Verdensmålene.dk">
            <a:extLst>
              <a:ext uri="{FF2B5EF4-FFF2-40B4-BE49-F238E27FC236}">
                <a16:creationId xmlns:a16="http://schemas.microsoft.com/office/drawing/2014/main" id="{4D72B7BB-C2D9-4617-D2E0-63B4B93E7A60}"/>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r="66281"/>
          <a:stretch/>
        </p:blipFill>
        <p:spPr bwMode="auto">
          <a:xfrm>
            <a:off x="-229230" y="-107160"/>
            <a:ext cx="4274252" cy="4137938"/>
          </a:xfrm>
          <a:prstGeom prst="rect">
            <a:avLst/>
          </a:prstGeom>
          <a:noFill/>
          <a:extLst>
            <a:ext uri="{909E8E84-426E-40DD-AFC4-6F175D3DCCD1}">
              <a14:hiddenFill xmlns:a14="http://schemas.microsoft.com/office/drawing/2010/main">
                <a:solidFill>
                  <a:srgbClr val="FFFFFF"/>
                </a:solidFill>
              </a14:hiddenFill>
            </a:ext>
          </a:extLst>
        </p:spPr>
      </p:pic>
      <p:sp>
        <p:nvSpPr>
          <p:cNvPr id="2" name="Titel 1">
            <a:extLst>
              <a:ext uri="{FF2B5EF4-FFF2-40B4-BE49-F238E27FC236}">
                <a16:creationId xmlns:a16="http://schemas.microsoft.com/office/drawing/2014/main" id="{5628E032-DE62-76E7-E7CD-E26D6543E352}"/>
              </a:ext>
            </a:extLst>
          </p:cNvPr>
          <p:cNvSpPr>
            <a:spLocks noGrp="1"/>
          </p:cNvSpPr>
          <p:nvPr>
            <p:ph type="title"/>
          </p:nvPr>
        </p:nvSpPr>
        <p:spPr>
          <a:xfrm>
            <a:off x="3847106" y="-107160"/>
            <a:ext cx="10515600" cy="1325563"/>
          </a:xfrm>
          <a:noFill/>
        </p:spPr>
        <p:txBody>
          <a:bodyPr/>
          <a:lstStyle/>
          <a:p>
            <a:r>
              <a:rPr lang="da-DK" dirty="0"/>
              <a:t>Menneskerettigheder og handicap</a:t>
            </a:r>
          </a:p>
        </p:txBody>
      </p:sp>
      <p:sp>
        <p:nvSpPr>
          <p:cNvPr id="9" name="Rectangle 2">
            <a:extLst>
              <a:ext uri="{FF2B5EF4-FFF2-40B4-BE49-F238E27FC236}">
                <a16:creationId xmlns:a16="http://schemas.microsoft.com/office/drawing/2014/main" id="{F0A62285-DE39-0028-11A7-169DEE68CBDE}"/>
              </a:ext>
            </a:extLst>
          </p:cNvPr>
          <p:cNvSpPr>
            <a:spLocks noChangeArrowheads="1"/>
          </p:cNvSpPr>
          <p:nvPr/>
        </p:nvSpPr>
        <p:spPr bwMode="auto">
          <a:xfrm>
            <a:off x="0" y="4405166"/>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br>
              <a:rPr kumimoji="0" lang="da-DK" altLang="da-DK" sz="1800" b="0" i="0" u="none" strike="noStrike" cap="none" normalizeH="0" baseline="0">
                <a:ln>
                  <a:noFill/>
                </a:ln>
                <a:solidFill>
                  <a:schemeClr val="tx1"/>
                </a:solidFill>
                <a:effectLst/>
                <a:latin typeface="Arial" panose="020B0604020202020204" pitchFamily="34" charset="0"/>
              </a:rPr>
            </a:br>
            <a:endParaRPr kumimoji="0" lang="da-DK" altLang="da-DK" sz="1800" b="0" i="0" u="none" strike="noStrike" cap="none" normalizeH="0" baseline="0">
              <a:ln>
                <a:noFill/>
              </a:ln>
              <a:solidFill>
                <a:schemeClr val="tx1"/>
              </a:solidFill>
              <a:effectLst/>
              <a:latin typeface="Arial" panose="020B0604020202020204" pitchFamily="34" charset="0"/>
            </a:endParaRPr>
          </a:p>
        </p:txBody>
      </p:sp>
      <p:sp>
        <p:nvSpPr>
          <p:cNvPr id="10" name="Tekstfelt 9">
            <a:extLst>
              <a:ext uri="{FF2B5EF4-FFF2-40B4-BE49-F238E27FC236}">
                <a16:creationId xmlns:a16="http://schemas.microsoft.com/office/drawing/2014/main" id="{1A50BB5D-55A9-70FB-DC6A-8B65BD5294C1}"/>
              </a:ext>
            </a:extLst>
          </p:cNvPr>
          <p:cNvSpPr txBox="1"/>
          <p:nvPr/>
        </p:nvSpPr>
        <p:spPr>
          <a:xfrm>
            <a:off x="4530285" y="1527952"/>
            <a:ext cx="2726190" cy="1815882"/>
          </a:xfrm>
          <a:prstGeom prst="rect">
            <a:avLst/>
          </a:prstGeom>
          <a:noFill/>
        </p:spPr>
        <p:txBody>
          <a:bodyPr wrap="square" rtlCol="0">
            <a:spAutoFit/>
          </a:bodyPr>
          <a:lstStyle/>
          <a:p>
            <a:r>
              <a:rPr lang="da-DK" sz="1400" b="1" i="0" u="none" strike="noStrike" dirty="0">
                <a:solidFill>
                  <a:srgbClr val="000000"/>
                </a:solidFill>
                <a:effectLst/>
                <a:latin typeface="Montserrat" pitchFamily="2" charset="77"/>
              </a:rPr>
              <a:t>10.2:</a:t>
            </a:r>
            <a:r>
              <a:rPr lang="da-DK" sz="1400" b="0" i="0" u="none" strike="noStrike" dirty="0">
                <a:solidFill>
                  <a:srgbClr val="000000"/>
                </a:solidFill>
                <a:effectLst/>
                <a:latin typeface="Montserrat" pitchFamily="2" charset="77"/>
              </a:rPr>
              <a:t> Inden 2030 skal enhver, uanset alder, køn, handicap, race, etnicitet, oprindelse, religion eller økonomisk eller anden status, i højere grad inddrages i sociale, økonomiske og politiske beslutninger. </a:t>
            </a:r>
            <a:endParaRPr lang="da-DK" sz="1400" dirty="0"/>
          </a:p>
        </p:txBody>
      </p:sp>
      <p:pic>
        <p:nvPicPr>
          <p:cNvPr id="1028" name="Picture 4">
            <a:extLst>
              <a:ext uri="{FF2B5EF4-FFF2-40B4-BE49-F238E27FC236}">
                <a16:creationId xmlns:a16="http://schemas.microsoft.com/office/drawing/2014/main" id="{AB1A2A12-80B6-3648-6877-5E49B291F7F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89465" y="1567491"/>
            <a:ext cx="1055913" cy="1055913"/>
          </a:xfrm>
          <a:prstGeom prst="rect">
            <a:avLst/>
          </a:prstGeom>
          <a:noFill/>
          <a:extLst>
            <a:ext uri="{909E8E84-426E-40DD-AFC4-6F175D3DCCD1}">
              <a14:hiddenFill xmlns:a14="http://schemas.microsoft.com/office/drawing/2010/main">
                <a:solidFill>
                  <a:srgbClr val="FFFFFF"/>
                </a:solidFill>
              </a14:hiddenFill>
            </a:ext>
          </a:extLst>
        </p:spPr>
      </p:pic>
      <p:sp>
        <p:nvSpPr>
          <p:cNvPr id="12" name="Tekstfelt 11">
            <a:extLst>
              <a:ext uri="{FF2B5EF4-FFF2-40B4-BE49-F238E27FC236}">
                <a16:creationId xmlns:a16="http://schemas.microsoft.com/office/drawing/2014/main" id="{B4D43946-E37E-EFE0-3F21-6B607370EE5E}"/>
              </a:ext>
            </a:extLst>
          </p:cNvPr>
          <p:cNvSpPr txBox="1"/>
          <p:nvPr/>
        </p:nvSpPr>
        <p:spPr>
          <a:xfrm>
            <a:off x="4542742" y="3544948"/>
            <a:ext cx="2807507" cy="2462213"/>
          </a:xfrm>
          <a:prstGeom prst="rect">
            <a:avLst/>
          </a:prstGeom>
          <a:noFill/>
        </p:spPr>
        <p:txBody>
          <a:bodyPr wrap="square">
            <a:spAutoFit/>
          </a:bodyPr>
          <a:lstStyle/>
          <a:p>
            <a:r>
              <a:rPr lang="da-DK" sz="1400" b="1" i="0" u="none" strike="noStrike" dirty="0">
                <a:solidFill>
                  <a:srgbClr val="000000"/>
                </a:solidFill>
                <a:effectLst/>
                <a:latin typeface="Montserrat" pitchFamily="2" charset="77"/>
              </a:rPr>
              <a:t>10.3: </a:t>
            </a:r>
            <a:r>
              <a:rPr lang="da-DK" sz="1400" b="0" i="0" u="none" strike="noStrike" dirty="0">
                <a:solidFill>
                  <a:srgbClr val="000000"/>
                </a:solidFill>
                <a:effectLst/>
                <a:latin typeface="Montserrat" pitchFamily="2" charset="77"/>
              </a:rPr>
              <a:t>Alle skal sikres lige muligheder, ligesom samfundsforårsaget uligheder skal reduceres, bl.a. ved at afskaffe diskriminerende love, politikker og skikke, og ved at fremme hensigtsmæssig lovgivning, politikker og foranstaltninger til at imødegå dette.</a:t>
            </a:r>
            <a:endParaRPr lang="da-DK" sz="1400" dirty="0"/>
          </a:p>
        </p:txBody>
      </p:sp>
      <p:pic>
        <p:nvPicPr>
          <p:cNvPr id="1032" name="Picture 8">
            <a:extLst>
              <a:ext uri="{FF2B5EF4-FFF2-40B4-BE49-F238E27FC236}">
                <a16:creationId xmlns:a16="http://schemas.microsoft.com/office/drawing/2014/main" id="{829B8425-EBF6-D6C5-3829-8C35D70FDC8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460355" y="3592380"/>
            <a:ext cx="1055913" cy="1055913"/>
          </a:xfrm>
          <a:prstGeom prst="rect">
            <a:avLst/>
          </a:prstGeom>
          <a:noFill/>
          <a:extLst>
            <a:ext uri="{909E8E84-426E-40DD-AFC4-6F175D3DCCD1}">
              <a14:hiddenFill xmlns:a14="http://schemas.microsoft.com/office/drawing/2010/main">
                <a:solidFill>
                  <a:srgbClr val="FFFFFF"/>
                </a:solidFill>
              </a14:hiddenFill>
            </a:ext>
          </a:extLst>
        </p:spPr>
      </p:pic>
      <p:sp>
        <p:nvSpPr>
          <p:cNvPr id="14" name="Tekstfelt 13">
            <a:extLst>
              <a:ext uri="{FF2B5EF4-FFF2-40B4-BE49-F238E27FC236}">
                <a16:creationId xmlns:a16="http://schemas.microsoft.com/office/drawing/2014/main" id="{D2761732-7B13-762C-31DE-F7A4AA9A2858}"/>
              </a:ext>
            </a:extLst>
          </p:cNvPr>
          <p:cNvSpPr txBox="1"/>
          <p:nvPr/>
        </p:nvSpPr>
        <p:spPr>
          <a:xfrm>
            <a:off x="8597012" y="1472911"/>
            <a:ext cx="3420661" cy="2462213"/>
          </a:xfrm>
          <a:prstGeom prst="rect">
            <a:avLst/>
          </a:prstGeom>
          <a:noFill/>
        </p:spPr>
        <p:txBody>
          <a:bodyPr wrap="square">
            <a:spAutoFit/>
          </a:bodyPr>
          <a:lstStyle/>
          <a:p>
            <a:r>
              <a:rPr lang="da-DK" sz="1400" b="1" i="0" u="none" strike="noStrike" dirty="0">
                <a:solidFill>
                  <a:srgbClr val="000000"/>
                </a:solidFill>
                <a:effectLst/>
                <a:latin typeface="Montserrat" pitchFamily="2" charset="77"/>
              </a:rPr>
              <a:t>11.2: </a:t>
            </a:r>
            <a:r>
              <a:rPr lang="da-DK" sz="1400" b="0" i="0" u="none" strike="noStrike" dirty="0">
                <a:solidFill>
                  <a:srgbClr val="000000"/>
                </a:solidFill>
                <a:effectLst/>
                <a:latin typeface="Montserrat" pitchFamily="2" charset="77"/>
              </a:rPr>
              <a:t>Inden 2030 skal der skabes adgang for alle til sikre, tilgængelige og bæredygtige transportsystemer til en overkommelig pris, trafiksikkerheden skal forbedres bl.a. ved at udbygge den kollektive trafik med særlig hensyn til behov hos sårbare befolkningsgrupper, kvinder, børn, personer med handicap og de ældre.</a:t>
            </a:r>
            <a:endParaRPr lang="da-DK" sz="1400" dirty="0"/>
          </a:p>
        </p:txBody>
      </p:sp>
      <p:pic>
        <p:nvPicPr>
          <p:cNvPr id="1036" name="Picture 12">
            <a:extLst>
              <a:ext uri="{FF2B5EF4-FFF2-40B4-BE49-F238E27FC236}">
                <a16:creationId xmlns:a16="http://schemas.microsoft.com/office/drawing/2014/main" id="{8AF95739-F1BF-9D1A-2B04-ED148FB183B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440232" y="1560398"/>
            <a:ext cx="1063006" cy="1063006"/>
          </a:xfrm>
          <a:prstGeom prst="rect">
            <a:avLst/>
          </a:prstGeom>
          <a:noFill/>
          <a:extLst>
            <a:ext uri="{909E8E84-426E-40DD-AFC4-6F175D3DCCD1}">
              <a14:hiddenFill xmlns:a14="http://schemas.microsoft.com/office/drawing/2010/main">
                <a:solidFill>
                  <a:srgbClr val="FFFFFF"/>
                </a:solidFill>
              </a14:hiddenFill>
            </a:ext>
          </a:extLst>
        </p:spPr>
      </p:pic>
      <p:sp>
        <p:nvSpPr>
          <p:cNvPr id="16" name="Tekstfelt 15">
            <a:extLst>
              <a:ext uri="{FF2B5EF4-FFF2-40B4-BE49-F238E27FC236}">
                <a16:creationId xmlns:a16="http://schemas.microsoft.com/office/drawing/2014/main" id="{A0C70F0E-E548-4B4D-78E7-743E2BC68345}"/>
              </a:ext>
            </a:extLst>
          </p:cNvPr>
          <p:cNvSpPr txBox="1"/>
          <p:nvPr/>
        </p:nvSpPr>
        <p:spPr>
          <a:xfrm>
            <a:off x="8793227" y="5086084"/>
            <a:ext cx="3027647" cy="1384995"/>
          </a:xfrm>
          <a:prstGeom prst="rect">
            <a:avLst/>
          </a:prstGeom>
          <a:noFill/>
        </p:spPr>
        <p:txBody>
          <a:bodyPr wrap="square">
            <a:spAutoFit/>
          </a:bodyPr>
          <a:lstStyle/>
          <a:p>
            <a:r>
              <a:rPr lang="da-DK" sz="1400" b="1" i="0" u="none" strike="noStrike" dirty="0">
                <a:solidFill>
                  <a:srgbClr val="000000"/>
                </a:solidFill>
                <a:effectLst/>
                <a:latin typeface="Montserrat" pitchFamily="2" charset="77"/>
              </a:rPr>
              <a:t>16.7: </a:t>
            </a:r>
            <a:r>
              <a:rPr lang="da-DK" sz="1400" b="0" i="0" u="none" strike="noStrike" dirty="0">
                <a:solidFill>
                  <a:srgbClr val="000000"/>
                </a:solidFill>
                <a:effectLst/>
                <a:latin typeface="Montserrat" pitchFamily="2" charset="77"/>
              </a:rPr>
              <a:t>Der skal sikres lydhøre, inkluderende, deltagerbaserede og repræsentative beslutningsprocesser på alle niveauer.</a:t>
            </a:r>
            <a:endParaRPr lang="da-DK" sz="1400" dirty="0"/>
          </a:p>
        </p:txBody>
      </p:sp>
      <p:pic>
        <p:nvPicPr>
          <p:cNvPr id="1038" name="Picture 14">
            <a:extLst>
              <a:ext uri="{FF2B5EF4-FFF2-40B4-BE49-F238E27FC236}">
                <a16:creationId xmlns:a16="http://schemas.microsoft.com/office/drawing/2014/main" id="{F7FE0D02-C128-285E-259E-666FDC7BE269}"/>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534007" y="5123924"/>
            <a:ext cx="1063005" cy="1063005"/>
          </a:xfrm>
          <a:prstGeom prst="rect">
            <a:avLst/>
          </a:prstGeom>
          <a:noFill/>
          <a:extLst>
            <a:ext uri="{909E8E84-426E-40DD-AFC4-6F175D3DCCD1}">
              <a14:hiddenFill xmlns:a14="http://schemas.microsoft.com/office/drawing/2010/main">
                <a:solidFill>
                  <a:srgbClr val="FFFFFF"/>
                </a:solidFill>
              </a14:hiddenFill>
            </a:ext>
          </a:extLst>
        </p:spPr>
      </p:pic>
      <p:sp>
        <p:nvSpPr>
          <p:cNvPr id="18" name="Tekstfelt 17">
            <a:extLst>
              <a:ext uri="{FF2B5EF4-FFF2-40B4-BE49-F238E27FC236}">
                <a16:creationId xmlns:a16="http://schemas.microsoft.com/office/drawing/2014/main" id="{119FDCF9-65AC-AE99-6AF0-4059A6B0E25A}"/>
              </a:ext>
            </a:extLst>
          </p:cNvPr>
          <p:cNvSpPr txBox="1"/>
          <p:nvPr/>
        </p:nvSpPr>
        <p:spPr>
          <a:xfrm>
            <a:off x="4045022" y="931403"/>
            <a:ext cx="2873830" cy="523220"/>
          </a:xfrm>
          <a:prstGeom prst="rect">
            <a:avLst/>
          </a:prstGeom>
          <a:noFill/>
        </p:spPr>
        <p:txBody>
          <a:bodyPr wrap="square" rtlCol="0">
            <a:spAutoFit/>
          </a:bodyPr>
          <a:lstStyle/>
          <a:p>
            <a:r>
              <a:rPr lang="da-DK" sz="1400" b="1" dirty="0">
                <a:solidFill>
                  <a:srgbClr val="D20052"/>
                </a:solidFill>
              </a:rPr>
              <a:t>MÅL 10: REDUCER ULIGHED I OG MELLEM LANDE</a:t>
            </a:r>
          </a:p>
        </p:txBody>
      </p:sp>
      <p:sp>
        <p:nvSpPr>
          <p:cNvPr id="19" name="Tekstfelt 18">
            <a:extLst>
              <a:ext uri="{FF2B5EF4-FFF2-40B4-BE49-F238E27FC236}">
                <a16:creationId xmlns:a16="http://schemas.microsoft.com/office/drawing/2014/main" id="{11F7589D-6E1F-086E-55CF-5EDEC5F0A258}"/>
              </a:ext>
            </a:extLst>
          </p:cNvPr>
          <p:cNvSpPr txBox="1"/>
          <p:nvPr/>
        </p:nvSpPr>
        <p:spPr>
          <a:xfrm>
            <a:off x="7340380" y="906210"/>
            <a:ext cx="5455418" cy="523220"/>
          </a:xfrm>
          <a:prstGeom prst="rect">
            <a:avLst/>
          </a:prstGeom>
          <a:noFill/>
        </p:spPr>
        <p:txBody>
          <a:bodyPr wrap="square" rtlCol="0">
            <a:spAutoFit/>
          </a:bodyPr>
          <a:lstStyle/>
          <a:p>
            <a:r>
              <a:rPr lang="da-DK" sz="1400" b="1" dirty="0">
                <a:solidFill>
                  <a:srgbClr val="FD9C22"/>
                </a:solidFill>
              </a:rPr>
              <a:t>MÅL 11: GØR BYER, LOKALSAMFUND OG BOSÆTTELSER INKLUDERENDE, SIKRE, ROBUSTE OG BÆREDYGTIGE</a:t>
            </a:r>
          </a:p>
        </p:txBody>
      </p:sp>
      <p:sp>
        <p:nvSpPr>
          <p:cNvPr id="20" name="Tekstfelt 19">
            <a:extLst>
              <a:ext uri="{FF2B5EF4-FFF2-40B4-BE49-F238E27FC236}">
                <a16:creationId xmlns:a16="http://schemas.microsoft.com/office/drawing/2014/main" id="{2667C39D-1124-6319-59B4-A7086374374D}"/>
              </a:ext>
            </a:extLst>
          </p:cNvPr>
          <p:cNvSpPr txBox="1"/>
          <p:nvPr/>
        </p:nvSpPr>
        <p:spPr>
          <a:xfrm>
            <a:off x="7524576" y="4024752"/>
            <a:ext cx="4493097" cy="954107"/>
          </a:xfrm>
          <a:prstGeom prst="rect">
            <a:avLst/>
          </a:prstGeom>
          <a:noFill/>
        </p:spPr>
        <p:txBody>
          <a:bodyPr wrap="square" rtlCol="0">
            <a:spAutoFit/>
          </a:bodyPr>
          <a:lstStyle/>
          <a:p>
            <a:r>
              <a:rPr lang="da-DK" sz="1400" b="1" dirty="0">
                <a:solidFill>
                  <a:srgbClr val="00679C"/>
                </a:solidFill>
              </a:rPr>
              <a:t>MÅL 16: STØTTE FREDELIGE OG INKLUDERENDE SAMFUND. GIVE ALLE ADGANG TIL RETSSIKKERHED OG OPBYYGE EFFEKTIVE, ANSVARLIGE OG INDDRAGENDE INSTITUTIONER PÅ ALLE NIVEAUER</a:t>
            </a:r>
          </a:p>
        </p:txBody>
      </p:sp>
      <p:pic>
        <p:nvPicPr>
          <p:cNvPr id="1040" name="Picture 16" descr="Hjem">
            <a:extLst>
              <a:ext uri="{FF2B5EF4-FFF2-40B4-BE49-F238E27FC236}">
                <a16:creationId xmlns:a16="http://schemas.microsoft.com/office/drawing/2014/main" id="{B73962B2-D1CD-65D1-C10B-ACAA44183105}"/>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l="28559"/>
          <a:stretch/>
        </p:blipFill>
        <p:spPr bwMode="auto">
          <a:xfrm>
            <a:off x="192083" y="5461079"/>
            <a:ext cx="3629170" cy="1371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1178364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Billede 5">
            <a:extLst>
              <a:ext uri="{FF2B5EF4-FFF2-40B4-BE49-F238E27FC236}">
                <a16:creationId xmlns:a16="http://schemas.microsoft.com/office/drawing/2014/main" id="{509B8995-FF03-9FA1-9A57-870D343BDD25}"/>
              </a:ext>
            </a:extLst>
          </p:cNvPr>
          <p:cNvPicPr>
            <a:picLocks noChangeAspect="1"/>
          </p:cNvPicPr>
          <p:nvPr/>
        </p:nvPicPr>
        <p:blipFill>
          <a:blip r:embed="rId2"/>
          <a:stretch>
            <a:fillRect/>
          </a:stretch>
        </p:blipFill>
        <p:spPr>
          <a:xfrm>
            <a:off x="3004456" y="0"/>
            <a:ext cx="8295801" cy="6858000"/>
          </a:xfrm>
          <a:prstGeom prst="rect">
            <a:avLst/>
          </a:prstGeom>
        </p:spPr>
      </p:pic>
      <p:pic>
        <p:nvPicPr>
          <p:cNvPr id="7" name="Picture 18" descr="Clone of Kommunikationsmateriale | Verdensmålene.dk">
            <a:extLst>
              <a:ext uri="{FF2B5EF4-FFF2-40B4-BE49-F238E27FC236}">
                <a16:creationId xmlns:a16="http://schemas.microsoft.com/office/drawing/2014/main" id="{4E33EECB-1BEA-E033-87F0-DEE5E25FB719}"/>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r="66281"/>
          <a:stretch/>
        </p:blipFill>
        <p:spPr bwMode="auto">
          <a:xfrm>
            <a:off x="-490488" y="0"/>
            <a:ext cx="4527711" cy="438331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7161724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777A147A-9ED8-46B4-8660-1B3C2AA880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F8B0E063-CDCD-8517-7BCF-3B5EDC439660}"/>
              </a:ext>
            </a:extLst>
          </p:cNvPr>
          <p:cNvSpPr>
            <a:spLocks noGrp="1"/>
          </p:cNvSpPr>
          <p:nvPr>
            <p:ph type="title"/>
          </p:nvPr>
        </p:nvSpPr>
        <p:spPr>
          <a:xfrm>
            <a:off x="710938" y="1436770"/>
            <a:ext cx="3695931" cy="5431536"/>
          </a:xfrm>
        </p:spPr>
        <p:txBody>
          <a:bodyPr>
            <a:normAutofit fontScale="90000"/>
          </a:bodyPr>
          <a:lstStyle/>
          <a:p>
            <a:r>
              <a:rPr lang="da-DK" sz="5400" dirty="0">
                <a:latin typeface="Lato" panose="020F0502020204030203" pitchFamily="34" charset="0"/>
                <a:ea typeface="Lato" panose="020F0502020204030203" pitchFamily="34" charset="0"/>
                <a:cs typeface="Lato" panose="020F0502020204030203" pitchFamily="34" charset="0"/>
              </a:rPr>
              <a:t>Caspar Eric </a:t>
            </a:r>
            <a:br>
              <a:rPr lang="da-DK" sz="5400" dirty="0"/>
            </a:br>
            <a:r>
              <a:rPr lang="da-DK" sz="5400" dirty="0"/>
              <a:t> </a:t>
            </a:r>
            <a:r>
              <a:rPr lang="da-DK" sz="2000" dirty="0">
                <a:hlinkClick r:id="rId2"/>
              </a:rPr>
              <a:t>Interview</a:t>
            </a:r>
            <a:br>
              <a:rPr lang="da-DK" sz="2000" dirty="0"/>
            </a:br>
            <a:br>
              <a:rPr lang="da-DK" sz="2000" dirty="0"/>
            </a:br>
            <a:br>
              <a:rPr lang="da-DK" sz="2000" dirty="0"/>
            </a:br>
            <a:r>
              <a:rPr lang="da-DK" sz="2000" dirty="0">
                <a:latin typeface="Lato" panose="020F0502020204030203" pitchFamily="34" charset="0"/>
                <a:ea typeface="Lato" panose="020F0502020204030203" pitchFamily="34" charset="0"/>
                <a:cs typeface="Lato" panose="020F0502020204030203" pitchFamily="34" charset="0"/>
              </a:rPr>
              <a:t>Skriv noter om, hvad Casper Eric vil med sine ”handicapdigte” i den nyeste digtsamling </a:t>
            </a:r>
            <a:r>
              <a:rPr lang="da-DK" sz="2000" i="1" dirty="0">
                <a:latin typeface="Lato" panose="020F0502020204030203" pitchFamily="34" charset="0"/>
                <a:ea typeface="Lato" panose="020F0502020204030203" pitchFamily="34" charset="0"/>
                <a:cs typeface="Lato" panose="020F0502020204030203" pitchFamily="34" charset="0"/>
              </a:rPr>
              <a:t>Nye balancer</a:t>
            </a:r>
            <a:r>
              <a:rPr lang="da-DK" sz="2000" dirty="0">
                <a:latin typeface="Lato" panose="020F0502020204030203" pitchFamily="34" charset="0"/>
                <a:ea typeface="Lato" panose="020F0502020204030203" pitchFamily="34" charset="0"/>
                <a:cs typeface="Lato" panose="020F0502020204030203" pitchFamily="34" charset="0"/>
              </a:rPr>
              <a:t>:</a:t>
            </a:r>
            <a:br>
              <a:rPr lang="da-DK" sz="2000" dirty="0">
                <a:latin typeface="Lato" panose="020F0502020204030203" pitchFamily="34" charset="0"/>
                <a:ea typeface="Lato" panose="020F0502020204030203" pitchFamily="34" charset="0"/>
                <a:cs typeface="Lato" panose="020F0502020204030203" pitchFamily="34" charset="0"/>
              </a:rPr>
            </a:br>
            <a:br>
              <a:rPr lang="da-DK" sz="2000" dirty="0">
                <a:latin typeface="Lato" panose="020F0502020204030203" pitchFamily="34" charset="0"/>
                <a:ea typeface="Lato" panose="020F0502020204030203" pitchFamily="34" charset="0"/>
                <a:cs typeface="Lato" panose="020F0502020204030203" pitchFamily="34" charset="0"/>
              </a:rPr>
            </a:br>
            <a:r>
              <a:rPr lang="da-DK" sz="2000" dirty="0">
                <a:latin typeface="Lato" panose="020F0502020204030203" pitchFamily="34" charset="0"/>
                <a:ea typeface="Lato" panose="020F0502020204030203" pitchFamily="34" charset="0"/>
                <a:cs typeface="Lato" panose="020F0502020204030203" pitchFamily="34" charset="0"/>
              </a:rPr>
              <a:t>- Hvilke problemstillinger ser han i samfundet?</a:t>
            </a:r>
            <a:br>
              <a:rPr lang="da-DK" sz="2000" dirty="0">
                <a:latin typeface="Lato" panose="020F0502020204030203" pitchFamily="34" charset="0"/>
                <a:ea typeface="Lato" panose="020F0502020204030203" pitchFamily="34" charset="0"/>
                <a:cs typeface="Lato" panose="020F0502020204030203" pitchFamily="34" charset="0"/>
              </a:rPr>
            </a:br>
            <a:br>
              <a:rPr lang="da-DK" sz="2000" dirty="0">
                <a:latin typeface="Lato" panose="020F0502020204030203" pitchFamily="34" charset="0"/>
                <a:ea typeface="Lato" panose="020F0502020204030203" pitchFamily="34" charset="0"/>
                <a:cs typeface="Lato" panose="020F0502020204030203" pitchFamily="34" charset="0"/>
              </a:rPr>
            </a:br>
            <a:r>
              <a:rPr lang="da-DK" sz="2000" dirty="0">
                <a:latin typeface="Lato" panose="020F0502020204030203" pitchFamily="34" charset="0"/>
                <a:ea typeface="Lato" panose="020F0502020204030203" pitchFamily="34" charset="0"/>
                <a:cs typeface="Lato" panose="020F0502020204030203" pitchFamily="34" charset="0"/>
              </a:rPr>
              <a:t>- Hvilke problemstillinger oplever han selv?</a:t>
            </a:r>
            <a:br>
              <a:rPr lang="da-DK" sz="2000" dirty="0">
                <a:latin typeface="Lato" panose="020F0502020204030203" pitchFamily="34" charset="0"/>
                <a:ea typeface="Lato" panose="020F0502020204030203" pitchFamily="34" charset="0"/>
                <a:cs typeface="Lato" panose="020F0502020204030203" pitchFamily="34" charset="0"/>
              </a:rPr>
            </a:br>
            <a:br>
              <a:rPr lang="da-DK" sz="2000" dirty="0">
                <a:latin typeface="Lato" panose="020F0502020204030203" pitchFamily="34" charset="0"/>
                <a:ea typeface="Lato" panose="020F0502020204030203" pitchFamily="34" charset="0"/>
                <a:cs typeface="Lato" panose="020F0502020204030203" pitchFamily="34" charset="0"/>
              </a:rPr>
            </a:br>
            <a:r>
              <a:rPr lang="da-DK" sz="2000" dirty="0">
                <a:latin typeface="Lato" panose="020F0502020204030203" pitchFamily="34" charset="0"/>
                <a:ea typeface="Lato" panose="020F0502020204030203" pitchFamily="34" charset="0"/>
                <a:cs typeface="Lato" panose="020F0502020204030203" pitchFamily="34" charset="0"/>
              </a:rPr>
              <a:t>- Hvordan skriver han om problemstillingerne i </a:t>
            </a:r>
            <a:r>
              <a:rPr lang="da-DK" sz="2000" i="1" dirty="0">
                <a:latin typeface="Lato" panose="020F0502020204030203" pitchFamily="34" charset="0"/>
                <a:ea typeface="Lato" panose="020F0502020204030203" pitchFamily="34" charset="0"/>
                <a:cs typeface="Lato" panose="020F0502020204030203" pitchFamily="34" charset="0"/>
              </a:rPr>
              <a:t>Nye balancer?</a:t>
            </a:r>
            <a:br>
              <a:rPr lang="da-DK" sz="2000" dirty="0">
                <a:latin typeface="Lato" panose="020F0502020204030203" pitchFamily="34" charset="0"/>
                <a:ea typeface="Lato" panose="020F0502020204030203" pitchFamily="34" charset="0"/>
                <a:cs typeface="Lato" panose="020F0502020204030203" pitchFamily="34" charset="0"/>
              </a:rPr>
            </a:br>
            <a:br>
              <a:rPr lang="da-DK" sz="5400" dirty="0"/>
            </a:br>
            <a:endParaRPr lang="da-DK" sz="5400" dirty="0"/>
          </a:p>
        </p:txBody>
      </p:sp>
      <p:sp>
        <p:nvSpPr>
          <p:cNvPr id="11" name="sketch line">
            <a:extLst>
              <a:ext uri="{FF2B5EF4-FFF2-40B4-BE49-F238E27FC236}">
                <a16:creationId xmlns:a16="http://schemas.microsoft.com/office/drawing/2014/main" id="{5D6C15A0-C087-4593-8414-2B4EC1CDC3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2543983" y="3258715"/>
            <a:ext cx="4480560" cy="18288"/>
          </a:xfrm>
          <a:custGeom>
            <a:avLst/>
            <a:gdLst>
              <a:gd name="connsiteX0" fmla="*/ 0 w 4480560"/>
              <a:gd name="connsiteY0" fmla="*/ 0 h 18288"/>
              <a:gd name="connsiteX1" fmla="*/ 595274 w 4480560"/>
              <a:gd name="connsiteY1" fmla="*/ 0 h 18288"/>
              <a:gd name="connsiteX2" fmla="*/ 1100938 w 4480560"/>
              <a:gd name="connsiteY2" fmla="*/ 0 h 18288"/>
              <a:gd name="connsiteX3" fmla="*/ 1651406 w 4480560"/>
              <a:gd name="connsiteY3" fmla="*/ 0 h 18288"/>
              <a:gd name="connsiteX4" fmla="*/ 2336292 w 4480560"/>
              <a:gd name="connsiteY4" fmla="*/ 0 h 18288"/>
              <a:gd name="connsiteX5" fmla="*/ 2931566 w 4480560"/>
              <a:gd name="connsiteY5" fmla="*/ 0 h 18288"/>
              <a:gd name="connsiteX6" fmla="*/ 3482035 w 4480560"/>
              <a:gd name="connsiteY6" fmla="*/ 0 h 18288"/>
              <a:gd name="connsiteX7" fmla="*/ 4480560 w 4480560"/>
              <a:gd name="connsiteY7" fmla="*/ 0 h 18288"/>
              <a:gd name="connsiteX8" fmla="*/ 4480560 w 4480560"/>
              <a:gd name="connsiteY8" fmla="*/ 18288 h 18288"/>
              <a:gd name="connsiteX9" fmla="*/ 3840480 w 4480560"/>
              <a:gd name="connsiteY9" fmla="*/ 18288 h 18288"/>
              <a:gd name="connsiteX10" fmla="*/ 3290011 w 4480560"/>
              <a:gd name="connsiteY10" fmla="*/ 18288 h 18288"/>
              <a:gd name="connsiteX11" fmla="*/ 2560320 w 4480560"/>
              <a:gd name="connsiteY11" fmla="*/ 18288 h 18288"/>
              <a:gd name="connsiteX12" fmla="*/ 1965046 w 4480560"/>
              <a:gd name="connsiteY12" fmla="*/ 18288 h 18288"/>
              <a:gd name="connsiteX13" fmla="*/ 1459382 w 4480560"/>
              <a:gd name="connsiteY13" fmla="*/ 18288 h 18288"/>
              <a:gd name="connsiteX14" fmla="*/ 774497 w 4480560"/>
              <a:gd name="connsiteY14" fmla="*/ 18288 h 18288"/>
              <a:gd name="connsiteX15" fmla="*/ 0 w 4480560"/>
              <a:gd name="connsiteY15" fmla="*/ 18288 h 18288"/>
              <a:gd name="connsiteX16" fmla="*/ 0 w 4480560"/>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480560" h="18288" fill="none" extrusionOk="0">
                <a:moveTo>
                  <a:pt x="0" y="0"/>
                </a:moveTo>
                <a:cubicBezTo>
                  <a:pt x="267821" y="8731"/>
                  <a:pt x="334105" y="2629"/>
                  <a:pt x="595274" y="0"/>
                </a:cubicBezTo>
                <a:cubicBezTo>
                  <a:pt x="856443" y="-2629"/>
                  <a:pt x="863808" y="-13353"/>
                  <a:pt x="1100938" y="0"/>
                </a:cubicBezTo>
                <a:cubicBezTo>
                  <a:pt x="1338068" y="13353"/>
                  <a:pt x="1431663" y="-25862"/>
                  <a:pt x="1651406" y="0"/>
                </a:cubicBezTo>
                <a:cubicBezTo>
                  <a:pt x="1871149" y="25862"/>
                  <a:pt x="2173163" y="23827"/>
                  <a:pt x="2336292" y="0"/>
                </a:cubicBezTo>
                <a:cubicBezTo>
                  <a:pt x="2499421" y="-23827"/>
                  <a:pt x="2720589" y="28148"/>
                  <a:pt x="2931566" y="0"/>
                </a:cubicBezTo>
                <a:cubicBezTo>
                  <a:pt x="3142543" y="-28148"/>
                  <a:pt x="3323630" y="27022"/>
                  <a:pt x="3482035" y="0"/>
                </a:cubicBezTo>
                <a:cubicBezTo>
                  <a:pt x="3640440" y="-27022"/>
                  <a:pt x="4012110" y="-20118"/>
                  <a:pt x="4480560" y="0"/>
                </a:cubicBezTo>
                <a:cubicBezTo>
                  <a:pt x="4480958" y="7429"/>
                  <a:pt x="4480540" y="10822"/>
                  <a:pt x="4480560" y="18288"/>
                </a:cubicBezTo>
                <a:cubicBezTo>
                  <a:pt x="4314132" y="14924"/>
                  <a:pt x="4028383" y="36632"/>
                  <a:pt x="3840480" y="18288"/>
                </a:cubicBezTo>
                <a:cubicBezTo>
                  <a:pt x="3652577" y="-56"/>
                  <a:pt x="3547615" y="2848"/>
                  <a:pt x="3290011" y="18288"/>
                </a:cubicBezTo>
                <a:cubicBezTo>
                  <a:pt x="3032407" y="33728"/>
                  <a:pt x="2830268" y="8719"/>
                  <a:pt x="2560320" y="18288"/>
                </a:cubicBezTo>
                <a:cubicBezTo>
                  <a:pt x="2290372" y="27857"/>
                  <a:pt x="2147422" y="6728"/>
                  <a:pt x="1965046" y="18288"/>
                </a:cubicBezTo>
                <a:cubicBezTo>
                  <a:pt x="1782670" y="29848"/>
                  <a:pt x="1689791" y="40680"/>
                  <a:pt x="1459382" y="18288"/>
                </a:cubicBezTo>
                <a:cubicBezTo>
                  <a:pt x="1228973" y="-4104"/>
                  <a:pt x="915486" y="36501"/>
                  <a:pt x="774497" y="18288"/>
                </a:cubicBezTo>
                <a:cubicBezTo>
                  <a:pt x="633508" y="75"/>
                  <a:pt x="361442" y="-11107"/>
                  <a:pt x="0" y="18288"/>
                </a:cubicBezTo>
                <a:cubicBezTo>
                  <a:pt x="-591" y="13205"/>
                  <a:pt x="-663" y="6329"/>
                  <a:pt x="0" y="0"/>
                </a:cubicBezTo>
                <a:close/>
              </a:path>
              <a:path w="4480560" h="18288" stroke="0" extrusionOk="0">
                <a:moveTo>
                  <a:pt x="0" y="0"/>
                </a:moveTo>
                <a:cubicBezTo>
                  <a:pt x="285465" y="225"/>
                  <a:pt x="322691" y="16223"/>
                  <a:pt x="595274" y="0"/>
                </a:cubicBezTo>
                <a:cubicBezTo>
                  <a:pt x="867857" y="-16223"/>
                  <a:pt x="989129" y="-11242"/>
                  <a:pt x="1100938" y="0"/>
                </a:cubicBezTo>
                <a:cubicBezTo>
                  <a:pt x="1212747" y="11242"/>
                  <a:pt x="1574350" y="-36410"/>
                  <a:pt x="1830629" y="0"/>
                </a:cubicBezTo>
                <a:cubicBezTo>
                  <a:pt x="2086908" y="36410"/>
                  <a:pt x="2180922" y="4645"/>
                  <a:pt x="2425903" y="0"/>
                </a:cubicBezTo>
                <a:cubicBezTo>
                  <a:pt x="2670884" y="-4645"/>
                  <a:pt x="2782024" y="22929"/>
                  <a:pt x="3021178" y="0"/>
                </a:cubicBezTo>
                <a:cubicBezTo>
                  <a:pt x="3260332" y="-22929"/>
                  <a:pt x="3456982" y="-1586"/>
                  <a:pt x="3750869" y="0"/>
                </a:cubicBezTo>
                <a:cubicBezTo>
                  <a:pt x="4044756" y="1586"/>
                  <a:pt x="4302726" y="17043"/>
                  <a:pt x="4480560" y="0"/>
                </a:cubicBezTo>
                <a:cubicBezTo>
                  <a:pt x="4479674" y="5429"/>
                  <a:pt x="4481381" y="14046"/>
                  <a:pt x="4480560" y="18288"/>
                </a:cubicBezTo>
                <a:cubicBezTo>
                  <a:pt x="4279652" y="-6850"/>
                  <a:pt x="4200762" y="41566"/>
                  <a:pt x="3930091" y="18288"/>
                </a:cubicBezTo>
                <a:cubicBezTo>
                  <a:pt x="3659420" y="-4990"/>
                  <a:pt x="3456052" y="22294"/>
                  <a:pt x="3290011" y="18288"/>
                </a:cubicBezTo>
                <a:cubicBezTo>
                  <a:pt x="3123970" y="14282"/>
                  <a:pt x="2882392" y="32818"/>
                  <a:pt x="2649931" y="18288"/>
                </a:cubicBezTo>
                <a:cubicBezTo>
                  <a:pt x="2417470" y="3758"/>
                  <a:pt x="2238426" y="7337"/>
                  <a:pt x="2054657" y="18288"/>
                </a:cubicBezTo>
                <a:cubicBezTo>
                  <a:pt x="1870888" y="29239"/>
                  <a:pt x="1566368" y="45040"/>
                  <a:pt x="1324966" y="18288"/>
                </a:cubicBezTo>
                <a:cubicBezTo>
                  <a:pt x="1083564" y="-8464"/>
                  <a:pt x="787410" y="10946"/>
                  <a:pt x="595274" y="18288"/>
                </a:cubicBezTo>
                <a:cubicBezTo>
                  <a:pt x="403138" y="25630"/>
                  <a:pt x="169622" y="10499"/>
                  <a:pt x="0" y="18288"/>
                </a:cubicBezTo>
                <a:cubicBezTo>
                  <a:pt x="668" y="13665"/>
                  <a:pt x="578" y="5675"/>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50" name="Picture 2" descr="Få Nye balancer af Caspar Eric som Hæftet bog på dansk - 9788702391169">
            <a:extLst>
              <a:ext uri="{FF2B5EF4-FFF2-40B4-BE49-F238E27FC236}">
                <a16:creationId xmlns:a16="http://schemas.microsoft.com/office/drawing/2014/main" id="{69CBAB26-199B-CB49-003B-0B16ACD6E7E7}"/>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8384336" y="1275580"/>
            <a:ext cx="3180838" cy="4866683"/>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descr="Få Nike af Caspar Eric som Hæftet bog på dansk - 9788702178579">
            <a:extLst>
              <a:ext uri="{FF2B5EF4-FFF2-40B4-BE49-F238E27FC236}">
                <a16:creationId xmlns:a16="http://schemas.microsoft.com/office/drawing/2014/main" id="{5A760921-84E7-96AF-7F6A-E199C5CCA9F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17806" y="1572153"/>
            <a:ext cx="2942131" cy="4570110"/>
          </a:xfrm>
          <a:prstGeom prst="rect">
            <a:avLst/>
          </a:prstGeom>
          <a:noFill/>
          <a:extLst>
            <a:ext uri="{909E8E84-426E-40DD-AFC4-6F175D3DCCD1}">
              <a14:hiddenFill xmlns:a14="http://schemas.microsoft.com/office/drawing/2010/main">
                <a:solidFill>
                  <a:srgbClr val="FFFFFF"/>
                </a:solidFill>
              </a14:hiddenFill>
            </a:ext>
          </a:extLst>
        </p:spPr>
      </p:pic>
      <p:sp>
        <p:nvSpPr>
          <p:cNvPr id="6" name="Tekstfelt 5">
            <a:extLst>
              <a:ext uri="{FF2B5EF4-FFF2-40B4-BE49-F238E27FC236}">
                <a16:creationId xmlns:a16="http://schemas.microsoft.com/office/drawing/2014/main" id="{30864C0E-8B43-F395-8E5E-0345D41AFB5E}"/>
              </a:ext>
            </a:extLst>
          </p:cNvPr>
          <p:cNvSpPr txBox="1"/>
          <p:nvPr/>
        </p:nvSpPr>
        <p:spPr>
          <a:xfrm>
            <a:off x="5090906" y="873689"/>
            <a:ext cx="2942131" cy="307777"/>
          </a:xfrm>
          <a:prstGeom prst="rect">
            <a:avLst/>
          </a:prstGeom>
          <a:noFill/>
        </p:spPr>
        <p:txBody>
          <a:bodyPr wrap="square" rtlCol="0">
            <a:spAutoFit/>
          </a:bodyPr>
          <a:lstStyle/>
          <a:p>
            <a:r>
              <a:rPr lang="da-DK" sz="1400" dirty="0"/>
              <a:t>Udgivet 2015:</a:t>
            </a:r>
          </a:p>
        </p:txBody>
      </p:sp>
      <p:sp>
        <p:nvSpPr>
          <p:cNvPr id="7" name="Tekstfelt 6">
            <a:extLst>
              <a:ext uri="{FF2B5EF4-FFF2-40B4-BE49-F238E27FC236}">
                <a16:creationId xmlns:a16="http://schemas.microsoft.com/office/drawing/2014/main" id="{95421C25-A80F-33AC-2DB0-37428E656016}"/>
              </a:ext>
            </a:extLst>
          </p:cNvPr>
          <p:cNvSpPr txBox="1"/>
          <p:nvPr/>
        </p:nvSpPr>
        <p:spPr>
          <a:xfrm>
            <a:off x="8384336" y="873690"/>
            <a:ext cx="1871331" cy="307777"/>
          </a:xfrm>
          <a:prstGeom prst="rect">
            <a:avLst/>
          </a:prstGeom>
          <a:noFill/>
        </p:spPr>
        <p:txBody>
          <a:bodyPr wrap="square" rtlCol="0">
            <a:spAutoFit/>
          </a:bodyPr>
          <a:lstStyle/>
          <a:p>
            <a:r>
              <a:rPr lang="da-DK" sz="1400" dirty="0"/>
              <a:t>Udgivet 2023:</a:t>
            </a:r>
          </a:p>
        </p:txBody>
      </p:sp>
    </p:spTree>
    <p:extLst>
      <p:ext uri="{BB962C8B-B14F-4D97-AF65-F5344CB8AC3E}">
        <p14:creationId xmlns:p14="http://schemas.microsoft.com/office/powerpoint/2010/main" val="4977353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777A147A-9ED8-46B4-8660-1B3C2AA880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F8B0E063-CDCD-8517-7BCF-3B5EDC439660}"/>
              </a:ext>
            </a:extLst>
          </p:cNvPr>
          <p:cNvSpPr>
            <a:spLocks noGrp="1"/>
          </p:cNvSpPr>
          <p:nvPr>
            <p:ph type="title"/>
          </p:nvPr>
        </p:nvSpPr>
        <p:spPr>
          <a:xfrm>
            <a:off x="619204" y="740026"/>
            <a:ext cx="3831516" cy="5636154"/>
          </a:xfrm>
        </p:spPr>
        <p:txBody>
          <a:bodyPr>
            <a:normAutofit/>
          </a:bodyPr>
          <a:lstStyle/>
          <a:p>
            <a:r>
              <a:rPr lang="da-DK" sz="5300" b="0" i="0" dirty="0">
                <a:solidFill>
                  <a:srgbClr val="1A242E"/>
                </a:solidFill>
                <a:effectLst/>
                <a:latin typeface="Lato" panose="020F0502020204030203" pitchFamily="34" charset="0"/>
                <a:ea typeface="Lato" panose="020F0502020204030203" pitchFamily="34" charset="0"/>
                <a:cs typeface="Lato" panose="020F0502020204030203" pitchFamily="34" charset="0"/>
              </a:rPr>
              <a:t>Peritekst</a:t>
            </a:r>
            <a:br>
              <a:rPr lang="da-DK" sz="2400" b="0" i="0" dirty="0">
                <a:solidFill>
                  <a:srgbClr val="1A242E"/>
                </a:solidFill>
                <a:effectLst/>
                <a:latin typeface="Georgia" panose="02040502050405020303" pitchFamily="18" charset="0"/>
              </a:rPr>
            </a:br>
            <a:br>
              <a:rPr lang="da-DK" sz="2400" b="0" i="0" dirty="0">
                <a:solidFill>
                  <a:srgbClr val="1A242E"/>
                </a:solidFill>
                <a:effectLst/>
                <a:latin typeface="Georgia" panose="02040502050405020303" pitchFamily="18" charset="0"/>
              </a:rPr>
            </a:br>
            <a:r>
              <a:rPr lang="da-DK" sz="1800" b="0" i="0" dirty="0" err="1">
                <a:solidFill>
                  <a:srgbClr val="1A242E"/>
                </a:solidFill>
                <a:effectLst/>
                <a:latin typeface="Lato" panose="020F0502020204030203" pitchFamily="34" charset="0"/>
                <a:ea typeface="Lato" panose="020F0502020204030203" pitchFamily="34" charset="0"/>
                <a:cs typeface="Lato" panose="020F0502020204030203" pitchFamily="34" charset="0"/>
              </a:rPr>
              <a:t>Peritekst</a:t>
            </a:r>
            <a:r>
              <a:rPr lang="da-DK" sz="1800" b="0" i="0" dirty="0">
                <a:solidFill>
                  <a:srgbClr val="1A242E"/>
                </a:solidFill>
                <a:effectLst/>
                <a:latin typeface="Lato" panose="020F0502020204030203" pitchFamily="34" charset="0"/>
                <a:ea typeface="Lato" panose="020F0502020204030203" pitchFamily="34" charset="0"/>
                <a:cs typeface="Lato" panose="020F0502020204030203" pitchFamily="34" charset="0"/>
              </a:rPr>
              <a:t> er </a:t>
            </a:r>
            <a:r>
              <a:rPr lang="da-DK" sz="1800" b="1" i="0" dirty="0">
                <a:solidFill>
                  <a:srgbClr val="1A242E"/>
                </a:solidFill>
                <a:effectLst/>
                <a:latin typeface="Lato" panose="020F0502020204030203" pitchFamily="34" charset="0"/>
                <a:ea typeface="Lato" panose="020F0502020204030203" pitchFamily="34" charset="0"/>
                <a:cs typeface="Lato" panose="020F0502020204030203" pitchFamily="34" charset="0"/>
              </a:rPr>
              <a:t>tekstens fysiske indpakning</a:t>
            </a:r>
            <a:r>
              <a:rPr lang="da-DK" sz="1800" b="0" i="0" dirty="0">
                <a:solidFill>
                  <a:srgbClr val="1A242E"/>
                </a:solidFill>
                <a:effectLst/>
                <a:latin typeface="Lato" panose="020F0502020204030203" pitchFamily="34" charset="0"/>
                <a:ea typeface="Lato" panose="020F0502020204030203" pitchFamily="34" charset="0"/>
                <a:cs typeface="Lato" panose="020F0502020204030203" pitchFamily="34" charset="0"/>
              </a:rPr>
              <a:t>. Det vil sige bogens omslag (fx coverbillede, bagsidetekst, præsentation af forfatteren) samt ekstratekster i bogen, der ikke udgør selve brødteksten (fx et forord skrevet af en anden end forfatteren). </a:t>
            </a:r>
            <a:br>
              <a:rPr lang="da-DK" sz="1800" b="0" i="0" dirty="0">
                <a:solidFill>
                  <a:srgbClr val="1A242E"/>
                </a:solidFill>
                <a:effectLst/>
                <a:latin typeface="Lato" panose="020F0502020204030203" pitchFamily="34" charset="0"/>
                <a:ea typeface="Lato" panose="020F0502020204030203" pitchFamily="34" charset="0"/>
                <a:cs typeface="Lato" panose="020F0502020204030203" pitchFamily="34" charset="0"/>
              </a:rPr>
            </a:br>
            <a:br>
              <a:rPr lang="da-DK" sz="1800" b="0" i="0" dirty="0">
                <a:solidFill>
                  <a:srgbClr val="1A242E"/>
                </a:solidFill>
                <a:effectLst/>
                <a:latin typeface="Lato" panose="020F0502020204030203" pitchFamily="34" charset="0"/>
                <a:ea typeface="Lato" panose="020F0502020204030203" pitchFamily="34" charset="0"/>
                <a:cs typeface="Lato" panose="020F0502020204030203" pitchFamily="34" charset="0"/>
              </a:rPr>
            </a:br>
            <a:r>
              <a:rPr lang="da-DK" sz="1800" b="0" i="0" dirty="0">
                <a:solidFill>
                  <a:srgbClr val="1A242E"/>
                </a:solidFill>
                <a:effectLst/>
                <a:latin typeface="Lato" panose="020F0502020204030203" pitchFamily="34" charset="0"/>
                <a:ea typeface="Lato" panose="020F0502020204030203" pitchFamily="34" charset="0"/>
                <a:cs typeface="Lato" panose="020F0502020204030203" pitchFamily="34" charset="0"/>
              </a:rPr>
              <a:t>Når du analyserer periteksten, er </a:t>
            </a:r>
            <a:r>
              <a:rPr lang="da-DK" sz="1800" b="1" i="0" dirty="0">
                <a:solidFill>
                  <a:srgbClr val="1A242E"/>
                </a:solidFill>
                <a:effectLst/>
                <a:latin typeface="Lato" panose="020F0502020204030203" pitchFamily="34" charset="0"/>
                <a:ea typeface="Lato" panose="020F0502020204030203" pitchFamily="34" charset="0"/>
                <a:cs typeface="Lato" panose="020F0502020204030203" pitchFamily="34" charset="0"/>
              </a:rPr>
              <a:t>bogens egen genrebetegnelse</a:t>
            </a:r>
            <a:r>
              <a:rPr lang="da-DK" sz="1800" b="0" i="0" dirty="0">
                <a:solidFill>
                  <a:srgbClr val="1A242E"/>
                </a:solidFill>
                <a:effectLst/>
                <a:latin typeface="Lato" panose="020F0502020204030203" pitchFamily="34" charset="0"/>
                <a:ea typeface="Lato" panose="020F0502020204030203" pitchFamily="34" charset="0"/>
                <a:cs typeface="Lato" panose="020F0502020204030203" pitchFamily="34" charset="0"/>
              </a:rPr>
              <a:t> særligt interessant!</a:t>
            </a:r>
            <a:br>
              <a:rPr lang="da-DK" sz="1800" b="0" i="0" dirty="0">
                <a:solidFill>
                  <a:srgbClr val="1A242E"/>
                </a:solidFill>
                <a:effectLst/>
                <a:latin typeface="Lato" panose="020F0502020204030203" pitchFamily="34" charset="0"/>
                <a:ea typeface="Lato" panose="020F0502020204030203" pitchFamily="34" charset="0"/>
                <a:cs typeface="Lato" panose="020F0502020204030203" pitchFamily="34" charset="0"/>
              </a:rPr>
            </a:br>
            <a:endParaRPr lang="da-DK" sz="1800" dirty="0">
              <a:latin typeface="Lato" panose="020F0502020204030203" pitchFamily="34" charset="0"/>
              <a:ea typeface="Lato" panose="020F0502020204030203" pitchFamily="34" charset="0"/>
              <a:cs typeface="Lato" panose="020F0502020204030203" pitchFamily="34" charset="0"/>
            </a:endParaRPr>
          </a:p>
        </p:txBody>
      </p:sp>
      <p:sp>
        <p:nvSpPr>
          <p:cNvPr id="11" name="sketch line">
            <a:extLst>
              <a:ext uri="{FF2B5EF4-FFF2-40B4-BE49-F238E27FC236}">
                <a16:creationId xmlns:a16="http://schemas.microsoft.com/office/drawing/2014/main" id="{5D6C15A0-C087-4593-8414-2B4EC1CDC3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2543983" y="3258715"/>
            <a:ext cx="4480560" cy="18288"/>
          </a:xfrm>
          <a:custGeom>
            <a:avLst/>
            <a:gdLst>
              <a:gd name="connsiteX0" fmla="*/ 0 w 4480560"/>
              <a:gd name="connsiteY0" fmla="*/ 0 h 18288"/>
              <a:gd name="connsiteX1" fmla="*/ 595274 w 4480560"/>
              <a:gd name="connsiteY1" fmla="*/ 0 h 18288"/>
              <a:gd name="connsiteX2" fmla="*/ 1100938 w 4480560"/>
              <a:gd name="connsiteY2" fmla="*/ 0 h 18288"/>
              <a:gd name="connsiteX3" fmla="*/ 1651406 w 4480560"/>
              <a:gd name="connsiteY3" fmla="*/ 0 h 18288"/>
              <a:gd name="connsiteX4" fmla="*/ 2336292 w 4480560"/>
              <a:gd name="connsiteY4" fmla="*/ 0 h 18288"/>
              <a:gd name="connsiteX5" fmla="*/ 2931566 w 4480560"/>
              <a:gd name="connsiteY5" fmla="*/ 0 h 18288"/>
              <a:gd name="connsiteX6" fmla="*/ 3482035 w 4480560"/>
              <a:gd name="connsiteY6" fmla="*/ 0 h 18288"/>
              <a:gd name="connsiteX7" fmla="*/ 4480560 w 4480560"/>
              <a:gd name="connsiteY7" fmla="*/ 0 h 18288"/>
              <a:gd name="connsiteX8" fmla="*/ 4480560 w 4480560"/>
              <a:gd name="connsiteY8" fmla="*/ 18288 h 18288"/>
              <a:gd name="connsiteX9" fmla="*/ 3840480 w 4480560"/>
              <a:gd name="connsiteY9" fmla="*/ 18288 h 18288"/>
              <a:gd name="connsiteX10" fmla="*/ 3290011 w 4480560"/>
              <a:gd name="connsiteY10" fmla="*/ 18288 h 18288"/>
              <a:gd name="connsiteX11" fmla="*/ 2560320 w 4480560"/>
              <a:gd name="connsiteY11" fmla="*/ 18288 h 18288"/>
              <a:gd name="connsiteX12" fmla="*/ 1965046 w 4480560"/>
              <a:gd name="connsiteY12" fmla="*/ 18288 h 18288"/>
              <a:gd name="connsiteX13" fmla="*/ 1459382 w 4480560"/>
              <a:gd name="connsiteY13" fmla="*/ 18288 h 18288"/>
              <a:gd name="connsiteX14" fmla="*/ 774497 w 4480560"/>
              <a:gd name="connsiteY14" fmla="*/ 18288 h 18288"/>
              <a:gd name="connsiteX15" fmla="*/ 0 w 4480560"/>
              <a:gd name="connsiteY15" fmla="*/ 18288 h 18288"/>
              <a:gd name="connsiteX16" fmla="*/ 0 w 4480560"/>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480560" h="18288" fill="none" extrusionOk="0">
                <a:moveTo>
                  <a:pt x="0" y="0"/>
                </a:moveTo>
                <a:cubicBezTo>
                  <a:pt x="267821" y="8731"/>
                  <a:pt x="334105" y="2629"/>
                  <a:pt x="595274" y="0"/>
                </a:cubicBezTo>
                <a:cubicBezTo>
                  <a:pt x="856443" y="-2629"/>
                  <a:pt x="863808" y="-13353"/>
                  <a:pt x="1100938" y="0"/>
                </a:cubicBezTo>
                <a:cubicBezTo>
                  <a:pt x="1338068" y="13353"/>
                  <a:pt x="1431663" y="-25862"/>
                  <a:pt x="1651406" y="0"/>
                </a:cubicBezTo>
                <a:cubicBezTo>
                  <a:pt x="1871149" y="25862"/>
                  <a:pt x="2173163" y="23827"/>
                  <a:pt x="2336292" y="0"/>
                </a:cubicBezTo>
                <a:cubicBezTo>
                  <a:pt x="2499421" y="-23827"/>
                  <a:pt x="2720589" y="28148"/>
                  <a:pt x="2931566" y="0"/>
                </a:cubicBezTo>
                <a:cubicBezTo>
                  <a:pt x="3142543" y="-28148"/>
                  <a:pt x="3323630" y="27022"/>
                  <a:pt x="3482035" y="0"/>
                </a:cubicBezTo>
                <a:cubicBezTo>
                  <a:pt x="3640440" y="-27022"/>
                  <a:pt x="4012110" y="-20118"/>
                  <a:pt x="4480560" y="0"/>
                </a:cubicBezTo>
                <a:cubicBezTo>
                  <a:pt x="4480958" y="7429"/>
                  <a:pt x="4480540" y="10822"/>
                  <a:pt x="4480560" y="18288"/>
                </a:cubicBezTo>
                <a:cubicBezTo>
                  <a:pt x="4314132" y="14924"/>
                  <a:pt x="4028383" y="36632"/>
                  <a:pt x="3840480" y="18288"/>
                </a:cubicBezTo>
                <a:cubicBezTo>
                  <a:pt x="3652577" y="-56"/>
                  <a:pt x="3547615" y="2848"/>
                  <a:pt x="3290011" y="18288"/>
                </a:cubicBezTo>
                <a:cubicBezTo>
                  <a:pt x="3032407" y="33728"/>
                  <a:pt x="2830268" y="8719"/>
                  <a:pt x="2560320" y="18288"/>
                </a:cubicBezTo>
                <a:cubicBezTo>
                  <a:pt x="2290372" y="27857"/>
                  <a:pt x="2147422" y="6728"/>
                  <a:pt x="1965046" y="18288"/>
                </a:cubicBezTo>
                <a:cubicBezTo>
                  <a:pt x="1782670" y="29848"/>
                  <a:pt x="1689791" y="40680"/>
                  <a:pt x="1459382" y="18288"/>
                </a:cubicBezTo>
                <a:cubicBezTo>
                  <a:pt x="1228973" y="-4104"/>
                  <a:pt x="915486" y="36501"/>
                  <a:pt x="774497" y="18288"/>
                </a:cubicBezTo>
                <a:cubicBezTo>
                  <a:pt x="633508" y="75"/>
                  <a:pt x="361442" y="-11107"/>
                  <a:pt x="0" y="18288"/>
                </a:cubicBezTo>
                <a:cubicBezTo>
                  <a:pt x="-591" y="13205"/>
                  <a:pt x="-663" y="6329"/>
                  <a:pt x="0" y="0"/>
                </a:cubicBezTo>
                <a:close/>
              </a:path>
              <a:path w="4480560" h="18288" stroke="0" extrusionOk="0">
                <a:moveTo>
                  <a:pt x="0" y="0"/>
                </a:moveTo>
                <a:cubicBezTo>
                  <a:pt x="285465" y="225"/>
                  <a:pt x="322691" y="16223"/>
                  <a:pt x="595274" y="0"/>
                </a:cubicBezTo>
                <a:cubicBezTo>
                  <a:pt x="867857" y="-16223"/>
                  <a:pt x="989129" y="-11242"/>
                  <a:pt x="1100938" y="0"/>
                </a:cubicBezTo>
                <a:cubicBezTo>
                  <a:pt x="1212747" y="11242"/>
                  <a:pt x="1574350" y="-36410"/>
                  <a:pt x="1830629" y="0"/>
                </a:cubicBezTo>
                <a:cubicBezTo>
                  <a:pt x="2086908" y="36410"/>
                  <a:pt x="2180922" y="4645"/>
                  <a:pt x="2425903" y="0"/>
                </a:cubicBezTo>
                <a:cubicBezTo>
                  <a:pt x="2670884" y="-4645"/>
                  <a:pt x="2782024" y="22929"/>
                  <a:pt x="3021178" y="0"/>
                </a:cubicBezTo>
                <a:cubicBezTo>
                  <a:pt x="3260332" y="-22929"/>
                  <a:pt x="3456982" y="-1586"/>
                  <a:pt x="3750869" y="0"/>
                </a:cubicBezTo>
                <a:cubicBezTo>
                  <a:pt x="4044756" y="1586"/>
                  <a:pt x="4302726" y="17043"/>
                  <a:pt x="4480560" y="0"/>
                </a:cubicBezTo>
                <a:cubicBezTo>
                  <a:pt x="4479674" y="5429"/>
                  <a:pt x="4481381" y="14046"/>
                  <a:pt x="4480560" y="18288"/>
                </a:cubicBezTo>
                <a:cubicBezTo>
                  <a:pt x="4279652" y="-6850"/>
                  <a:pt x="4200762" y="41566"/>
                  <a:pt x="3930091" y="18288"/>
                </a:cubicBezTo>
                <a:cubicBezTo>
                  <a:pt x="3659420" y="-4990"/>
                  <a:pt x="3456052" y="22294"/>
                  <a:pt x="3290011" y="18288"/>
                </a:cubicBezTo>
                <a:cubicBezTo>
                  <a:pt x="3123970" y="14282"/>
                  <a:pt x="2882392" y="32818"/>
                  <a:pt x="2649931" y="18288"/>
                </a:cubicBezTo>
                <a:cubicBezTo>
                  <a:pt x="2417470" y="3758"/>
                  <a:pt x="2238426" y="7337"/>
                  <a:pt x="2054657" y="18288"/>
                </a:cubicBezTo>
                <a:cubicBezTo>
                  <a:pt x="1870888" y="29239"/>
                  <a:pt x="1566368" y="45040"/>
                  <a:pt x="1324966" y="18288"/>
                </a:cubicBezTo>
                <a:cubicBezTo>
                  <a:pt x="1083564" y="-8464"/>
                  <a:pt x="787410" y="10946"/>
                  <a:pt x="595274" y="18288"/>
                </a:cubicBezTo>
                <a:cubicBezTo>
                  <a:pt x="403138" y="25630"/>
                  <a:pt x="169622" y="10499"/>
                  <a:pt x="0" y="18288"/>
                </a:cubicBezTo>
                <a:cubicBezTo>
                  <a:pt x="668" y="13665"/>
                  <a:pt x="578" y="5675"/>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50" name="Picture 2" descr="Få Nye balancer af Caspar Eric som Hæftet bog på dansk - 9788702391169">
            <a:extLst>
              <a:ext uri="{FF2B5EF4-FFF2-40B4-BE49-F238E27FC236}">
                <a16:creationId xmlns:a16="http://schemas.microsoft.com/office/drawing/2014/main" id="{69CBAB26-199B-CB49-003B-0B16ACD6E7E7}"/>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8384336" y="1275580"/>
            <a:ext cx="3180838" cy="4866683"/>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descr="Få Nike af Caspar Eric som Hæftet bog på dansk - 9788702178579">
            <a:extLst>
              <a:ext uri="{FF2B5EF4-FFF2-40B4-BE49-F238E27FC236}">
                <a16:creationId xmlns:a16="http://schemas.microsoft.com/office/drawing/2014/main" id="{5A760921-84E7-96AF-7F6A-E199C5CCA9F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17806" y="1572153"/>
            <a:ext cx="2942131" cy="4570110"/>
          </a:xfrm>
          <a:prstGeom prst="rect">
            <a:avLst/>
          </a:prstGeom>
          <a:noFill/>
          <a:extLst>
            <a:ext uri="{909E8E84-426E-40DD-AFC4-6F175D3DCCD1}">
              <a14:hiddenFill xmlns:a14="http://schemas.microsoft.com/office/drawing/2010/main">
                <a:solidFill>
                  <a:srgbClr val="FFFFFF"/>
                </a:solidFill>
              </a14:hiddenFill>
            </a:ext>
          </a:extLst>
        </p:spPr>
      </p:pic>
      <p:sp>
        <p:nvSpPr>
          <p:cNvPr id="6" name="Tekstfelt 5">
            <a:extLst>
              <a:ext uri="{FF2B5EF4-FFF2-40B4-BE49-F238E27FC236}">
                <a16:creationId xmlns:a16="http://schemas.microsoft.com/office/drawing/2014/main" id="{30864C0E-8B43-F395-8E5E-0345D41AFB5E}"/>
              </a:ext>
            </a:extLst>
          </p:cNvPr>
          <p:cNvSpPr txBox="1"/>
          <p:nvPr/>
        </p:nvSpPr>
        <p:spPr>
          <a:xfrm>
            <a:off x="5090906" y="873689"/>
            <a:ext cx="2942131" cy="307777"/>
          </a:xfrm>
          <a:prstGeom prst="rect">
            <a:avLst/>
          </a:prstGeom>
          <a:noFill/>
        </p:spPr>
        <p:txBody>
          <a:bodyPr wrap="square" rtlCol="0">
            <a:spAutoFit/>
          </a:bodyPr>
          <a:lstStyle/>
          <a:p>
            <a:r>
              <a:rPr lang="da-DK" sz="1400" dirty="0"/>
              <a:t>Udgivet 2015:</a:t>
            </a:r>
          </a:p>
        </p:txBody>
      </p:sp>
      <p:sp>
        <p:nvSpPr>
          <p:cNvPr id="7" name="Tekstfelt 6">
            <a:extLst>
              <a:ext uri="{FF2B5EF4-FFF2-40B4-BE49-F238E27FC236}">
                <a16:creationId xmlns:a16="http://schemas.microsoft.com/office/drawing/2014/main" id="{95421C25-A80F-33AC-2DB0-37428E656016}"/>
              </a:ext>
            </a:extLst>
          </p:cNvPr>
          <p:cNvSpPr txBox="1"/>
          <p:nvPr/>
        </p:nvSpPr>
        <p:spPr>
          <a:xfrm>
            <a:off x="8384336" y="873690"/>
            <a:ext cx="1871331" cy="307777"/>
          </a:xfrm>
          <a:prstGeom prst="rect">
            <a:avLst/>
          </a:prstGeom>
          <a:noFill/>
        </p:spPr>
        <p:txBody>
          <a:bodyPr wrap="square" rtlCol="0">
            <a:spAutoFit/>
          </a:bodyPr>
          <a:lstStyle/>
          <a:p>
            <a:r>
              <a:rPr lang="da-DK" sz="1400" dirty="0"/>
              <a:t>Udgivet 2023:</a:t>
            </a:r>
          </a:p>
        </p:txBody>
      </p:sp>
    </p:spTree>
    <p:extLst>
      <p:ext uri="{BB962C8B-B14F-4D97-AF65-F5344CB8AC3E}">
        <p14:creationId xmlns:p14="http://schemas.microsoft.com/office/powerpoint/2010/main" val="86074262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8" name="Picture 8" descr="’Den handicappede krop viser os – eller det burde den, hvis vi faktisk turde kigge på den og på det menneske, som er denne krop – at det normale altid er til forhandling,’ skriver Caspar Eric i dagens kronik.">
            <a:extLst>
              <a:ext uri="{FF2B5EF4-FFF2-40B4-BE49-F238E27FC236}">
                <a16:creationId xmlns:a16="http://schemas.microsoft.com/office/drawing/2014/main" id="{8015A7E0-4B3D-4CC6-64A4-9FE56549624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07912" y="-3969"/>
            <a:ext cx="10284088" cy="6861969"/>
          </a:xfrm>
          <a:prstGeom prst="rect">
            <a:avLst/>
          </a:prstGeom>
          <a:noFill/>
          <a:extLst>
            <a:ext uri="{909E8E84-426E-40DD-AFC4-6F175D3DCCD1}">
              <a14:hiddenFill xmlns:a14="http://schemas.microsoft.com/office/drawing/2010/main">
                <a:solidFill>
                  <a:srgbClr val="FFFFFF"/>
                </a:solidFill>
              </a14:hiddenFill>
            </a:ext>
          </a:extLst>
        </p:spPr>
      </p:pic>
      <p:sp>
        <p:nvSpPr>
          <p:cNvPr id="2" name="Titel 1">
            <a:extLst>
              <a:ext uri="{FF2B5EF4-FFF2-40B4-BE49-F238E27FC236}">
                <a16:creationId xmlns:a16="http://schemas.microsoft.com/office/drawing/2014/main" id="{E769F170-70D6-F190-C7F7-6E363793B0A8}"/>
              </a:ext>
            </a:extLst>
          </p:cNvPr>
          <p:cNvSpPr>
            <a:spLocks noGrp="1"/>
          </p:cNvSpPr>
          <p:nvPr>
            <p:ph type="title"/>
          </p:nvPr>
        </p:nvSpPr>
        <p:spPr>
          <a:xfrm>
            <a:off x="0" y="-357128"/>
            <a:ext cx="4579512" cy="1908215"/>
          </a:xfrm>
          <a:solidFill>
            <a:schemeClr val="bg1"/>
          </a:solidFill>
        </p:spPr>
        <p:txBody>
          <a:bodyPr>
            <a:normAutofit fontScale="90000"/>
          </a:bodyPr>
          <a:lstStyle/>
          <a:p>
            <a:br>
              <a:rPr lang="da-DK" dirty="0"/>
            </a:br>
            <a:br>
              <a:rPr lang="da-DK" dirty="0"/>
            </a:br>
            <a:br>
              <a:rPr lang="da-DK" dirty="0"/>
            </a:br>
            <a:br>
              <a:rPr lang="da-DK" dirty="0"/>
            </a:br>
            <a:r>
              <a:rPr lang="da-DK" dirty="0"/>
              <a:t> </a:t>
            </a:r>
            <a:r>
              <a:rPr lang="da-DK" sz="8000" b="1" dirty="0">
                <a:solidFill>
                  <a:srgbClr val="D20052"/>
                </a:solidFill>
              </a:rPr>
              <a:t>Caspar Eric</a:t>
            </a:r>
            <a:br>
              <a:rPr lang="da-DK" sz="8000" b="1" dirty="0">
                <a:solidFill>
                  <a:srgbClr val="D20052"/>
                </a:solidFill>
              </a:rPr>
            </a:br>
            <a:br>
              <a:rPr lang="da-DK" sz="8000" b="1" dirty="0">
                <a:solidFill>
                  <a:srgbClr val="D20052"/>
                </a:solidFill>
              </a:rPr>
            </a:br>
            <a:endParaRPr lang="da-DK" b="1" dirty="0">
              <a:solidFill>
                <a:srgbClr val="D20052"/>
              </a:solidFill>
            </a:endParaRPr>
          </a:p>
        </p:txBody>
      </p:sp>
      <p:sp>
        <p:nvSpPr>
          <p:cNvPr id="4" name="Tekstfelt 3">
            <a:extLst>
              <a:ext uri="{FF2B5EF4-FFF2-40B4-BE49-F238E27FC236}">
                <a16:creationId xmlns:a16="http://schemas.microsoft.com/office/drawing/2014/main" id="{5058D17B-7526-38F3-B339-507B3969E94E}"/>
              </a:ext>
            </a:extLst>
          </p:cNvPr>
          <p:cNvSpPr txBox="1"/>
          <p:nvPr/>
        </p:nvSpPr>
        <p:spPr>
          <a:xfrm>
            <a:off x="4978400" y="219101"/>
            <a:ext cx="7796845" cy="1908215"/>
          </a:xfrm>
          <a:prstGeom prst="rect">
            <a:avLst/>
          </a:prstGeom>
          <a:noFill/>
        </p:spPr>
        <p:txBody>
          <a:bodyPr wrap="square" rtlCol="0">
            <a:spAutoFit/>
          </a:bodyPr>
          <a:lstStyle/>
          <a:p>
            <a:pPr algn="l" fontAlgn="base"/>
            <a:r>
              <a:rPr lang="da-DK" sz="2000" b="1" i="0" u="none" strike="noStrike" dirty="0">
                <a:effectLst/>
                <a:latin typeface="Tiempos-Headline-Bold"/>
              </a:rPr>
              <a:t>Caspar Eric: Den handicappede krop er fremtiden</a:t>
            </a:r>
          </a:p>
          <a:p>
            <a:pPr algn="l" fontAlgn="base"/>
            <a:r>
              <a:rPr lang="da-DK" sz="2000" b="0" i="0" u="none" strike="noStrike" dirty="0">
                <a:effectLst/>
                <a:latin typeface="Tiempos-Headline-Light"/>
              </a:rPr>
              <a:t>”I behøver ikke slå blikket ned for min skyld, når I går forbi mig med hotdogs eller </a:t>
            </a:r>
            <a:r>
              <a:rPr lang="da-DK" sz="2000" b="0" i="0" u="none" strike="noStrike" dirty="0" err="1">
                <a:effectLst/>
                <a:latin typeface="Tiempos-Headline-Light"/>
              </a:rPr>
              <a:t>caffe</a:t>
            </a:r>
            <a:r>
              <a:rPr lang="da-DK" sz="2000" b="0" i="0" u="none" strike="noStrike" dirty="0">
                <a:effectLst/>
                <a:latin typeface="Tiempos-Headline-Light"/>
              </a:rPr>
              <a:t> latte i hånden. Den spastiske, deprimerede, forkrampede, underlige krop bør minde alle om, at vi har brug for hinanden”</a:t>
            </a:r>
          </a:p>
          <a:p>
            <a:endParaRPr lang="da-DK" dirty="0"/>
          </a:p>
        </p:txBody>
      </p:sp>
      <p:sp>
        <p:nvSpPr>
          <p:cNvPr id="5" name="Tekstfelt 4">
            <a:extLst>
              <a:ext uri="{FF2B5EF4-FFF2-40B4-BE49-F238E27FC236}">
                <a16:creationId xmlns:a16="http://schemas.microsoft.com/office/drawing/2014/main" id="{7E94C9C0-16A6-F670-D257-D475074C19F4}"/>
              </a:ext>
            </a:extLst>
          </p:cNvPr>
          <p:cNvSpPr txBox="1"/>
          <p:nvPr/>
        </p:nvSpPr>
        <p:spPr>
          <a:xfrm>
            <a:off x="72444" y="5345966"/>
            <a:ext cx="2145823" cy="1661993"/>
          </a:xfrm>
          <a:prstGeom prst="rect">
            <a:avLst/>
          </a:prstGeom>
          <a:solidFill>
            <a:schemeClr val="bg1"/>
          </a:solidFill>
        </p:spPr>
        <p:txBody>
          <a:bodyPr wrap="square" rtlCol="0">
            <a:spAutoFit/>
          </a:bodyPr>
          <a:lstStyle/>
          <a:p>
            <a:r>
              <a:rPr lang="da-DK" dirty="0"/>
              <a:t>Foto og citat fra Information den </a:t>
            </a:r>
            <a:r>
              <a:rPr lang="da-DK" b="0" i="0" u="none" strike="noStrike" dirty="0">
                <a:effectLst/>
              </a:rPr>
              <a:t>26. juni 2015</a:t>
            </a:r>
            <a:endParaRPr lang="da-DK" dirty="0"/>
          </a:p>
          <a:p>
            <a:r>
              <a:rPr lang="da-DK" sz="1000" dirty="0">
                <a:hlinkClick r:id="rId3">
                  <a:extLst>
                    <a:ext uri="{A12FA001-AC4F-418D-AE19-62706E023703}">
                      <ahyp:hlinkClr xmlns:ahyp="http://schemas.microsoft.com/office/drawing/2018/hyperlinkcolor" val="tx"/>
                    </a:ext>
                  </a:extLst>
                </a:hlinkClick>
              </a:rPr>
              <a:t>https://www.information.dk/debat/2015/06/caspar-eric-handicappede-krop-fremtiden</a:t>
            </a:r>
            <a:endParaRPr lang="da-DK" sz="1000" dirty="0"/>
          </a:p>
          <a:p>
            <a:endParaRPr lang="da-DK" dirty="0"/>
          </a:p>
        </p:txBody>
      </p:sp>
    </p:spTree>
    <p:extLst>
      <p:ext uri="{BB962C8B-B14F-4D97-AF65-F5344CB8AC3E}">
        <p14:creationId xmlns:p14="http://schemas.microsoft.com/office/powerpoint/2010/main" val="138243424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D017ABA-383B-2EC1-E203-4D8E032E98BE}"/>
              </a:ext>
            </a:extLst>
          </p:cNvPr>
          <p:cNvSpPr>
            <a:spLocks noGrp="1"/>
          </p:cNvSpPr>
          <p:nvPr>
            <p:ph type="title"/>
          </p:nvPr>
        </p:nvSpPr>
        <p:spPr/>
        <p:txBody>
          <a:bodyPr/>
          <a:lstStyle/>
          <a:p>
            <a:endParaRPr lang="da-DK"/>
          </a:p>
        </p:txBody>
      </p:sp>
      <p:sp>
        <p:nvSpPr>
          <p:cNvPr id="3" name="Pladsholder til indhold 2">
            <a:extLst>
              <a:ext uri="{FF2B5EF4-FFF2-40B4-BE49-F238E27FC236}">
                <a16:creationId xmlns:a16="http://schemas.microsoft.com/office/drawing/2014/main" id="{A0F6296D-D529-8FCE-8659-0F7A35F129B8}"/>
              </a:ext>
            </a:extLst>
          </p:cNvPr>
          <p:cNvSpPr>
            <a:spLocks noGrp="1"/>
          </p:cNvSpPr>
          <p:nvPr>
            <p:ph idx="1"/>
          </p:nvPr>
        </p:nvSpPr>
        <p:spPr/>
        <p:txBody>
          <a:bodyPr/>
          <a:lstStyle/>
          <a:p>
            <a:endParaRPr lang="da-DK"/>
          </a:p>
        </p:txBody>
      </p:sp>
      <p:pic>
        <p:nvPicPr>
          <p:cNvPr id="4" name="Billede 3">
            <a:extLst>
              <a:ext uri="{FF2B5EF4-FFF2-40B4-BE49-F238E27FC236}">
                <a16:creationId xmlns:a16="http://schemas.microsoft.com/office/drawing/2014/main" id="{776AFBC8-50A3-2819-8720-DFCE375E2E10}"/>
              </a:ext>
            </a:extLst>
          </p:cNvPr>
          <p:cNvPicPr>
            <a:picLocks noChangeAspect="1"/>
          </p:cNvPicPr>
          <p:nvPr/>
        </p:nvPicPr>
        <p:blipFill rotWithShape="1">
          <a:blip r:embed="rId2"/>
          <a:srcRect l="62778" t="23409"/>
          <a:stretch/>
        </p:blipFill>
        <p:spPr>
          <a:xfrm>
            <a:off x="6585287" y="-409075"/>
            <a:ext cx="5438274" cy="7479401"/>
          </a:xfrm>
          <a:prstGeom prst="rect">
            <a:avLst/>
          </a:prstGeom>
        </p:spPr>
      </p:pic>
      <p:pic>
        <p:nvPicPr>
          <p:cNvPr id="5" name="Billede 4">
            <a:extLst>
              <a:ext uri="{FF2B5EF4-FFF2-40B4-BE49-F238E27FC236}">
                <a16:creationId xmlns:a16="http://schemas.microsoft.com/office/drawing/2014/main" id="{2577A5F5-9E11-286B-A0AE-8448281FDB46}"/>
              </a:ext>
            </a:extLst>
          </p:cNvPr>
          <p:cNvPicPr>
            <a:picLocks noChangeAspect="1"/>
          </p:cNvPicPr>
          <p:nvPr/>
        </p:nvPicPr>
        <p:blipFill rotWithShape="1">
          <a:blip r:embed="rId2"/>
          <a:srcRect l="853" t="22096" r="61926" b="7472"/>
          <a:stretch/>
        </p:blipFill>
        <p:spPr>
          <a:xfrm>
            <a:off x="-196516" y="-1141367"/>
            <a:ext cx="6781803" cy="8577072"/>
          </a:xfrm>
          <a:prstGeom prst="rect">
            <a:avLst/>
          </a:prstGeom>
        </p:spPr>
      </p:pic>
      <p:sp>
        <p:nvSpPr>
          <p:cNvPr id="6" name="Tekstfelt 5">
            <a:extLst>
              <a:ext uri="{FF2B5EF4-FFF2-40B4-BE49-F238E27FC236}">
                <a16:creationId xmlns:a16="http://schemas.microsoft.com/office/drawing/2014/main" id="{A7C2B18B-04CE-CC10-70B5-8866325C096A}"/>
              </a:ext>
            </a:extLst>
          </p:cNvPr>
          <p:cNvSpPr txBox="1"/>
          <p:nvPr/>
        </p:nvSpPr>
        <p:spPr>
          <a:xfrm>
            <a:off x="838200" y="-223574"/>
            <a:ext cx="6146800" cy="369332"/>
          </a:xfrm>
          <a:prstGeom prst="rect">
            <a:avLst/>
          </a:prstGeom>
          <a:solidFill>
            <a:srgbClr val="D20052"/>
          </a:solidFill>
        </p:spPr>
        <p:txBody>
          <a:bodyPr wrap="square" rtlCol="0">
            <a:spAutoFit/>
          </a:bodyPr>
          <a:lstStyle/>
          <a:p>
            <a:r>
              <a:rPr lang="da-DK" dirty="0">
                <a:solidFill>
                  <a:schemeClr val="bg1"/>
                </a:solidFill>
              </a:rPr>
              <a:t>Hvorfor dette billede + billedtekst  og citatet fra The </a:t>
            </a:r>
            <a:r>
              <a:rPr lang="da-DK" dirty="0" err="1">
                <a:solidFill>
                  <a:schemeClr val="bg1"/>
                </a:solidFill>
              </a:rPr>
              <a:t>Cure</a:t>
            </a:r>
            <a:r>
              <a:rPr lang="da-DK" dirty="0">
                <a:solidFill>
                  <a:schemeClr val="bg1"/>
                </a:solidFill>
              </a:rPr>
              <a:t>?</a:t>
            </a:r>
          </a:p>
        </p:txBody>
      </p:sp>
    </p:spTree>
    <p:extLst>
      <p:ext uri="{BB962C8B-B14F-4D97-AF65-F5344CB8AC3E}">
        <p14:creationId xmlns:p14="http://schemas.microsoft.com/office/powerpoint/2010/main" val="297337666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777A147A-9ED8-46B4-8660-1B3C2AA880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C18FC2C0-838C-C1DF-171B-FB7C12F96543}"/>
              </a:ext>
            </a:extLst>
          </p:cNvPr>
          <p:cNvSpPr>
            <a:spLocks noGrp="1"/>
          </p:cNvSpPr>
          <p:nvPr>
            <p:ph type="title"/>
          </p:nvPr>
        </p:nvSpPr>
        <p:spPr>
          <a:xfrm>
            <a:off x="841248" y="548640"/>
            <a:ext cx="3600860" cy="5431536"/>
          </a:xfrm>
        </p:spPr>
        <p:txBody>
          <a:bodyPr>
            <a:normAutofit/>
          </a:bodyPr>
          <a:lstStyle/>
          <a:p>
            <a:r>
              <a:rPr lang="da-DK" sz="4800" dirty="0">
                <a:latin typeface="Lato" panose="020F0502020204030203" pitchFamily="34" charset="0"/>
                <a:ea typeface="Lato" panose="020F0502020204030203" pitchFamily="34" charset="0"/>
                <a:cs typeface="Lato" panose="020F0502020204030203" pitchFamily="34" charset="0"/>
              </a:rPr>
              <a:t>Caspar Eric:</a:t>
            </a:r>
            <a:br>
              <a:rPr lang="da-DK" sz="4800" dirty="0">
                <a:latin typeface="Lato" panose="020F0502020204030203" pitchFamily="34" charset="0"/>
                <a:ea typeface="Lato" panose="020F0502020204030203" pitchFamily="34" charset="0"/>
                <a:cs typeface="Lato" panose="020F0502020204030203" pitchFamily="34" charset="0"/>
              </a:rPr>
            </a:br>
            <a:r>
              <a:rPr lang="da-DK" sz="4800" dirty="0">
                <a:latin typeface="Lato" panose="020F0502020204030203" pitchFamily="34" charset="0"/>
                <a:ea typeface="Lato" panose="020F0502020204030203" pitchFamily="34" charset="0"/>
                <a:cs typeface="Lato" panose="020F0502020204030203" pitchFamily="34" charset="0"/>
              </a:rPr>
              <a:t> </a:t>
            </a:r>
            <a:br>
              <a:rPr lang="da-DK" sz="4800" dirty="0">
                <a:latin typeface="Lato" panose="020F0502020204030203" pitchFamily="34" charset="0"/>
                <a:ea typeface="Lato" panose="020F0502020204030203" pitchFamily="34" charset="0"/>
                <a:cs typeface="Lato" panose="020F0502020204030203" pitchFamily="34" charset="0"/>
              </a:rPr>
            </a:br>
            <a:r>
              <a:rPr lang="da-DK" sz="4800" i="1" dirty="0">
                <a:latin typeface="Lato" panose="020F0502020204030203" pitchFamily="34" charset="0"/>
                <a:ea typeface="Lato" panose="020F0502020204030203" pitchFamily="34" charset="0"/>
                <a:cs typeface="Lato" panose="020F0502020204030203" pitchFamily="34" charset="0"/>
              </a:rPr>
              <a:t>Nike </a:t>
            </a:r>
            <a:r>
              <a:rPr lang="da-DK" sz="2400" i="1" dirty="0">
                <a:latin typeface="Lato" panose="020F0502020204030203" pitchFamily="34" charset="0"/>
                <a:ea typeface="Lato" panose="020F0502020204030203" pitchFamily="34" charset="0"/>
                <a:cs typeface="Lato" panose="020F0502020204030203" pitchFamily="34" charset="0"/>
              </a:rPr>
              <a:t>(uddrag)</a:t>
            </a:r>
            <a:br>
              <a:rPr lang="da-DK" sz="2400" i="1" dirty="0">
                <a:latin typeface="Lato" panose="020F0502020204030203" pitchFamily="34" charset="0"/>
                <a:ea typeface="Lato" panose="020F0502020204030203" pitchFamily="34" charset="0"/>
                <a:cs typeface="Lato" panose="020F0502020204030203" pitchFamily="34" charset="0"/>
              </a:rPr>
            </a:br>
            <a:r>
              <a:rPr lang="da-DK" sz="2800" dirty="0">
                <a:latin typeface="Lato" panose="020F0502020204030203" pitchFamily="34" charset="0"/>
                <a:ea typeface="Lato" panose="020F0502020204030203" pitchFamily="34" charset="0"/>
                <a:cs typeface="Lato" panose="020F0502020204030203" pitchFamily="34" charset="0"/>
              </a:rPr>
              <a:t>(2015)</a:t>
            </a:r>
          </a:p>
        </p:txBody>
      </p:sp>
      <p:sp>
        <p:nvSpPr>
          <p:cNvPr id="10" name="sketch line">
            <a:extLst>
              <a:ext uri="{FF2B5EF4-FFF2-40B4-BE49-F238E27FC236}">
                <a16:creationId xmlns:a16="http://schemas.microsoft.com/office/drawing/2014/main" id="{5D6C15A0-C087-4593-8414-2B4EC1CDC3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2543983" y="3258715"/>
            <a:ext cx="4480560" cy="18288"/>
          </a:xfrm>
          <a:custGeom>
            <a:avLst/>
            <a:gdLst>
              <a:gd name="connsiteX0" fmla="*/ 0 w 4480560"/>
              <a:gd name="connsiteY0" fmla="*/ 0 h 18288"/>
              <a:gd name="connsiteX1" fmla="*/ 595274 w 4480560"/>
              <a:gd name="connsiteY1" fmla="*/ 0 h 18288"/>
              <a:gd name="connsiteX2" fmla="*/ 1100938 w 4480560"/>
              <a:gd name="connsiteY2" fmla="*/ 0 h 18288"/>
              <a:gd name="connsiteX3" fmla="*/ 1651406 w 4480560"/>
              <a:gd name="connsiteY3" fmla="*/ 0 h 18288"/>
              <a:gd name="connsiteX4" fmla="*/ 2336292 w 4480560"/>
              <a:gd name="connsiteY4" fmla="*/ 0 h 18288"/>
              <a:gd name="connsiteX5" fmla="*/ 2931566 w 4480560"/>
              <a:gd name="connsiteY5" fmla="*/ 0 h 18288"/>
              <a:gd name="connsiteX6" fmla="*/ 3482035 w 4480560"/>
              <a:gd name="connsiteY6" fmla="*/ 0 h 18288"/>
              <a:gd name="connsiteX7" fmla="*/ 4480560 w 4480560"/>
              <a:gd name="connsiteY7" fmla="*/ 0 h 18288"/>
              <a:gd name="connsiteX8" fmla="*/ 4480560 w 4480560"/>
              <a:gd name="connsiteY8" fmla="*/ 18288 h 18288"/>
              <a:gd name="connsiteX9" fmla="*/ 3840480 w 4480560"/>
              <a:gd name="connsiteY9" fmla="*/ 18288 h 18288"/>
              <a:gd name="connsiteX10" fmla="*/ 3290011 w 4480560"/>
              <a:gd name="connsiteY10" fmla="*/ 18288 h 18288"/>
              <a:gd name="connsiteX11" fmla="*/ 2560320 w 4480560"/>
              <a:gd name="connsiteY11" fmla="*/ 18288 h 18288"/>
              <a:gd name="connsiteX12" fmla="*/ 1965046 w 4480560"/>
              <a:gd name="connsiteY12" fmla="*/ 18288 h 18288"/>
              <a:gd name="connsiteX13" fmla="*/ 1459382 w 4480560"/>
              <a:gd name="connsiteY13" fmla="*/ 18288 h 18288"/>
              <a:gd name="connsiteX14" fmla="*/ 774497 w 4480560"/>
              <a:gd name="connsiteY14" fmla="*/ 18288 h 18288"/>
              <a:gd name="connsiteX15" fmla="*/ 0 w 4480560"/>
              <a:gd name="connsiteY15" fmla="*/ 18288 h 18288"/>
              <a:gd name="connsiteX16" fmla="*/ 0 w 4480560"/>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480560" h="18288" fill="none" extrusionOk="0">
                <a:moveTo>
                  <a:pt x="0" y="0"/>
                </a:moveTo>
                <a:cubicBezTo>
                  <a:pt x="267821" y="8731"/>
                  <a:pt x="334105" y="2629"/>
                  <a:pt x="595274" y="0"/>
                </a:cubicBezTo>
                <a:cubicBezTo>
                  <a:pt x="856443" y="-2629"/>
                  <a:pt x="863808" y="-13353"/>
                  <a:pt x="1100938" y="0"/>
                </a:cubicBezTo>
                <a:cubicBezTo>
                  <a:pt x="1338068" y="13353"/>
                  <a:pt x="1431663" y="-25862"/>
                  <a:pt x="1651406" y="0"/>
                </a:cubicBezTo>
                <a:cubicBezTo>
                  <a:pt x="1871149" y="25862"/>
                  <a:pt x="2173163" y="23827"/>
                  <a:pt x="2336292" y="0"/>
                </a:cubicBezTo>
                <a:cubicBezTo>
                  <a:pt x="2499421" y="-23827"/>
                  <a:pt x="2720589" y="28148"/>
                  <a:pt x="2931566" y="0"/>
                </a:cubicBezTo>
                <a:cubicBezTo>
                  <a:pt x="3142543" y="-28148"/>
                  <a:pt x="3323630" y="27022"/>
                  <a:pt x="3482035" y="0"/>
                </a:cubicBezTo>
                <a:cubicBezTo>
                  <a:pt x="3640440" y="-27022"/>
                  <a:pt x="4012110" y="-20118"/>
                  <a:pt x="4480560" y="0"/>
                </a:cubicBezTo>
                <a:cubicBezTo>
                  <a:pt x="4480958" y="7429"/>
                  <a:pt x="4480540" y="10822"/>
                  <a:pt x="4480560" y="18288"/>
                </a:cubicBezTo>
                <a:cubicBezTo>
                  <a:pt x="4314132" y="14924"/>
                  <a:pt x="4028383" y="36632"/>
                  <a:pt x="3840480" y="18288"/>
                </a:cubicBezTo>
                <a:cubicBezTo>
                  <a:pt x="3652577" y="-56"/>
                  <a:pt x="3547615" y="2848"/>
                  <a:pt x="3290011" y="18288"/>
                </a:cubicBezTo>
                <a:cubicBezTo>
                  <a:pt x="3032407" y="33728"/>
                  <a:pt x="2830268" y="8719"/>
                  <a:pt x="2560320" y="18288"/>
                </a:cubicBezTo>
                <a:cubicBezTo>
                  <a:pt x="2290372" y="27857"/>
                  <a:pt x="2147422" y="6728"/>
                  <a:pt x="1965046" y="18288"/>
                </a:cubicBezTo>
                <a:cubicBezTo>
                  <a:pt x="1782670" y="29848"/>
                  <a:pt x="1689791" y="40680"/>
                  <a:pt x="1459382" y="18288"/>
                </a:cubicBezTo>
                <a:cubicBezTo>
                  <a:pt x="1228973" y="-4104"/>
                  <a:pt x="915486" y="36501"/>
                  <a:pt x="774497" y="18288"/>
                </a:cubicBezTo>
                <a:cubicBezTo>
                  <a:pt x="633508" y="75"/>
                  <a:pt x="361442" y="-11107"/>
                  <a:pt x="0" y="18288"/>
                </a:cubicBezTo>
                <a:cubicBezTo>
                  <a:pt x="-591" y="13205"/>
                  <a:pt x="-663" y="6329"/>
                  <a:pt x="0" y="0"/>
                </a:cubicBezTo>
                <a:close/>
              </a:path>
              <a:path w="4480560" h="18288" stroke="0" extrusionOk="0">
                <a:moveTo>
                  <a:pt x="0" y="0"/>
                </a:moveTo>
                <a:cubicBezTo>
                  <a:pt x="285465" y="225"/>
                  <a:pt x="322691" y="16223"/>
                  <a:pt x="595274" y="0"/>
                </a:cubicBezTo>
                <a:cubicBezTo>
                  <a:pt x="867857" y="-16223"/>
                  <a:pt x="989129" y="-11242"/>
                  <a:pt x="1100938" y="0"/>
                </a:cubicBezTo>
                <a:cubicBezTo>
                  <a:pt x="1212747" y="11242"/>
                  <a:pt x="1574350" y="-36410"/>
                  <a:pt x="1830629" y="0"/>
                </a:cubicBezTo>
                <a:cubicBezTo>
                  <a:pt x="2086908" y="36410"/>
                  <a:pt x="2180922" y="4645"/>
                  <a:pt x="2425903" y="0"/>
                </a:cubicBezTo>
                <a:cubicBezTo>
                  <a:pt x="2670884" y="-4645"/>
                  <a:pt x="2782024" y="22929"/>
                  <a:pt x="3021178" y="0"/>
                </a:cubicBezTo>
                <a:cubicBezTo>
                  <a:pt x="3260332" y="-22929"/>
                  <a:pt x="3456982" y="-1586"/>
                  <a:pt x="3750869" y="0"/>
                </a:cubicBezTo>
                <a:cubicBezTo>
                  <a:pt x="4044756" y="1586"/>
                  <a:pt x="4302726" y="17043"/>
                  <a:pt x="4480560" y="0"/>
                </a:cubicBezTo>
                <a:cubicBezTo>
                  <a:pt x="4479674" y="5429"/>
                  <a:pt x="4481381" y="14046"/>
                  <a:pt x="4480560" y="18288"/>
                </a:cubicBezTo>
                <a:cubicBezTo>
                  <a:pt x="4279652" y="-6850"/>
                  <a:pt x="4200762" y="41566"/>
                  <a:pt x="3930091" y="18288"/>
                </a:cubicBezTo>
                <a:cubicBezTo>
                  <a:pt x="3659420" y="-4990"/>
                  <a:pt x="3456052" y="22294"/>
                  <a:pt x="3290011" y="18288"/>
                </a:cubicBezTo>
                <a:cubicBezTo>
                  <a:pt x="3123970" y="14282"/>
                  <a:pt x="2882392" y="32818"/>
                  <a:pt x="2649931" y="18288"/>
                </a:cubicBezTo>
                <a:cubicBezTo>
                  <a:pt x="2417470" y="3758"/>
                  <a:pt x="2238426" y="7337"/>
                  <a:pt x="2054657" y="18288"/>
                </a:cubicBezTo>
                <a:cubicBezTo>
                  <a:pt x="1870888" y="29239"/>
                  <a:pt x="1566368" y="45040"/>
                  <a:pt x="1324966" y="18288"/>
                </a:cubicBezTo>
                <a:cubicBezTo>
                  <a:pt x="1083564" y="-8464"/>
                  <a:pt x="787410" y="10946"/>
                  <a:pt x="595274" y="18288"/>
                </a:cubicBezTo>
                <a:cubicBezTo>
                  <a:pt x="403138" y="25630"/>
                  <a:pt x="169622" y="10499"/>
                  <a:pt x="0" y="18288"/>
                </a:cubicBezTo>
                <a:cubicBezTo>
                  <a:pt x="668" y="13665"/>
                  <a:pt x="578" y="5675"/>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ladsholder til indhold 2">
            <a:extLst>
              <a:ext uri="{FF2B5EF4-FFF2-40B4-BE49-F238E27FC236}">
                <a16:creationId xmlns:a16="http://schemas.microsoft.com/office/drawing/2014/main" id="{BB070010-A65C-3988-2DE6-D8B825D9B8E6}"/>
              </a:ext>
            </a:extLst>
          </p:cNvPr>
          <p:cNvSpPr>
            <a:spLocks noGrp="1"/>
          </p:cNvSpPr>
          <p:nvPr>
            <p:ph idx="1"/>
          </p:nvPr>
        </p:nvSpPr>
        <p:spPr>
          <a:xfrm>
            <a:off x="5126418" y="1464741"/>
            <a:ext cx="6224335" cy="5431536"/>
          </a:xfrm>
        </p:spPr>
        <p:txBody>
          <a:bodyPr anchor="ctr">
            <a:normAutofit/>
          </a:bodyPr>
          <a:lstStyle/>
          <a:p>
            <a:pPr marL="0" indent="0">
              <a:lnSpc>
                <a:spcPct val="100000"/>
              </a:lnSpc>
              <a:buNone/>
            </a:pPr>
            <a:r>
              <a:rPr lang="da-DK" sz="1800" b="1" dirty="0">
                <a:latin typeface="Lato" panose="020F0502020204030203" pitchFamily="34" charset="0"/>
                <a:ea typeface="Lato" panose="020F0502020204030203" pitchFamily="34" charset="0"/>
                <a:cs typeface="Lato" panose="020F0502020204030203" pitchFamily="34" charset="0"/>
              </a:rPr>
              <a:t>1. Gruppearbejde</a:t>
            </a:r>
          </a:p>
          <a:p>
            <a:pPr>
              <a:lnSpc>
                <a:spcPct val="100000"/>
              </a:lnSpc>
            </a:pPr>
            <a:r>
              <a:rPr lang="da-DK" sz="1900" dirty="0">
                <a:latin typeface="Lato" panose="020F0502020204030203" pitchFamily="34" charset="0"/>
                <a:ea typeface="Lato" panose="020F0502020204030203" pitchFamily="34" charset="0"/>
                <a:cs typeface="Lato" panose="020F0502020204030203" pitchFamily="34" charset="0"/>
              </a:rPr>
              <a:t>Hvilken konkret situation beskrives på side 1 (89)?</a:t>
            </a:r>
          </a:p>
          <a:p>
            <a:pPr>
              <a:lnSpc>
                <a:spcPct val="100000"/>
              </a:lnSpc>
            </a:pPr>
            <a:r>
              <a:rPr lang="da-DK" sz="1900" dirty="0">
                <a:latin typeface="Lato" panose="020F0502020204030203" pitchFamily="34" charset="0"/>
                <a:ea typeface="Lato" panose="020F0502020204030203" pitchFamily="34" charset="0"/>
                <a:cs typeface="Lato" panose="020F0502020204030203" pitchFamily="34" charset="0"/>
              </a:rPr>
              <a:t>Hvordan beskrives det lyriske jegs handicap på side 2 (90)?</a:t>
            </a:r>
          </a:p>
          <a:p>
            <a:pPr>
              <a:lnSpc>
                <a:spcPct val="100000"/>
              </a:lnSpc>
            </a:pPr>
            <a:r>
              <a:rPr lang="da-DK" sz="1900" dirty="0">
                <a:latin typeface="Lato" panose="020F0502020204030203" pitchFamily="34" charset="0"/>
                <a:ea typeface="Lato" panose="020F0502020204030203" pitchFamily="34" charset="0"/>
                <a:cs typeface="Lato" panose="020F0502020204030203" pitchFamily="34" charset="0"/>
              </a:rPr>
              <a:t>Hvilke refleksioner følger på side 3 (91?)</a:t>
            </a:r>
          </a:p>
          <a:p>
            <a:pPr>
              <a:lnSpc>
                <a:spcPct val="100000"/>
              </a:lnSpc>
            </a:pPr>
            <a:r>
              <a:rPr lang="da-DK" sz="1900" dirty="0">
                <a:latin typeface="Lato" panose="020F0502020204030203" pitchFamily="34" charset="0"/>
                <a:ea typeface="Lato" panose="020F0502020204030203" pitchFamily="34" charset="0"/>
                <a:cs typeface="Lato" panose="020F0502020204030203" pitchFamily="34" charset="0"/>
              </a:rPr>
              <a:t>Og hvad sker der til sidst i teksten på side 4 (92)?</a:t>
            </a:r>
          </a:p>
          <a:p>
            <a:pPr marL="0" indent="0">
              <a:lnSpc>
                <a:spcPct val="100000"/>
              </a:lnSpc>
              <a:buNone/>
            </a:pPr>
            <a:endParaRPr lang="da-DK" sz="1900" dirty="0">
              <a:latin typeface="Lato" panose="020F0502020204030203" pitchFamily="34" charset="0"/>
              <a:ea typeface="Lato" panose="020F0502020204030203" pitchFamily="34" charset="0"/>
              <a:cs typeface="Lato" panose="020F0502020204030203" pitchFamily="34" charset="0"/>
            </a:endParaRPr>
          </a:p>
          <a:p>
            <a:pPr marL="0" indent="0">
              <a:lnSpc>
                <a:spcPct val="100000"/>
              </a:lnSpc>
              <a:buNone/>
            </a:pPr>
            <a:r>
              <a:rPr lang="da-DK" sz="1900" b="1" dirty="0">
                <a:latin typeface="Lato" panose="020F0502020204030203" pitchFamily="34" charset="0"/>
                <a:ea typeface="Lato" panose="020F0502020204030203" pitchFamily="34" charset="0"/>
                <a:cs typeface="Lato" panose="020F0502020204030203" pitchFamily="34" charset="0"/>
              </a:rPr>
              <a:t>2. Individuelt</a:t>
            </a:r>
          </a:p>
          <a:p>
            <a:pPr>
              <a:lnSpc>
                <a:spcPct val="100000"/>
              </a:lnSpc>
            </a:pPr>
            <a:r>
              <a:rPr lang="da-DK" sz="1900" dirty="0">
                <a:latin typeface="Lato" panose="020F0502020204030203" pitchFamily="34" charset="0"/>
                <a:ea typeface="Lato" panose="020F0502020204030203" pitchFamily="34" charset="0"/>
                <a:cs typeface="Lato" panose="020F0502020204030203" pitchFamily="34" charset="0"/>
              </a:rPr>
              <a:t>Skriv nu en opsummering: </a:t>
            </a:r>
          </a:p>
          <a:p>
            <a:pPr marL="0" indent="0">
              <a:lnSpc>
                <a:spcPct val="100000"/>
              </a:lnSpc>
              <a:buNone/>
            </a:pPr>
            <a:r>
              <a:rPr lang="da-DK" sz="1900" dirty="0">
                <a:latin typeface="Lato" panose="020F0502020204030203" pitchFamily="34" charset="0"/>
                <a:ea typeface="Lato" panose="020F0502020204030203" pitchFamily="34" charset="0"/>
                <a:cs typeface="Lato" panose="020F0502020204030203" pitchFamily="34" charset="0"/>
              </a:rPr>
              <a:t>Hvad fortæller teksten om at have en handicappet krop? Inddrag nogle konkrete eksempler (citater) fra teksten (angiv side og linje)</a:t>
            </a:r>
            <a:endParaRPr lang="da-DK" sz="2200" dirty="0"/>
          </a:p>
          <a:p>
            <a:endParaRPr lang="da-DK" sz="2200" dirty="0"/>
          </a:p>
          <a:p>
            <a:endParaRPr lang="da-DK" sz="2200" dirty="0"/>
          </a:p>
        </p:txBody>
      </p:sp>
    </p:spTree>
    <p:extLst>
      <p:ext uri="{BB962C8B-B14F-4D97-AF65-F5344CB8AC3E}">
        <p14:creationId xmlns:p14="http://schemas.microsoft.com/office/powerpoint/2010/main" val="308834859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777A147A-9ED8-46B4-8660-1B3C2AA880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4AFB0967-140D-ADC7-9B15-F42724EC0F02}"/>
              </a:ext>
            </a:extLst>
          </p:cNvPr>
          <p:cNvSpPr>
            <a:spLocks noGrp="1"/>
          </p:cNvSpPr>
          <p:nvPr>
            <p:ph type="title"/>
          </p:nvPr>
        </p:nvSpPr>
        <p:spPr>
          <a:xfrm>
            <a:off x="841248" y="548640"/>
            <a:ext cx="3600860" cy="5431536"/>
          </a:xfrm>
        </p:spPr>
        <p:txBody>
          <a:bodyPr>
            <a:normAutofit/>
          </a:bodyPr>
          <a:lstStyle/>
          <a:p>
            <a:r>
              <a:rPr lang="da-DK" sz="3800" dirty="0">
                <a:latin typeface="Lato" panose="020F0502020204030203" pitchFamily="34" charset="0"/>
                <a:ea typeface="Lato" panose="020F0502020204030203" pitchFamily="34" charset="0"/>
                <a:cs typeface="Lato" panose="020F0502020204030203" pitchFamily="34" charset="0"/>
              </a:rPr>
              <a:t>Lektie til 16/8</a:t>
            </a:r>
          </a:p>
        </p:txBody>
      </p:sp>
      <p:sp>
        <p:nvSpPr>
          <p:cNvPr id="10" name="sketch line">
            <a:extLst>
              <a:ext uri="{FF2B5EF4-FFF2-40B4-BE49-F238E27FC236}">
                <a16:creationId xmlns:a16="http://schemas.microsoft.com/office/drawing/2014/main" id="{5D6C15A0-C087-4593-8414-2B4EC1CDC3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2543983" y="3258715"/>
            <a:ext cx="4480560" cy="18288"/>
          </a:xfrm>
          <a:custGeom>
            <a:avLst/>
            <a:gdLst>
              <a:gd name="connsiteX0" fmla="*/ 0 w 4480560"/>
              <a:gd name="connsiteY0" fmla="*/ 0 h 18288"/>
              <a:gd name="connsiteX1" fmla="*/ 595274 w 4480560"/>
              <a:gd name="connsiteY1" fmla="*/ 0 h 18288"/>
              <a:gd name="connsiteX2" fmla="*/ 1100938 w 4480560"/>
              <a:gd name="connsiteY2" fmla="*/ 0 h 18288"/>
              <a:gd name="connsiteX3" fmla="*/ 1651406 w 4480560"/>
              <a:gd name="connsiteY3" fmla="*/ 0 h 18288"/>
              <a:gd name="connsiteX4" fmla="*/ 2336292 w 4480560"/>
              <a:gd name="connsiteY4" fmla="*/ 0 h 18288"/>
              <a:gd name="connsiteX5" fmla="*/ 2931566 w 4480560"/>
              <a:gd name="connsiteY5" fmla="*/ 0 h 18288"/>
              <a:gd name="connsiteX6" fmla="*/ 3482035 w 4480560"/>
              <a:gd name="connsiteY6" fmla="*/ 0 h 18288"/>
              <a:gd name="connsiteX7" fmla="*/ 4480560 w 4480560"/>
              <a:gd name="connsiteY7" fmla="*/ 0 h 18288"/>
              <a:gd name="connsiteX8" fmla="*/ 4480560 w 4480560"/>
              <a:gd name="connsiteY8" fmla="*/ 18288 h 18288"/>
              <a:gd name="connsiteX9" fmla="*/ 3840480 w 4480560"/>
              <a:gd name="connsiteY9" fmla="*/ 18288 h 18288"/>
              <a:gd name="connsiteX10" fmla="*/ 3290011 w 4480560"/>
              <a:gd name="connsiteY10" fmla="*/ 18288 h 18288"/>
              <a:gd name="connsiteX11" fmla="*/ 2560320 w 4480560"/>
              <a:gd name="connsiteY11" fmla="*/ 18288 h 18288"/>
              <a:gd name="connsiteX12" fmla="*/ 1965046 w 4480560"/>
              <a:gd name="connsiteY12" fmla="*/ 18288 h 18288"/>
              <a:gd name="connsiteX13" fmla="*/ 1459382 w 4480560"/>
              <a:gd name="connsiteY13" fmla="*/ 18288 h 18288"/>
              <a:gd name="connsiteX14" fmla="*/ 774497 w 4480560"/>
              <a:gd name="connsiteY14" fmla="*/ 18288 h 18288"/>
              <a:gd name="connsiteX15" fmla="*/ 0 w 4480560"/>
              <a:gd name="connsiteY15" fmla="*/ 18288 h 18288"/>
              <a:gd name="connsiteX16" fmla="*/ 0 w 4480560"/>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480560" h="18288" fill="none" extrusionOk="0">
                <a:moveTo>
                  <a:pt x="0" y="0"/>
                </a:moveTo>
                <a:cubicBezTo>
                  <a:pt x="267821" y="8731"/>
                  <a:pt x="334105" y="2629"/>
                  <a:pt x="595274" y="0"/>
                </a:cubicBezTo>
                <a:cubicBezTo>
                  <a:pt x="856443" y="-2629"/>
                  <a:pt x="863808" y="-13353"/>
                  <a:pt x="1100938" y="0"/>
                </a:cubicBezTo>
                <a:cubicBezTo>
                  <a:pt x="1338068" y="13353"/>
                  <a:pt x="1431663" y="-25862"/>
                  <a:pt x="1651406" y="0"/>
                </a:cubicBezTo>
                <a:cubicBezTo>
                  <a:pt x="1871149" y="25862"/>
                  <a:pt x="2173163" y="23827"/>
                  <a:pt x="2336292" y="0"/>
                </a:cubicBezTo>
                <a:cubicBezTo>
                  <a:pt x="2499421" y="-23827"/>
                  <a:pt x="2720589" y="28148"/>
                  <a:pt x="2931566" y="0"/>
                </a:cubicBezTo>
                <a:cubicBezTo>
                  <a:pt x="3142543" y="-28148"/>
                  <a:pt x="3323630" y="27022"/>
                  <a:pt x="3482035" y="0"/>
                </a:cubicBezTo>
                <a:cubicBezTo>
                  <a:pt x="3640440" y="-27022"/>
                  <a:pt x="4012110" y="-20118"/>
                  <a:pt x="4480560" y="0"/>
                </a:cubicBezTo>
                <a:cubicBezTo>
                  <a:pt x="4480958" y="7429"/>
                  <a:pt x="4480540" y="10822"/>
                  <a:pt x="4480560" y="18288"/>
                </a:cubicBezTo>
                <a:cubicBezTo>
                  <a:pt x="4314132" y="14924"/>
                  <a:pt x="4028383" y="36632"/>
                  <a:pt x="3840480" y="18288"/>
                </a:cubicBezTo>
                <a:cubicBezTo>
                  <a:pt x="3652577" y="-56"/>
                  <a:pt x="3547615" y="2848"/>
                  <a:pt x="3290011" y="18288"/>
                </a:cubicBezTo>
                <a:cubicBezTo>
                  <a:pt x="3032407" y="33728"/>
                  <a:pt x="2830268" y="8719"/>
                  <a:pt x="2560320" y="18288"/>
                </a:cubicBezTo>
                <a:cubicBezTo>
                  <a:pt x="2290372" y="27857"/>
                  <a:pt x="2147422" y="6728"/>
                  <a:pt x="1965046" y="18288"/>
                </a:cubicBezTo>
                <a:cubicBezTo>
                  <a:pt x="1782670" y="29848"/>
                  <a:pt x="1689791" y="40680"/>
                  <a:pt x="1459382" y="18288"/>
                </a:cubicBezTo>
                <a:cubicBezTo>
                  <a:pt x="1228973" y="-4104"/>
                  <a:pt x="915486" y="36501"/>
                  <a:pt x="774497" y="18288"/>
                </a:cubicBezTo>
                <a:cubicBezTo>
                  <a:pt x="633508" y="75"/>
                  <a:pt x="361442" y="-11107"/>
                  <a:pt x="0" y="18288"/>
                </a:cubicBezTo>
                <a:cubicBezTo>
                  <a:pt x="-591" y="13205"/>
                  <a:pt x="-663" y="6329"/>
                  <a:pt x="0" y="0"/>
                </a:cubicBezTo>
                <a:close/>
              </a:path>
              <a:path w="4480560" h="18288" stroke="0" extrusionOk="0">
                <a:moveTo>
                  <a:pt x="0" y="0"/>
                </a:moveTo>
                <a:cubicBezTo>
                  <a:pt x="285465" y="225"/>
                  <a:pt x="322691" y="16223"/>
                  <a:pt x="595274" y="0"/>
                </a:cubicBezTo>
                <a:cubicBezTo>
                  <a:pt x="867857" y="-16223"/>
                  <a:pt x="989129" y="-11242"/>
                  <a:pt x="1100938" y="0"/>
                </a:cubicBezTo>
                <a:cubicBezTo>
                  <a:pt x="1212747" y="11242"/>
                  <a:pt x="1574350" y="-36410"/>
                  <a:pt x="1830629" y="0"/>
                </a:cubicBezTo>
                <a:cubicBezTo>
                  <a:pt x="2086908" y="36410"/>
                  <a:pt x="2180922" y="4645"/>
                  <a:pt x="2425903" y="0"/>
                </a:cubicBezTo>
                <a:cubicBezTo>
                  <a:pt x="2670884" y="-4645"/>
                  <a:pt x="2782024" y="22929"/>
                  <a:pt x="3021178" y="0"/>
                </a:cubicBezTo>
                <a:cubicBezTo>
                  <a:pt x="3260332" y="-22929"/>
                  <a:pt x="3456982" y="-1586"/>
                  <a:pt x="3750869" y="0"/>
                </a:cubicBezTo>
                <a:cubicBezTo>
                  <a:pt x="4044756" y="1586"/>
                  <a:pt x="4302726" y="17043"/>
                  <a:pt x="4480560" y="0"/>
                </a:cubicBezTo>
                <a:cubicBezTo>
                  <a:pt x="4479674" y="5429"/>
                  <a:pt x="4481381" y="14046"/>
                  <a:pt x="4480560" y="18288"/>
                </a:cubicBezTo>
                <a:cubicBezTo>
                  <a:pt x="4279652" y="-6850"/>
                  <a:pt x="4200762" y="41566"/>
                  <a:pt x="3930091" y="18288"/>
                </a:cubicBezTo>
                <a:cubicBezTo>
                  <a:pt x="3659420" y="-4990"/>
                  <a:pt x="3456052" y="22294"/>
                  <a:pt x="3290011" y="18288"/>
                </a:cubicBezTo>
                <a:cubicBezTo>
                  <a:pt x="3123970" y="14282"/>
                  <a:pt x="2882392" y="32818"/>
                  <a:pt x="2649931" y="18288"/>
                </a:cubicBezTo>
                <a:cubicBezTo>
                  <a:pt x="2417470" y="3758"/>
                  <a:pt x="2238426" y="7337"/>
                  <a:pt x="2054657" y="18288"/>
                </a:cubicBezTo>
                <a:cubicBezTo>
                  <a:pt x="1870888" y="29239"/>
                  <a:pt x="1566368" y="45040"/>
                  <a:pt x="1324966" y="18288"/>
                </a:cubicBezTo>
                <a:cubicBezTo>
                  <a:pt x="1083564" y="-8464"/>
                  <a:pt x="787410" y="10946"/>
                  <a:pt x="595274" y="18288"/>
                </a:cubicBezTo>
                <a:cubicBezTo>
                  <a:pt x="403138" y="25630"/>
                  <a:pt x="169622" y="10499"/>
                  <a:pt x="0" y="18288"/>
                </a:cubicBezTo>
                <a:cubicBezTo>
                  <a:pt x="668" y="13665"/>
                  <a:pt x="578" y="5675"/>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ladsholder til indhold 2">
            <a:extLst>
              <a:ext uri="{FF2B5EF4-FFF2-40B4-BE49-F238E27FC236}">
                <a16:creationId xmlns:a16="http://schemas.microsoft.com/office/drawing/2014/main" id="{B1E939C6-389E-FED4-E742-1906260FD598}"/>
              </a:ext>
            </a:extLst>
          </p:cNvPr>
          <p:cNvSpPr>
            <a:spLocks noGrp="1"/>
          </p:cNvSpPr>
          <p:nvPr>
            <p:ph idx="1"/>
          </p:nvPr>
        </p:nvSpPr>
        <p:spPr>
          <a:xfrm>
            <a:off x="5126418" y="552091"/>
            <a:ext cx="6224335" cy="5431536"/>
          </a:xfrm>
        </p:spPr>
        <p:txBody>
          <a:bodyPr anchor="ctr">
            <a:normAutofit/>
          </a:bodyPr>
          <a:lstStyle/>
          <a:p>
            <a:pPr marL="0" indent="0">
              <a:buNone/>
            </a:pPr>
            <a:endParaRPr lang="da-DK" sz="2000" dirty="0"/>
          </a:p>
          <a:p>
            <a:pPr marL="0" indent="0">
              <a:buNone/>
            </a:pPr>
            <a:r>
              <a:rPr lang="da-DK" sz="2000" dirty="0">
                <a:latin typeface="Lato" panose="020F0502020204030203" pitchFamily="34" charset="0"/>
                <a:ea typeface="Lato" panose="020F0502020204030203" pitchFamily="34" charset="0"/>
                <a:cs typeface="Lato" panose="020F0502020204030203" pitchFamily="34" charset="0"/>
              </a:rPr>
              <a:t>Lyt grundigt til Caspar Erics oplæg, og notér:</a:t>
            </a:r>
          </a:p>
          <a:p>
            <a:pPr marL="514350" indent="-514350">
              <a:buAutoNum type="arabicPeriod"/>
            </a:pPr>
            <a:r>
              <a:rPr lang="da-DK" sz="2000" dirty="0">
                <a:latin typeface="Lato" panose="020F0502020204030203" pitchFamily="34" charset="0"/>
                <a:ea typeface="Lato" panose="020F0502020204030203" pitchFamily="34" charset="0"/>
                <a:cs typeface="Lato" panose="020F0502020204030203" pitchFamily="34" charset="0"/>
              </a:rPr>
              <a:t>Hvilke pointer om handicap/menneskerettigheder eller andet var stærkest i hans oplæg?</a:t>
            </a:r>
          </a:p>
          <a:p>
            <a:pPr marL="514350" indent="-514350">
              <a:buAutoNum type="arabicPeriod"/>
            </a:pPr>
            <a:r>
              <a:rPr lang="da-DK" sz="2000" dirty="0">
                <a:latin typeface="Lato" panose="020F0502020204030203" pitchFamily="34" charset="0"/>
                <a:ea typeface="Lato" panose="020F0502020204030203" pitchFamily="34" charset="0"/>
                <a:cs typeface="Lato" panose="020F0502020204030203" pitchFamily="34" charset="0"/>
              </a:rPr>
              <a:t>Hvordan og hvorfor bruger Caspar Eric litteraturen til at formidle sit budskab?</a:t>
            </a:r>
          </a:p>
          <a:p>
            <a:pPr marL="514350" indent="-514350">
              <a:buAutoNum type="arabicPeriod"/>
            </a:pPr>
            <a:r>
              <a:rPr lang="da-DK" sz="2000" dirty="0">
                <a:latin typeface="Lato" panose="020F0502020204030203" pitchFamily="34" charset="0"/>
                <a:ea typeface="Lato" panose="020F0502020204030203" pitchFamily="34" charset="0"/>
                <a:cs typeface="Lato" panose="020F0502020204030203" pitchFamily="34" charset="0"/>
              </a:rPr>
              <a:t>Hvordan kan Caspar Erics oplæg på skolen relateres til det læste uddrag af </a:t>
            </a:r>
            <a:r>
              <a:rPr lang="da-DK" sz="2000" i="1" dirty="0">
                <a:latin typeface="Lato" panose="020F0502020204030203" pitchFamily="34" charset="0"/>
                <a:ea typeface="Lato" panose="020F0502020204030203" pitchFamily="34" charset="0"/>
                <a:cs typeface="Lato" panose="020F0502020204030203" pitchFamily="34" charset="0"/>
              </a:rPr>
              <a:t>Nike</a:t>
            </a:r>
            <a:r>
              <a:rPr lang="da-DK" sz="2000" dirty="0">
                <a:latin typeface="Lato" panose="020F0502020204030203" pitchFamily="34" charset="0"/>
                <a:ea typeface="Lato" panose="020F0502020204030203" pitchFamily="34" charset="0"/>
                <a:cs typeface="Lato" panose="020F0502020204030203" pitchFamily="34" charset="0"/>
              </a:rPr>
              <a:t>?</a:t>
            </a:r>
          </a:p>
          <a:p>
            <a:pPr marL="514350" indent="-514350">
              <a:buAutoNum type="arabicPeriod"/>
            </a:pPr>
            <a:endParaRPr lang="da-DK" sz="2000" dirty="0">
              <a:latin typeface="Lato" panose="020F0502020204030203" pitchFamily="34" charset="0"/>
              <a:ea typeface="Lato" panose="020F0502020204030203" pitchFamily="34" charset="0"/>
              <a:cs typeface="Lato" panose="020F0502020204030203" pitchFamily="34" charset="0"/>
            </a:endParaRPr>
          </a:p>
          <a:p>
            <a:pPr marL="0" indent="0">
              <a:buNone/>
            </a:pPr>
            <a:r>
              <a:rPr lang="da-DK" sz="2000" dirty="0">
                <a:latin typeface="Lato" panose="020F0502020204030203" pitchFamily="34" charset="0"/>
                <a:ea typeface="Lato" panose="020F0502020204030203" pitchFamily="34" charset="0"/>
                <a:cs typeface="Lato" panose="020F0502020204030203" pitchFamily="34" charset="0"/>
              </a:rPr>
              <a:t>Medbring dine noter til modulet 16/8!</a:t>
            </a:r>
            <a:br>
              <a:rPr lang="da-DK" sz="2000" dirty="0">
                <a:latin typeface="Lato" panose="020F0502020204030203" pitchFamily="34" charset="0"/>
                <a:ea typeface="Lato" panose="020F0502020204030203" pitchFamily="34" charset="0"/>
                <a:cs typeface="Lato" panose="020F0502020204030203" pitchFamily="34" charset="0"/>
              </a:rPr>
            </a:br>
            <a:endParaRPr lang="da-DK" sz="2000" dirty="0">
              <a:latin typeface="Lato" panose="020F0502020204030203" pitchFamily="34" charset="0"/>
              <a:ea typeface="Lato" panose="020F0502020204030203" pitchFamily="34" charset="0"/>
              <a:cs typeface="Lato" panose="020F0502020204030203" pitchFamily="34" charset="0"/>
            </a:endParaRPr>
          </a:p>
          <a:p>
            <a:pPr marL="0" indent="0">
              <a:buNone/>
            </a:pPr>
            <a:endParaRPr lang="da-DK" sz="2000" b="0" i="0" u="none" strike="noStrike" dirty="0">
              <a:effectLst/>
              <a:latin typeface="Arial" panose="020B0604020202020204" pitchFamily="34" charset="0"/>
            </a:endParaRPr>
          </a:p>
        </p:txBody>
      </p:sp>
    </p:spTree>
    <p:extLst>
      <p:ext uri="{BB962C8B-B14F-4D97-AF65-F5344CB8AC3E}">
        <p14:creationId xmlns:p14="http://schemas.microsoft.com/office/powerpoint/2010/main" val="2582618070"/>
      </p:ext>
    </p:extLst>
  </p:cSld>
  <p:clrMapOvr>
    <a:masterClrMapping/>
  </p:clrMapOvr>
</p:sld>
</file>

<file path=ppt/theme/theme1.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19552</TotalTime>
  <Words>771</Words>
  <Application>Microsoft Office PowerPoint</Application>
  <PresentationFormat>Widescreen</PresentationFormat>
  <Paragraphs>51</Paragraphs>
  <Slides>10</Slides>
  <Notes>0</Notes>
  <HiddenSlides>0</HiddenSlides>
  <MMClips>0</MMClips>
  <ScaleCrop>false</ScaleCrop>
  <HeadingPairs>
    <vt:vector size="6" baseType="variant">
      <vt:variant>
        <vt:lpstr>Benyttede skrifttyper</vt:lpstr>
      </vt:variant>
      <vt:variant>
        <vt:i4>8</vt:i4>
      </vt:variant>
      <vt:variant>
        <vt:lpstr>Tema</vt:lpstr>
      </vt:variant>
      <vt:variant>
        <vt:i4>1</vt:i4>
      </vt:variant>
      <vt:variant>
        <vt:lpstr>Slidetitler</vt:lpstr>
      </vt:variant>
      <vt:variant>
        <vt:i4>10</vt:i4>
      </vt:variant>
    </vt:vector>
  </HeadingPairs>
  <TitlesOfParts>
    <vt:vector size="19" baseType="lpstr">
      <vt:lpstr>Arial</vt:lpstr>
      <vt:lpstr>Calibri</vt:lpstr>
      <vt:lpstr>Calibri Light</vt:lpstr>
      <vt:lpstr>Georgia</vt:lpstr>
      <vt:lpstr>Lato</vt:lpstr>
      <vt:lpstr>Montserrat</vt:lpstr>
      <vt:lpstr>Tiempos-Headline-Bold</vt:lpstr>
      <vt:lpstr>Tiempos-Headline-Light</vt:lpstr>
      <vt:lpstr>Office-tema</vt:lpstr>
      <vt:lpstr>Forfatterbesøg 14/8, 1. modul</vt:lpstr>
      <vt:lpstr>Caspar Eric   Født i 1987 i København </vt:lpstr>
      <vt:lpstr>Menneskerettigheder og handicap</vt:lpstr>
      <vt:lpstr>PowerPoint-præsentation</vt:lpstr>
      <vt:lpstr>Caspar Eric   Interview   Skriv noter om, hvad Casper Eric vil med sine ”handicapdigte” i den nyeste digtsamling Nye balancer:  - Hvilke problemstillinger ser han i samfundet?  - Hvilke problemstillinger oplever han selv?  - Hvordan skriver han om problemstillingerne i Nye balancer?  </vt:lpstr>
      <vt:lpstr>Peritekst  Peritekst er tekstens fysiske indpakning. Det vil sige bogens omslag (fx coverbillede, bagsidetekst, præsentation af forfatteren) samt ekstratekster i bogen, der ikke udgør selve brødteksten (fx et forord skrevet af en anden end forfatteren).   Når du analyserer periteksten, er bogens egen genrebetegnelse særligt interessant! </vt:lpstr>
      <vt:lpstr>     Caspar Eric  </vt:lpstr>
      <vt:lpstr>PowerPoint-præsentation</vt:lpstr>
      <vt:lpstr>Caspar Eric:   Nike (uddrag) (2015)</vt:lpstr>
      <vt:lpstr>Lektie til 16/8</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Velkommen til 2t</dc:title>
  <dc:creator>Microsoft Office User</dc:creator>
  <cp:lastModifiedBy>Gitte Harder Sørensen</cp:lastModifiedBy>
  <cp:revision>4</cp:revision>
  <dcterms:created xsi:type="dcterms:W3CDTF">2023-07-28T05:48:11Z</dcterms:created>
  <dcterms:modified xsi:type="dcterms:W3CDTF">2023-08-11T08:58:57Z</dcterms:modified>
</cp:coreProperties>
</file>