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57" r:id="rId3"/>
    <p:sldId id="258" r:id="rId4"/>
    <p:sldId id="259" r:id="rId5"/>
    <p:sldId id="260" r:id="rId6"/>
    <p:sldId id="262" r:id="rId7"/>
    <p:sldId id="263" r:id="rId8"/>
    <p:sldId id="265" r:id="rId9"/>
    <p:sldId id="270" r:id="rId10"/>
    <p:sldId id="266" r:id="rId11"/>
    <p:sldId id="271" r:id="rId12"/>
    <p:sldId id="264" r:id="rId13"/>
    <p:sldId id="268" r:id="rId14"/>
    <p:sldId id="261" r:id="rId1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65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varScale="1">
        <p:scale>
          <a:sx n="119" d="100"/>
          <a:sy n="119" d="100"/>
        </p:scale>
        <p:origin x="3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0FE2EA-00B8-DF49-801F-A8806C80F43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3DA95BD-3E49-A840-9855-4D811551CB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38D9DA5-6F32-4943-8ADF-8FADFC89D0A9}"/>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DD49ACD2-EB5D-6841-828B-5F3C40442EC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C8ACE6C-4830-BF4A-91B2-4F7E6332570D}"/>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32748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E82AC-7DE5-294D-A743-A99B670ADB2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33D38A9-D171-6042-8196-C70099AB953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416B885-4042-B24A-8D4D-8705617B07E1}"/>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84536354-66BE-8242-B1E9-CD9230F7D8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BFE343B-039A-854D-AADA-A4CD052E6BA7}"/>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157057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F0EC1-BB58-4142-A827-4A07987D297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99BB946-F132-E74A-A0F5-341546B2B5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880A13A-6FC0-E54A-BB23-B11A6BA0ACBB}"/>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7E6C9655-3A7B-394F-A983-7391C092F66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DD40350-ED75-8244-821C-61DC0BD7D4DC}"/>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119900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0A520-9A61-4948-9391-B9292F913E1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A9F0872-34E6-F146-9C59-CAF99C57699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C6F1E24-E491-4F41-861C-6F1916C0619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59CBFE5-7904-6041-8D0C-51BA63CF638C}"/>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6" name="Pladsholder til sidefod 5">
            <a:extLst>
              <a:ext uri="{FF2B5EF4-FFF2-40B4-BE49-F238E27FC236}">
                <a16:creationId xmlns:a16="http://schemas.microsoft.com/office/drawing/2014/main" id="{4B783815-7E7D-0D48-873E-D9E1C4691D1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FEEFDC9-6F54-A84C-A067-F930D9F8F0D9}"/>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119059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AD2E2B-A46E-CF46-AE1A-DBA11A1D54B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1DB9CFF-633D-E74F-B06E-D0B04E2E3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1621B307-3FF1-2743-A8A3-7EC5F6040E7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72EB158-B18E-3C4E-881B-7C9A1B26AC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8705551-345E-9A49-860D-AFF83F9DA2D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A6C61F6-092C-E449-A055-A66678D50C10}"/>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8" name="Pladsholder til sidefod 7">
            <a:extLst>
              <a:ext uri="{FF2B5EF4-FFF2-40B4-BE49-F238E27FC236}">
                <a16:creationId xmlns:a16="http://schemas.microsoft.com/office/drawing/2014/main" id="{AA9C1A79-0248-8A47-A898-A5C832B7EFA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659B6CB-F75E-084E-AAEF-E864A7D42363}"/>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4021903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64832-F1D3-1C48-AD02-30811658F2C9}"/>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5ECC4EA-9B81-F54B-9233-8DBD62D5B173}"/>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4" name="Pladsholder til sidefod 3">
            <a:extLst>
              <a:ext uri="{FF2B5EF4-FFF2-40B4-BE49-F238E27FC236}">
                <a16:creationId xmlns:a16="http://schemas.microsoft.com/office/drawing/2014/main" id="{2E7553D3-5B1E-DD49-8944-8C930907009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6E22391-EB5C-FD45-88DF-B1426BD86458}"/>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268101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C78F58C-6B23-0541-A1D1-5BD45334A6AA}"/>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3" name="Pladsholder til sidefod 2">
            <a:extLst>
              <a:ext uri="{FF2B5EF4-FFF2-40B4-BE49-F238E27FC236}">
                <a16:creationId xmlns:a16="http://schemas.microsoft.com/office/drawing/2014/main" id="{E0DEAD20-C740-744D-A5E5-8CB86A89033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84B6186-F984-A844-BBDC-D09A12108ED3}"/>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3073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70FEA-58D8-3947-BD26-43D81BB929C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99D4E2A-FA8B-BD4A-AD8B-52C98438F5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A9DCE57-0238-144F-889D-CABA59D24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5D81F31-C3E5-5A45-A138-05C185C462DF}"/>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6" name="Pladsholder til sidefod 5">
            <a:extLst>
              <a:ext uri="{FF2B5EF4-FFF2-40B4-BE49-F238E27FC236}">
                <a16:creationId xmlns:a16="http://schemas.microsoft.com/office/drawing/2014/main" id="{20358C1B-02D1-F845-9EAC-82F116D4B4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33630C-AAC7-C048-A3C4-6638AA3241AB}"/>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61408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A50175-8860-0F42-A15D-152448E236E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9E50851-BC08-E844-9457-7D806A8A63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F375050-45F1-9340-947C-CEE1D4805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3CE436D-DB69-0B40-861F-97E74F8E9FA6}"/>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6" name="Pladsholder til sidefod 5">
            <a:extLst>
              <a:ext uri="{FF2B5EF4-FFF2-40B4-BE49-F238E27FC236}">
                <a16:creationId xmlns:a16="http://schemas.microsoft.com/office/drawing/2014/main" id="{79E4B43E-78B5-1540-B166-70D9BF82BBA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E339772-8017-204A-8C21-DE9F54CFC680}"/>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281960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893AE6-9AA1-704A-B7F0-7A899222D0B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261FE3A-796B-944E-B2DF-DC43E202AA8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89A0248-A532-FA40-B885-8AD6EDFB1125}"/>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68E86AD2-DF36-264F-8D3B-EAC81C7A96D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281AB13-06BD-3E4E-86E1-91E6526632BE}"/>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66572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7A2AE52-F7C6-664B-8405-3F57B99A7C9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5A8CE50-4669-7143-A654-6243EA6B39C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040EDD7-4B99-7C4C-8007-018964C0F1B9}"/>
              </a:ext>
            </a:extLst>
          </p:cNvPr>
          <p:cNvSpPr>
            <a:spLocks noGrp="1"/>
          </p:cNvSpPr>
          <p:nvPr>
            <p:ph type="dt" sz="half" idx="10"/>
          </p:nvPr>
        </p:nvSpPr>
        <p:spPr/>
        <p:txBody>
          <a:body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5E1D87F8-8B26-2A4E-911C-1F394820C09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92BA6DA-066E-5B40-AB48-9860AF91696A}"/>
              </a:ext>
            </a:extLst>
          </p:cNvPr>
          <p:cNvSpPr>
            <a:spLocks noGrp="1"/>
          </p:cNvSpPr>
          <p:nvPr>
            <p:ph type="sldNum" sz="quarter" idx="12"/>
          </p:nvPr>
        </p:nvSpPr>
        <p:spPr/>
        <p:txBody>
          <a:bodyPr/>
          <a:lstStyle/>
          <a:p>
            <a:fld id="{E914899C-5981-EA46-90C6-9F2055D91255}" type="slidenum">
              <a:rPr lang="da-DK" smtClean="0"/>
              <a:t>‹nr.›</a:t>
            </a:fld>
            <a:endParaRPr lang="da-DK"/>
          </a:p>
        </p:txBody>
      </p:sp>
    </p:spTree>
    <p:extLst>
      <p:ext uri="{BB962C8B-B14F-4D97-AF65-F5344CB8AC3E}">
        <p14:creationId xmlns:p14="http://schemas.microsoft.com/office/powerpoint/2010/main" val="925297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8D91A43-329D-1E42-B1A7-5BA4E8AEDD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536A158-18F5-AC42-A81B-358C1037A7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5BECC0C-F46A-714D-AD85-5E600A18D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7CADB5-1910-C44F-8E6D-171C0EA3B0DB}" type="datetimeFigureOut">
              <a:rPr lang="da-DK" smtClean="0"/>
              <a:t>29.08.2024</a:t>
            </a:fld>
            <a:endParaRPr lang="da-DK"/>
          </a:p>
        </p:txBody>
      </p:sp>
      <p:sp>
        <p:nvSpPr>
          <p:cNvPr id="5" name="Pladsholder til sidefod 4">
            <a:extLst>
              <a:ext uri="{FF2B5EF4-FFF2-40B4-BE49-F238E27FC236}">
                <a16:creationId xmlns:a16="http://schemas.microsoft.com/office/drawing/2014/main" id="{AA94D9DE-D33A-C041-9C3C-D18D7AB9A6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AA8C128-ABC7-6040-95FF-91416734D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14899C-5981-EA46-90C6-9F2055D91255}" type="slidenum">
              <a:rPr lang="da-DK" smtClean="0"/>
              <a:t>‹nr.›</a:t>
            </a:fld>
            <a:endParaRPr lang="da-DK"/>
          </a:p>
        </p:txBody>
      </p:sp>
    </p:spTree>
    <p:extLst>
      <p:ext uri="{BB962C8B-B14F-4D97-AF65-F5344CB8AC3E}">
        <p14:creationId xmlns:p14="http://schemas.microsoft.com/office/powerpoint/2010/main" val="4226477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ZqMIUoeubLI" TargetMode="External"/><Relationship Id="rId2" Type="http://schemas.openxmlformats.org/officeDocument/2006/relationships/hyperlink" Target="https://youtu.be/SYHPNgSUIo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youtu.be/ESUzbLWuzY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630342C-391C-2F40-B062-50455740F47E}"/>
              </a:ext>
            </a:extLst>
          </p:cNvPr>
          <p:cNvSpPr>
            <a:spLocks noGrp="1"/>
          </p:cNvSpPr>
          <p:nvPr>
            <p:ph type="ctrTitle"/>
          </p:nvPr>
        </p:nvSpPr>
        <p:spPr>
          <a:solidFill>
            <a:srgbClr val="A3658B"/>
          </a:solidFill>
        </p:spPr>
        <p:txBody>
          <a:bodyPr/>
          <a:lstStyle/>
          <a:p>
            <a:r>
              <a:rPr lang="da-DK" dirty="0"/>
              <a:t>Scenedansens historie 1</a:t>
            </a:r>
          </a:p>
        </p:txBody>
      </p:sp>
      <p:sp>
        <p:nvSpPr>
          <p:cNvPr id="5" name="Undertitel 4">
            <a:extLst>
              <a:ext uri="{FF2B5EF4-FFF2-40B4-BE49-F238E27FC236}">
                <a16:creationId xmlns:a16="http://schemas.microsoft.com/office/drawing/2014/main" id="{2C9E9DF1-9C8E-0645-B5C5-7771804F5355}"/>
              </a:ext>
            </a:extLst>
          </p:cNvPr>
          <p:cNvSpPr>
            <a:spLocks noGrp="1"/>
          </p:cNvSpPr>
          <p:nvPr>
            <p:ph type="subTitle"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2700000" scaled="1"/>
            <a:tileRect/>
          </a:gradFill>
        </p:spPr>
        <p:txBody>
          <a:bodyPr/>
          <a:lstStyle/>
          <a:p>
            <a:r>
              <a:rPr lang="da-DK" dirty="0"/>
              <a:t>Renæssance og Barok</a:t>
            </a:r>
            <a:br>
              <a:rPr lang="da-DK" dirty="0"/>
            </a:br>
            <a:r>
              <a:rPr lang="da-DK" dirty="0"/>
              <a:t>fra 1400-1792</a:t>
            </a:r>
          </a:p>
        </p:txBody>
      </p:sp>
    </p:spTree>
    <p:extLst>
      <p:ext uri="{BB962C8B-B14F-4D97-AF65-F5344CB8AC3E}">
        <p14:creationId xmlns:p14="http://schemas.microsoft.com/office/powerpoint/2010/main" val="62286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FB3C4-0F40-5043-974F-57CBF3263CB0}"/>
              </a:ext>
            </a:extLst>
          </p:cNvPr>
          <p:cNvSpPr>
            <a:spLocks noGrp="1"/>
          </p:cNvSpPr>
          <p:nvPr>
            <p:ph type="title"/>
          </p:nvPr>
        </p:nvSpPr>
        <p:spPr>
          <a:solidFill>
            <a:srgbClr val="A3658B"/>
          </a:solidFill>
        </p:spPr>
        <p:txBody>
          <a:bodyPr/>
          <a:lstStyle/>
          <a:p>
            <a:pPr algn="ctr"/>
            <a:r>
              <a:rPr lang="da-DK" dirty="0"/>
              <a:t>Hofdanse i Renæssancen</a:t>
            </a:r>
          </a:p>
        </p:txBody>
      </p:sp>
      <p:sp>
        <p:nvSpPr>
          <p:cNvPr id="3" name="Pladsholder til indhold 2">
            <a:extLst>
              <a:ext uri="{FF2B5EF4-FFF2-40B4-BE49-F238E27FC236}">
                <a16:creationId xmlns:a16="http://schemas.microsoft.com/office/drawing/2014/main" id="{080374C8-7165-A847-A6AC-F18C90AD3AB7}"/>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0" scaled="1"/>
            <a:tileRect/>
          </a:gradFill>
        </p:spPr>
        <p:txBody>
          <a:bodyPr>
            <a:normAutofit fontScale="92500" lnSpcReduction="20000"/>
          </a:bodyPr>
          <a:lstStyle/>
          <a:p>
            <a:pPr marL="0" indent="0">
              <a:buNone/>
            </a:pPr>
            <a:r>
              <a:rPr lang="da-DK" dirty="0"/>
              <a:t>Fra </a:t>
            </a:r>
            <a:r>
              <a:rPr lang="da-DK" dirty="0" err="1"/>
              <a:t>ca</a:t>
            </a:r>
            <a:r>
              <a:rPr lang="da-DK" dirty="0"/>
              <a:t> 1400, Før den egentlige scenedans opstår ved det franske hof, ses ved de italienske hoffer det vi kalder hofdanse. Det spredte sig til Frankrig, hvor det siden skulle udvikle sig til det vi i dag kender som ballet.</a:t>
            </a:r>
          </a:p>
          <a:p>
            <a:pPr marL="0" indent="0">
              <a:buNone/>
            </a:pPr>
            <a:endParaRPr lang="da-DK" dirty="0"/>
          </a:p>
          <a:p>
            <a:pPr marL="0" indent="0">
              <a:buNone/>
            </a:pPr>
            <a:r>
              <a:rPr lang="da-DK" dirty="0"/>
              <a:t>Eksempler på danse:</a:t>
            </a:r>
          </a:p>
          <a:p>
            <a:r>
              <a:rPr lang="da-DK" dirty="0" err="1"/>
              <a:t>Pavane</a:t>
            </a:r>
            <a:endParaRPr lang="da-DK" dirty="0"/>
          </a:p>
          <a:p>
            <a:r>
              <a:rPr lang="da-DK" dirty="0"/>
              <a:t>Allemande</a:t>
            </a:r>
          </a:p>
          <a:p>
            <a:r>
              <a:rPr lang="da-DK" dirty="0" err="1"/>
              <a:t>Guillard</a:t>
            </a:r>
            <a:endParaRPr lang="da-DK" dirty="0"/>
          </a:p>
          <a:p>
            <a:r>
              <a:rPr lang="da-DK" dirty="0"/>
              <a:t>Volte</a:t>
            </a:r>
          </a:p>
          <a:p>
            <a:r>
              <a:rPr lang="da-DK" dirty="0" err="1"/>
              <a:t>Branle</a:t>
            </a:r>
            <a:r>
              <a:rPr lang="da-DK" dirty="0"/>
              <a:t>’</a:t>
            </a:r>
          </a:p>
          <a:p>
            <a:r>
              <a:rPr lang="da-DK" dirty="0" err="1"/>
              <a:t>Courante</a:t>
            </a:r>
            <a:endParaRPr lang="da-DK" dirty="0"/>
          </a:p>
          <a:p>
            <a:endParaRPr lang="da-DK" dirty="0"/>
          </a:p>
        </p:txBody>
      </p:sp>
    </p:spTree>
    <p:extLst>
      <p:ext uri="{BB962C8B-B14F-4D97-AF65-F5344CB8AC3E}">
        <p14:creationId xmlns:p14="http://schemas.microsoft.com/office/powerpoint/2010/main" val="1934154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96E6987-C754-5D45-B795-F8F8FF9358E9}"/>
              </a:ext>
            </a:extLst>
          </p:cNvPr>
          <p:cNvSpPr>
            <a:spLocks noGrp="1"/>
          </p:cNvSpPr>
          <p:nvPr>
            <p:ph type="title"/>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2700000" scaled="1"/>
            <a:tileRect/>
          </a:gradFill>
        </p:spPr>
        <p:txBody>
          <a:bodyPr/>
          <a:lstStyle/>
          <a:p>
            <a:r>
              <a:rPr lang="da-DK" dirty="0"/>
              <a:t>Hofballet</a:t>
            </a:r>
          </a:p>
        </p:txBody>
      </p:sp>
      <p:sp>
        <p:nvSpPr>
          <p:cNvPr id="13" name="Pladsholder til indhold 12">
            <a:extLst>
              <a:ext uri="{FF2B5EF4-FFF2-40B4-BE49-F238E27FC236}">
                <a16:creationId xmlns:a16="http://schemas.microsoft.com/office/drawing/2014/main" id="{D3F16792-A5FD-6745-9AB9-47363CF1C179}"/>
              </a:ext>
            </a:extLst>
          </p:cNvPr>
          <p:cNvSpPr>
            <a:spLocks noGrp="1"/>
          </p:cNvSpPr>
          <p:nvPr>
            <p:ph sz="half"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8100000" scaled="1"/>
            <a:tileRect/>
          </a:gradFill>
        </p:spPr>
        <p:txBody>
          <a:bodyPr>
            <a:normAutofit fontScale="77500" lnSpcReduction="20000"/>
          </a:bodyPr>
          <a:lstStyle/>
          <a:p>
            <a:pPr marL="0" indent="0">
              <a:buNone/>
            </a:pPr>
            <a:r>
              <a:rPr lang="da-DK" dirty="0"/>
              <a:t>I 1581 så man det første eksempel på en hof ballet: ”</a:t>
            </a:r>
            <a:r>
              <a:rPr lang="da-DK" b="1" dirty="0"/>
              <a:t>Ballet </a:t>
            </a:r>
            <a:r>
              <a:rPr lang="da-DK" b="1" dirty="0" err="1"/>
              <a:t>comique</a:t>
            </a:r>
            <a:r>
              <a:rPr lang="da-DK" b="1" dirty="0"/>
              <a:t> de la Reine</a:t>
            </a:r>
            <a:r>
              <a:rPr lang="da-DK" dirty="0"/>
              <a:t>”</a:t>
            </a:r>
          </a:p>
          <a:p>
            <a:pPr marL="0" indent="0">
              <a:buNone/>
            </a:pPr>
            <a:r>
              <a:rPr lang="da-DK" dirty="0"/>
              <a:t>Den blev skabt af italieneren Balthazar </a:t>
            </a:r>
            <a:r>
              <a:rPr lang="da-DK" dirty="0" err="1"/>
              <a:t>Beaujoyeulx</a:t>
            </a:r>
            <a:r>
              <a:rPr lang="da-DK" dirty="0"/>
              <a:t>, og var en måde at fremvise det franske hofs storhed.</a:t>
            </a:r>
          </a:p>
          <a:p>
            <a:r>
              <a:rPr lang="da-DK" dirty="0"/>
              <a:t>Totalteater (sang, dans, tale og musik)</a:t>
            </a:r>
          </a:p>
          <a:p>
            <a:r>
              <a:rPr lang="da-DK" dirty="0"/>
              <a:t>Arenateater (publikum sidder rundt om scenen)</a:t>
            </a:r>
          </a:p>
          <a:p>
            <a:r>
              <a:rPr lang="da-DK" dirty="0"/>
              <a:t>Store kostumer og høje hæle (svært at danse i)</a:t>
            </a:r>
          </a:p>
          <a:p>
            <a:r>
              <a:rPr lang="da-DK" dirty="0"/>
              <a:t>Mænd danser kvinderoller</a:t>
            </a:r>
          </a:p>
          <a:p>
            <a:r>
              <a:rPr lang="da-DK" dirty="0"/>
              <a:t>Trinmæssigt som de tidligere hofdanse (selskabsdanse, alle kan være med, selv dronningen og hofdamerne)</a:t>
            </a:r>
          </a:p>
        </p:txBody>
      </p:sp>
      <p:pic>
        <p:nvPicPr>
          <p:cNvPr id="16" name="Pladsholder til indhold 15" descr="Et billede, der indeholder tekst, gammel, alter&#10;&#10;Automatisk genereret beskrivelse">
            <a:extLst>
              <a:ext uri="{FF2B5EF4-FFF2-40B4-BE49-F238E27FC236}">
                <a16:creationId xmlns:a16="http://schemas.microsoft.com/office/drawing/2014/main" id="{C48C5757-A864-7E4E-9989-D2768389809E}"/>
              </a:ext>
            </a:extLst>
          </p:cNvPr>
          <p:cNvPicPr>
            <a:picLocks noGrp="1" noChangeAspect="1"/>
          </p:cNvPicPr>
          <p:nvPr>
            <p:ph sz="half" idx="2"/>
          </p:nvPr>
        </p:nvPicPr>
        <p:blipFill>
          <a:blip r:embed="rId2"/>
          <a:stretch>
            <a:fillRect/>
          </a:stretch>
        </p:blipFill>
        <p:spPr>
          <a:xfrm>
            <a:off x="7037614" y="319199"/>
            <a:ext cx="4523015" cy="6474279"/>
          </a:xfrm>
        </p:spPr>
      </p:pic>
    </p:spTree>
    <p:extLst>
      <p:ext uri="{BB962C8B-B14F-4D97-AF65-F5344CB8AC3E}">
        <p14:creationId xmlns:p14="http://schemas.microsoft.com/office/powerpoint/2010/main" val="2218726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23AE4-8934-B84B-A999-F6ECC3042BA4}"/>
              </a:ext>
            </a:extLst>
          </p:cNvPr>
          <p:cNvSpPr>
            <a:spLocks noGrp="1"/>
          </p:cNvSpPr>
          <p:nvPr>
            <p:ph type="title"/>
          </p:nvPr>
        </p:nvSpPr>
        <p:spPr>
          <a:solidFill>
            <a:srgbClr val="A3658B"/>
          </a:solidFill>
        </p:spPr>
        <p:txBody>
          <a:bodyPr/>
          <a:lstStyle/>
          <a:p>
            <a:r>
              <a:rPr lang="da-DK" dirty="0"/>
              <a:t>Barokdans</a:t>
            </a:r>
          </a:p>
        </p:txBody>
      </p:sp>
      <p:sp>
        <p:nvSpPr>
          <p:cNvPr id="5" name="Pladsholder til indhold 4">
            <a:extLst>
              <a:ext uri="{FF2B5EF4-FFF2-40B4-BE49-F238E27FC236}">
                <a16:creationId xmlns:a16="http://schemas.microsoft.com/office/drawing/2014/main" id="{9A279CBF-1977-CF4E-BE7E-669E9AFFCFA5}"/>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path path="circle">
              <a:fillToRect l="100000" t="100000"/>
            </a:path>
            <a:tileRect r="-100000" b="-100000"/>
          </a:gradFill>
        </p:spPr>
        <p:txBody>
          <a:bodyPr/>
          <a:lstStyle/>
          <a:p>
            <a:r>
              <a:rPr lang="da-DK" dirty="0"/>
              <a:t>I 1600 tallet kommer dansen for alvor på mode ved hofferne i Europa. De danser stadig selskabsdanse, nu også Menuet, Sarabande og </a:t>
            </a:r>
            <a:r>
              <a:rPr lang="da-DK" dirty="0" err="1"/>
              <a:t>Gique</a:t>
            </a:r>
            <a:r>
              <a:rPr lang="da-DK" dirty="0"/>
              <a:t>.</a:t>
            </a:r>
          </a:p>
          <a:p>
            <a:r>
              <a:rPr lang="da-DK" dirty="0"/>
              <a:t>Især Frankrig går foran, og har to meget aktivt dansende konger. Ludvig d. 13. og Ludvig d. 14.</a:t>
            </a:r>
          </a:p>
        </p:txBody>
      </p:sp>
    </p:spTree>
    <p:extLst>
      <p:ext uri="{BB962C8B-B14F-4D97-AF65-F5344CB8AC3E}">
        <p14:creationId xmlns:p14="http://schemas.microsoft.com/office/powerpoint/2010/main" val="1521413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3CE77B-DAA9-0C45-A01B-422BFA41D89E}"/>
              </a:ext>
            </a:extLst>
          </p:cNvPr>
          <p:cNvSpPr>
            <a:spLocks noGrp="1"/>
          </p:cNvSpPr>
          <p:nvPr>
            <p:ph type="title"/>
          </p:nvPr>
        </p:nvSpPr>
        <p:spPr>
          <a:solidFill>
            <a:schemeClr val="accent3"/>
          </a:solidFill>
        </p:spPr>
        <p:txBody>
          <a:bodyPr/>
          <a:lstStyle/>
          <a:p>
            <a:r>
              <a:rPr lang="da-DK" dirty="0"/>
              <a:t>Praksis</a:t>
            </a:r>
          </a:p>
        </p:txBody>
      </p:sp>
      <p:sp>
        <p:nvSpPr>
          <p:cNvPr id="3" name="Pladsholder til indhold 2">
            <a:extLst>
              <a:ext uri="{FF2B5EF4-FFF2-40B4-BE49-F238E27FC236}">
                <a16:creationId xmlns:a16="http://schemas.microsoft.com/office/drawing/2014/main" id="{6248A39F-9BD5-0847-B72D-BB54AF247B27}"/>
              </a:ext>
            </a:extLst>
          </p:cNvPr>
          <p:cNvSpPr>
            <a:spLocks noGrp="1"/>
          </p:cNvSpPr>
          <p:nvPr>
            <p:ph idx="1"/>
          </p:nvPr>
        </p:nvSpPr>
        <p:spPr>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2700000" scaled="1"/>
            <a:tileRect/>
          </a:gradFill>
        </p:spPr>
        <p:txBody>
          <a:bodyPr/>
          <a:lstStyle/>
          <a:p>
            <a:pPr marL="0" indent="0">
              <a:buNone/>
            </a:pPr>
            <a:r>
              <a:rPr lang="da-DK" dirty="0"/>
              <a:t>Selskabsdans ved hoffet.</a:t>
            </a:r>
          </a:p>
          <a:p>
            <a:pPr marL="0" indent="0">
              <a:buNone/>
            </a:pPr>
            <a:r>
              <a:rPr lang="da-DK" dirty="0"/>
              <a:t>Vi danser en selskabsdans, rekonstrueret af den tyske </a:t>
            </a:r>
            <a:r>
              <a:rPr lang="da-DK" dirty="0" err="1"/>
              <a:t>barokdansegrupppe</a:t>
            </a:r>
            <a:r>
              <a:rPr lang="da-DK" dirty="0"/>
              <a:t> ”Les </a:t>
            </a:r>
            <a:r>
              <a:rPr lang="da-DK" dirty="0" err="1"/>
              <a:t>Cotillons</a:t>
            </a:r>
            <a:r>
              <a:rPr lang="da-DK" dirty="0"/>
              <a:t>”  </a:t>
            </a:r>
          </a:p>
        </p:txBody>
      </p:sp>
    </p:spTree>
    <p:extLst>
      <p:ext uri="{BB962C8B-B14F-4D97-AF65-F5344CB8AC3E}">
        <p14:creationId xmlns:p14="http://schemas.microsoft.com/office/powerpoint/2010/main" val="490442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4402DC8-376B-484E-BDC8-D9BA54D0DDA6}"/>
              </a:ext>
            </a:extLst>
          </p:cNvPr>
          <p:cNvSpPr>
            <a:spLocks noGrp="1"/>
          </p:cNvSpPr>
          <p:nvPr>
            <p:ph type="title"/>
          </p:nvPr>
        </p:nvSpPr>
        <p:spPr>
          <a:solidFill>
            <a:srgbClr val="A3658B"/>
          </a:solidFill>
        </p:spPr>
        <p:txBody>
          <a:bodyPr/>
          <a:lstStyle/>
          <a:p>
            <a:r>
              <a:rPr lang="da-DK" dirty="0"/>
              <a:t>Solkongen</a:t>
            </a:r>
          </a:p>
        </p:txBody>
      </p:sp>
      <p:sp>
        <p:nvSpPr>
          <p:cNvPr id="5" name="Pladsholder til indhold 4">
            <a:extLst>
              <a:ext uri="{FF2B5EF4-FFF2-40B4-BE49-F238E27FC236}">
                <a16:creationId xmlns:a16="http://schemas.microsoft.com/office/drawing/2014/main" id="{E7394E09-13FE-784A-A4C5-7928818633FD}"/>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path path="circle">
              <a:fillToRect l="100000" t="100000"/>
            </a:path>
            <a:tileRect r="-100000" b="-100000"/>
          </a:gradFill>
        </p:spPr>
        <p:txBody>
          <a:bodyPr/>
          <a:lstStyle/>
          <a:p>
            <a:pPr marL="0" indent="0">
              <a:buNone/>
            </a:pPr>
            <a:r>
              <a:rPr lang="da-DK" dirty="0"/>
              <a:t>1650: Den franske konge, Ludvig d. 14´s danselærer Pierre </a:t>
            </a:r>
            <a:r>
              <a:rPr lang="da-DK" dirty="0" err="1"/>
              <a:t>Beauchamps</a:t>
            </a:r>
            <a:r>
              <a:rPr lang="da-DK" dirty="0"/>
              <a:t> 	fastlægger de 5 positioner</a:t>
            </a:r>
          </a:p>
          <a:p>
            <a:pPr marL="0" indent="0">
              <a:buNone/>
            </a:pPr>
            <a:r>
              <a:rPr lang="da-DK" dirty="0"/>
              <a:t>1653:	Ludvig d. 14. iscenesættes som solkongen i 	balletten ”</a:t>
            </a:r>
            <a:r>
              <a:rPr lang="da-DK" b="1" dirty="0"/>
              <a:t>Ballet de 	la </a:t>
            </a:r>
            <a:r>
              <a:rPr lang="da-DK" b="1" dirty="0" err="1"/>
              <a:t>Nuit</a:t>
            </a:r>
            <a:r>
              <a:rPr lang="da-DK" dirty="0"/>
              <a:t>”</a:t>
            </a:r>
          </a:p>
          <a:p>
            <a:pPr marL="0" indent="0">
              <a:buNone/>
            </a:pPr>
            <a:r>
              <a:rPr lang="da-DK" dirty="0"/>
              <a:t>1661: Ludvig d. 14. grundlægger </a:t>
            </a:r>
            <a:r>
              <a:rPr lang="da-DK" dirty="0" err="1"/>
              <a:t>L’Academie</a:t>
            </a:r>
            <a:r>
              <a:rPr lang="da-DK" dirty="0"/>
              <a:t> Royale de Danse</a:t>
            </a:r>
          </a:p>
          <a:p>
            <a:pPr marL="0" indent="0">
              <a:buNone/>
            </a:pPr>
            <a:r>
              <a:rPr lang="da-DK" dirty="0"/>
              <a:t>1669: Ludvig d. 14. grundlægger </a:t>
            </a:r>
            <a:r>
              <a:rPr lang="da-DK" dirty="0" err="1"/>
              <a:t>L’Academie</a:t>
            </a:r>
            <a:r>
              <a:rPr lang="da-DK" dirty="0"/>
              <a:t> Royale de </a:t>
            </a:r>
            <a:r>
              <a:rPr lang="da-DK" dirty="0" err="1"/>
              <a:t>Musique</a:t>
            </a:r>
            <a:r>
              <a:rPr lang="da-DK" dirty="0"/>
              <a:t>, som i 	dag er Pariseroperaen.</a:t>
            </a:r>
          </a:p>
        </p:txBody>
      </p:sp>
    </p:spTree>
    <p:extLst>
      <p:ext uri="{BB962C8B-B14F-4D97-AF65-F5344CB8AC3E}">
        <p14:creationId xmlns:p14="http://schemas.microsoft.com/office/powerpoint/2010/main" val="1320572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0C5A30-C12B-E946-AB4E-CB16C8A8E081}"/>
              </a:ext>
            </a:extLst>
          </p:cNvPr>
          <p:cNvSpPr>
            <a:spLocks noGrp="1"/>
          </p:cNvSpPr>
          <p:nvPr>
            <p:ph type="title"/>
          </p:nvPr>
        </p:nvSpPr>
        <p:spPr>
          <a:xfrm flipV="1">
            <a:off x="838200" y="319406"/>
            <a:ext cx="10515600" cy="45719"/>
          </a:xfrm>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5400000" scaled="1"/>
            <a:tileRect/>
          </a:gradFill>
        </p:spPr>
        <p:txBody>
          <a:bodyPr>
            <a:normAutofit fontScale="90000"/>
          </a:bodyPr>
          <a:lstStyle/>
          <a:p>
            <a:endParaRPr lang="da-DK" dirty="0"/>
          </a:p>
        </p:txBody>
      </p:sp>
      <p:sp>
        <p:nvSpPr>
          <p:cNvPr id="3" name="Pladsholder til indhold 2">
            <a:extLst>
              <a:ext uri="{FF2B5EF4-FFF2-40B4-BE49-F238E27FC236}">
                <a16:creationId xmlns:a16="http://schemas.microsoft.com/office/drawing/2014/main" id="{0FAD1DE1-B136-E847-B14A-BAB138484421}"/>
              </a:ext>
            </a:extLst>
          </p:cNvPr>
          <p:cNvSpPr>
            <a:spLocks noGrp="1"/>
          </p:cNvSpPr>
          <p:nvPr>
            <p:ph idx="1"/>
          </p:nvPr>
        </p:nvSpPr>
        <p:spPr>
          <a:xfrm>
            <a:off x="838200" y="551996"/>
            <a:ext cx="10515600" cy="5986597"/>
          </a:xfrm>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path path="circle">
              <a:fillToRect r="100000" b="100000"/>
            </a:path>
            <a:tileRect l="-100000" t="-100000"/>
          </a:gradFill>
        </p:spPr>
        <p:txBody>
          <a:bodyPr/>
          <a:lstStyle/>
          <a:p>
            <a:r>
              <a:rPr lang="da-DK" b="1" dirty="0"/>
              <a:t>Politik </a:t>
            </a:r>
            <a:r>
              <a:rPr lang="da-DK" dirty="0"/>
              <a:t>- Man ønsker at ophøje kongen overfor udenlandske gæster. Man forsøger at få opmærksomheden væk fra den politiske uro (det lykkedes dog ikke).</a:t>
            </a:r>
          </a:p>
          <a:p>
            <a:r>
              <a:rPr lang="da-DK" dirty="0"/>
              <a:t>Dansen skal med geometriske fremstillinger af solen skabe balance i sindet.</a:t>
            </a:r>
          </a:p>
          <a:p>
            <a:r>
              <a:rPr lang="da-DK" dirty="0"/>
              <a:t>Man prøver at genoplive de græske tanker og idealer – (Platonisme ideverden og skygger)</a:t>
            </a:r>
          </a:p>
          <a:p>
            <a:r>
              <a:rPr lang="da-DK" b="1" dirty="0"/>
              <a:t>Scenen</a:t>
            </a:r>
            <a:r>
              <a:rPr lang="da-DK" dirty="0"/>
              <a:t> bliver som vi kender den i dag, med mere raffinerede kostumer, scenografi og dekorationer.</a:t>
            </a:r>
          </a:p>
          <a:p>
            <a:r>
              <a:rPr lang="da-DK" b="1" dirty="0"/>
              <a:t>Danseteknikken</a:t>
            </a:r>
            <a:r>
              <a:rPr lang="da-DK" dirty="0"/>
              <a:t> ændres – opfattelsen af dans ændres. Professionelle dansere kommer til. De 5 positioner og </a:t>
            </a:r>
            <a:r>
              <a:rPr lang="da-DK" i="1" dirty="0"/>
              <a:t>turneringen</a:t>
            </a:r>
            <a:r>
              <a:rPr lang="da-DK" dirty="0"/>
              <a:t> (</a:t>
            </a:r>
            <a:r>
              <a:rPr lang="da-DK" dirty="0" err="1"/>
              <a:t>udaddrejningen</a:t>
            </a:r>
            <a:r>
              <a:rPr lang="da-DK" dirty="0"/>
              <a:t>) ønsker at vise det hele menneske. Er æstetisk flottere og bedre i praksis, f.eks. i forhold til spring.</a:t>
            </a:r>
            <a:endParaRPr lang="da-DK" b="1" dirty="0"/>
          </a:p>
          <a:p>
            <a:pPr marL="0" indent="0">
              <a:buNone/>
            </a:pPr>
            <a:endParaRPr lang="da-DK" dirty="0"/>
          </a:p>
        </p:txBody>
      </p:sp>
    </p:spTree>
    <p:extLst>
      <p:ext uri="{BB962C8B-B14F-4D97-AF65-F5344CB8AC3E}">
        <p14:creationId xmlns:p14="http://schemas.microsoft.com/office/powerpoint/2010/main" val="3563911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718BBE-AFA6-2F42-A949-3C1C65B91756}"/>
              </a:ext>
            </a:extLst>
          </p:cNvPr>
          <p:cNvSpPr>
            <a:spLocks noGrp="1"/>
          </p:cNvSpPr>
          <p:nvPr>
            <p:ph type="title"/>
          </p:nvPr>
        </p:nvSpPr>
        <p:spPr>
          <a:solidFill>
            <a:srgbClr val="A3658B"/>
          </a:solidFill>
        </p:spPr>
        <p:txBody>
          <a:bodyPr/>
          <a:lstStyle/>
          <a:p>
            <a:r>
              <a:rPr lang="da-DK" dirty="0"/>
              <a:t>De 5 positioner</a:t>
            </a:r>
          </a:p>
        </p:txBody>
      </p:sp>
      <p:pic>
        <p:nvPicPr>
          <p:cNvPr id="5" name="Pladsholder til indhold 4">
            <a:extLst>
              <a:ext uri="{FF2B5EF4-FFF2-40B4-BE49-F238E27FC236}">
                <a16:creationId xmlns:a16="http://schemas.microsoft.com/office/drawing/2014/main" id="{C1C6959F-CB99-DA4E-A02C-C5FDF61B52AA}"/>
              </a:ext>
            </a:extLst>
          </p:cNvPr>
          <p:cNvPicPr>
            <a:picLocks noGrp="1" noChangeAspect="1"/>
          </p:cNvPicPr>
          <p:nvPr>
            <p:ph idx="1"/>
          </p:nvPr>
        </p:nvPicPr>
        <p:blipFill>
          <a:blip r:embed="rId2"/>
          <a:stretch>
            <a:fillRect/>
          </a:stretch>
        </p:blipFill>
        <p:spPr>
          <a:xfrm>
            <a:off x="2579914" y="1812215"/>
            <a:ext cx="6564086" cy="4086731"/>
          </a:xfrm>
        </p:spPr>
      </p:pic>
    </p:spTree>
    <p:extLst>
      <p:ext uri="{BB962C8B-B14F-4D97-AF65-F5344CB8AC3E}">
        <p14:creationId xmlns:p14="http://schemas.microsoft.com/office/powerpoint/2010/main" val="405530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93C807-D98B-7149-A045-0912C5539728}"/>
              </a:ext>
            </a:extLst>
          </p:cNvPr>
          <p:cNvSpPr>
            <a:spLocks noGrp="1"/>
          </p:cNvSpPr>
          <p:nvPr>
            <p:ph type="title"/>
          </p:nvPr>
        </p:nvSpPr>
        <p:spPr>
          <a:solidFill>
            <a:schemeClr val="bg1">
              <a:lumMod val="65000"/>
            </a:schemeClr>
          </a:solidFill>
        </p:spPr>
        <p:txBody>
          <a:bodyPr/>
          <a:lstStyle/>
          <a:p>
            <a:r>
              <a:rPr lang="da-DK" dirty="0"/>
              <a:t>Øvelse</a:t>
            </a:r>
          </a:p>
        </p:txBody>
      </p:sp>
      <p:sp>
        <p:nvSpPr>
          <p:cNvPr id="3" name="Pladsholder til indhold 2">
            <a:extLst>
              <a:ext uri="{FF2B5EF4-FFF2-40B4-BE49-F238E27FC236}">
                <a16:creationId xmlns:a16="http://schemas.microsoft.com/office/drawing/2014/main" id="{CBF5D56E-AF7C-D14E-848C-8A041CBFCB02}"/>
              </a:ext>
            </a:extLst>
          </p:cNvPr>
          <p:cNvSpPr>
            <a:spLocks noGrp="1"/>
          </p:cNvSpPr>
          <p:nvPr>
            <p:ph idx="1"/>
          </p:nvPr>
        </p:nvSpPr>
        <p:spPr>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2700000" scaled="1"/>
            <a:tileRect/>
          </a:gradFill>
        </p:spPr>
        <p:txBody>
          <a:bodyPr/>
          <a:lstStyle/>
          <a:p>
            <a:r>
              <a:rPr lang="da-DK" dirty="0"/>
              <a:t>Vi prøver de 5 positioner af.</a:t>
            </a:r>
          </a:p>
          <a:p>
            <a:r>
              <a:rPr lang="da-DK" dirty="0"/>
              <a:t>Vi undersøger kropsholdningen, og hvordan det føles at være turneret.</a:t>
            </a:r>
          </a:p>
          <a:p>
            <a:r>
              <a:rPr lang="da-DK" dirty="0"/>
              <a:t>Hvad mærker jeg i kroppen?</a:t>
            </a:r>
          </a:p>
          <a:p>
            <a:r>
              <a:rPr lang="da-DK" dirty="0"/>
              <a:t>Hvordan føles det?</a:t>
            </a:r>
          </a:p>
        </p:txBody>
      </p:sp>
    </p:spTree>
    <p:extLst>
      <p:ext uri="{BB962C8B-B14F-4D97-AF65-F5344CB8AC3E}">
        <p14:creationId xmlns:p14="http://schemas.microsoft.com/office/powerpoint/2010/main" val="239075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C69E009-BE94-CE46-8174-D66435F8893B}"/>
              </a:ext>
            </a:extLst>
          </p:cNvPr>
          <p:cNvSpPr>
            <a:spLocks noGrp="1"/>
          </p:cNvSpPr>
          <p:nvPr>
            <p:ph type="title"/>
          </p:nvPr>
        </p:nvSpPr>
        <p:spPr>
          <a:solidFill>
            <a:schemeClr val="accent3"/>
          </a:solidFill>
        </p:spPr>
        <p:txBody>
          <a:bodyPr/>
          <a:lstStyle/>
          <a:p>
            <a:r>
              <a:rPr lang="da-DK" dirty="0"/>
              <a:t>Øvelse</a:t>
            </a:r>
          </a:p>
        </p:txBody>
      </p:sp>
      <p:sp>
        <p:nvSpPr>
          <p:cNvPr id="5" name="Pladsholder til indhold 4">
            <a:extLst>
              <a:ext uri="{FF2B5EF4-FFF2-40B4-BE49-F238E27FC236}">
                <a16:creationId xmlns:a16="http://schemas.microsoft.com/office/drawing/2014/main" id="{FCC3C494-B872-B449-97E9-B56770E53A0A}"/>
              </a:ext>
            </a:extLst>
          </p:cNvPr>
          <p:cNvSpPr>
            <a:spLocks noGrp="1"/>
          </p:cNvSpPr>
          <p:nvPr>
            <p:ph idx="1"/>
          </p:nvPr>
        </p:nvSpPr>
        <p:spPr>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8100000" scaled="1"/>
            <a:tileRect/>
          </a:gradFill>
        </p:spPr>
        <p:txBody>
          <a:bodyPr>
            <a:normAutofit lnSpcReduction="10000"/>
          </a:bodyPr>
          <a:lstStyle/>
          <a:p>
            <a:pPr marL="0" indent="0">
              <a:buNone/>
            </a:pPr>
            <a:r>
              <a:rPr lang="da-DK" dirty="0"/>
              <a:t>Vi ser klip fra filmen </a:t>
            </a:r>
            <a:r>
              <a:rPr lang="da-DK" b="1" dirty="0"/>
              <a:t>Le Roi danse </a:t>
            </a:r>
            <a:r>
              <a:rPr lang="da-DK" dirty="0"/>
              <a:t>om Ludvig d. 14. </a:t>
            </a:r>
          </a:p>
          <a:p>
            <a:pPr marL="0" indent="0">
              <a:buNone/>
            </a:pPr>
            <a:r>
              <a:rPr lang="da-DK" dirty="0"/>
              <a:t>(Jean </a:t>
            </a:r>
            <a:r>
              <a:rPr lang="da-DK" dirty="0" err="1"/>
              <a:t>Babtiste</a:t>
            </a:r>
            <a:r>
              <a:rPr lang="da-DK" dirty="0"/>
              <a:t> </a:t>
            </a:r>
            <a:r>
              <a:rPr lang="da-DK" dirty="0" err="1"/>
              <a:t>Lully</a:t>
            </a:r>
            <a:r>
              <a:rPr lang="da-DK" dirty="0"/>
              <a:t> er balletkomponist og i kongens inderkreds)</a:t>
            </a:r>
          </a:p>
          <a:p>
            <a:pPr marL="0" indent="0">
              <a:buNone/>
            </a:pPr>
            <a:r>
              <a:rPr lang="da-DK" dirty="0">
                <a:hlinkClick r:id="rId2"/>
              </a:rPr>
              <a:t>https://youtu.be/SYHPNgSUIoE</a:t>
            </a:r>
            <a:endParaRPr lang="da-DK" dirty="0"/>
          </a:p>
          <a:p>
            <a:pPr marL="0" indent="0">
              <a:buNone/>
            </a:pPr>
            <a:r>
              <a:rPr lang="da-DK" dirty="0">
                <a:hlinkClick r:id="rId3"/>
              </a:rPr>
              <a:t>https://youtu.be/ZqMIUoeubLI</a:t>
            </a:r>
            <a:endParaRPr lang="da-DK" dirty="0"/>
          </a:p>
          <a:p>
            <a:pPr marL="0" indent="0">
              <a:buNone/>
            </a:pPr>
            <a:endParaRPr lang="da-DK" dirty="0"/>
          </a:p>
          <a:p>
            <a:r>
              <a:rPr lang="da-DK" dirty="0"/>
              <a:t>Hvordan oplever i det dansemæssige i klippet?</a:t>
            </a:r>
          </a:p>
          <a:p>
            <a:r>
              <a:rPr lang="da-DK" dirty="0"/>
              <a:t>Hvad lægger i mærke til omkring kostumer, scene, publikum og alt det udenom dansen?</a:t>
            </a:r>
          </a:p>
          <a:p>
            <a:r>
              <a:rPr lang="da-DK" dirty="0"/>
              <a:t>Hvordan kan man se de 5 positioner i dansen?</a:t>
            </a:r>
          </a:p>
          <a:p>
            <a:endParaRPr lang="da-DK" dirty="0"/>
          </a:p>
        </p:txBody>
      </p:sp>
    </p:spTree>
    <p:extLst>
      <p:ext uri="{BB962C8B-B14F-4D97-AF65-F5344CB8AC3E}">
        <p14:creationId xmlns:p14="http://schemas.microsoft.com/office/powerpoint/2010/main" val="131478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061241-7F57-D84C-A6B5-6239C0F2C0F1}"/>
              </a:ext>
            </a:extLst>
          </p:cNvPr>
          <p:cNvSpPr>
            <a:spLocks noGrp="1"/>
          </p:cNvSpPr>
          <p:nvPr>
            <p:ph type="title"/>
          </p:nvPr>
        </p:nvSpPr>
        <p:spPr>
          <a:solidFill>
            <a:srgbClr val="A3658B"/>
          </a:solidFill>
        </p:spPr>
        <p:txBody>
          <a:bodyPr/>
          <a:lstStyle/>
          <a:p>
            <a:r>
              <a:rPr lang="da-DK" dirty="0"/>
              <a:t>Handlingsballetten – ballet </a:t>
            </a:r>
            <a:r>
              <a:rPr lang="da-DK" dirty="0" err="1"/>
              <a:t>d’action</a:t>
            </a:r>
            <a:endParaRPr lang="da-DK" dirty="0"/>
          </a:p>
        </p:txBody>
      </p:sp>
      <p:sp>
        <p:nvSpPr>
          <p:cNvPr id="3" name="Pladsholder til indhold 2">
            <a:extLst>
              <a:ext uri="{FF2B5EF4-FFF2-40B4-BE49-F238E27FC236}">
                <a16:creationId xmlns:a16="http://schemas.microsoft.com/office/drawing/2014/main" id="{ABC0A30A-392D-9E48-B44E-2AA1A6CACB43}"/>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2700000" scaled="1"/>
            <a:tileRect/>
          </a:gradFill>
        </p:spPr>
        <p:txBody>
          <a:bodyPr/>
          <a:lstStyle/>
          <a:p>
            <a:r>
              <a:rPr lang="da-DK" dirty="0"/>
              <a:t>I 1717 opførtes på </a:t>
            </a:r>
            <a:r>
              <a:rPr lang="da-DK" dirty="0" err="1"/>
              <a:t>Drury</a:t>
            </a:r>
            <a:r>
              <a:rPr lang="da-DK" dirty="0"/>
              <a:t> Lane i London </a:t>
            </a:r>
            <a:r>
              <a:rPr lang="da-DK" i="1" dirty="0"/>
              <a:t>The Loves of Mars and Venus</a:t>
            </a:r>
            <a:r>
              <a:rPr lang="da-DK" dirty="0"/>
              <a:t> af John Weaver (1673-1760). Det var den første ballet, der udelukkende var baseret på mime og bevægelse uden ord og sang til at fortælle handlingen.</a:t>
            </a:r>
          </a:p>
          <a:p>
            <a:r>
              <a:rPr lang="da-DK" dirty="0"/>
              <a:t>Periodens teoretikere forsøgte at få kunstarten anerkendt på linje med maleri, skuespil, litteratur og musik; de var meget seriøse i deres krav om, at ballet skulle formidle dybe tanker og følelser. Målet var det store drama; ballet skulle være mere end øjenforlystelse og underholdning. </a:t>
            </a:r>
          </a:p>
        </p:txBody>
      </p:sp>
    </p:spTree>
    <p:extLst>
      <p:ext uri="{BB962C8B-B14F-4D97-AF65-F5344CB8AC3E}">
        <p14:creationId xmlns:p14="http://schemas.microsoft.com/office/powerpoint/2010/main" val="554312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DF5C4-CB10-7847-82CD-A5B96F514176}"/>
              </a:ext>
            </a:extLst>
          </p:cNvPr>
          <p:cNvSpPr>
            <a:spLocks noGrp="1"/>
          </p:cNvSpPr>
          <p:nvPr>
            <p:ph type="title"/>
          </p:nvPr>
        </p:nvSpPr>
        <p:spPr>
          <a:solidFill>
            <a:srgbClr val="A3658B"/>
          </a:solidFill>
        </p:spPr>
        <p:txBody>
          <a:bodyPr/>
          <a:lstStyle/>
          <a:p>
            <a:r>
              <a:rPr lang="da-DK" dirty="0"/>
              <a:t>Balletskoler</a:t>
            </a:r>
          </a:p>
        </p:txBody>
      </p:sp>
      <p:sp>
        <p:nvSpPr>
          <p:cNvPr id="3" name="Pladsholder til indhold 2">
            <a:extLst>
              <a:ext uri="{FF2B5EF4-FFF2-40B4-BE49-F238E27FC236}">
                <a16:creationId xmlns:a16="http://schemas.microsoft.com/office/drawing/2014/main" id="{E6168B07-B636-E843-AEB1-43E0A2CEDEB9}"/>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2700000" scaled="1"/>
            <a:tileRect/>
          </a:gradFill>
        </p:spPr>
        <p:txBody>
          <a:bodyPr/>
          <a:lstStyle/>
          <a:p>
            <a:r>
              <a:rPr lang="da-DK" dirty="0"/>
              <a:t>1713 Ludvig d. 14. åbner en balletskole ved pariseroperaen</a:t>
            </a:r>
          </a:p>
          <a:p>
            <a:r>
              <a:rPr lang="da-DK" dirty="0"/>
              <a:t>1771 I København åbnes en balletskole (stilmæssigt inspireret af den franske)</a:t>
            </a:r>
          </a:p>
          <a:p>
            <a:r>
              <a:rPr lang="da-DK" dirty="0"/>
              <a:t>1771 I St. Petersborg åbnes en balletskole (stilmæssigt inspireret af den franske)</a:t>
            </a:r>
          </a:p>
          <a:p>
            <a:endParaRPr lang="da-DK" dirty="0"/>
          </a:p>
          <a:p>
            <a:pPr marL="0" indent="0">
              <a:buNone/>
            </a:pPr>
            <a:r>
              <a:rPr lang="da-DK" dirty="0"/>
              <a:t>De 3 lande bliver toneangivende i forhold til ballet mange år frem</a:t>
            </a:r>
          </a:p>
        </p:txBody>
      </p:sp>
    </p:spTree>
    <p:extLst>
      <p:ext uri="{BB962C8B-B14F-4D97-AF65-F5344CB8AC3E}">
        <p14:creationId xmlns:p14="http://schemas.microsoft.com/office/powerpoint/2010/main" val="1156049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0DA22-667F-5A43-ACBD-09914AEBFFF4}"/>
              </a:ext>
            </a:extLst>
          </p:cNvPr>
          <p:cNvSpPr>
            <a:spLocks noGrp="1"/>
          </p:cNvSpPr>
          <p:nvPr>
            <p:ph type="title"/>
          </p:nvPr>
        </p:nvSpPr>
        <p:spPr>
          <a:solidFill>
            <a:srgbClr val="A3658B"/>
          </a:solidFill>
        </p:spPr>
        <p:txBody>
          <a:bodyPr/>
          <a:lstStyle/>
          <a:p>
            <a:r>
              <a:rPr lang="da-DK" dirty="0"/>
              <a:t>Ballet i 1700 tallet</a:t>
            </a:r>
          </a:p>
        </p:txBody>
      </p:sp>
      <p:sp>
        <p:nvSpPr>
          <p:cNvPr id="3" name="Pladsholder til indhold 2">
            <a:extLst>
              <a:ext uri="{FF2B5EF4-FFF2-40B4-BE49-F238E27FC236}">
                <a16:creationId xmlns:a16="http://schemas.microsoft.com/office/drawing/2014/main" id="{9E93EFD1-C981-344F-8138-E1B1C56CAFAE}"/>
              </a:ext>
            </a:extLst>
          </p:cNvPr>
          <p:cNvSpPr>
            <a:spLocks noGrp="1"/>
          </p:cNvSpPr>
          <p:nvPr>
            <p:ph idx="1"/>
          </p:nvPr>
        </p:nvSpPr>
        <p:spPr>
          <a:gradFill flip="none" rotWithShape="1">
            <a:gsLst>
              <a:gs pos="0">
                <a:srgbClr val="A3658B">
                  <a:tint val="66000"/>
                  <a:satMod val="160000"/>
                </a:srgbClr>
              </a:gs>
              <a:gs pos="50000">
                <a:srgbClr val="A3658B">
                  <a:tint val="44500"/>
                  <a:satMod val="160000"/>
                </a:srgbClr>
              </a:gs>
              <a:gs pos="100000">
                <a:srgbClr val="A3658B">
                  <a:tint val="23500"/>
                  <a:satMod val="160000"/>
                </a:srgbClr>
              </a:gs>
            </a:gsLst>
            <a:lin ang="8100000" scaled="1"/>
            <a:tileRect/>
          </a:gradFill>
        </p:spPr>
        <p:txBody>
          <a:bodyPr>
            <a:normAutofit fontScale="92500" lnSpcReduction="20000"/>
          </a:bodyPr>
          <a:lstStyle/>
          <a:p>
            <a:r>
              <a:rPr lang="da-DK" dirty="0"/>
              <a:t>Handlingsballet (kun dans)</a:t>
            </a:r>
          </a:p>
          <a:p>
            <a:r>
              <a:rPr lang="da-DK" dirty="0"/>
              <a:t>Mimisk teater</a:t>
            </a:r>
          </a:p>
          <a:p>
            <a:r>
              <a:rPr lang="da-DK" dirty="0"/>
              <a:t>Danseteknikken udvikles og raffineres, f.eks. </a:t>
            </a:r>
            <a:r>
              <a:rPr lang="da-DK" dirty="0" err="1"/>
              <a:t>pirouetter</a:t>
            </a:r>
            <a:r>
              <a:rPr lang="da-DK" dirty="0"/>
              <a:t> kommer til.</a:t>
            </a:r>
          </a:p>
          <a:p>
            <a:r>
              <a:rPr lang="da-DK" dirty="0"/>
              <a:t>Kostumereform betyder farvel til korset, masker og sko med hæle.</a:t>
            </a:r>
          </a:p>
          <a:p>
            <a:endParaRPr lang="da-DK" dirty="0"/>
          </a:p>
          <a:p>
            <a:r>
              <a:rPr lang="da-DK" dirty="0"/>
              <a:t>I 1792 bliver monarkiet i Frankrig afskaffet under den franske revolution, hvor man også henrettede Ludvig d. 16. og hans hustru Marie Antoinette. Det blev derfor slutningen på den franske hofballet.</a:t>
            </a:r>
          </a:p>
          <a:p>
            <a:pPr marL="0" indent="0">
              <a:buNone/>
            </a:pPr>
            <a:endParaRPr lang="da-DK" dirty="0">
              <a:solidFill>
                <a:srgbClr val="0563C1"/>
              </a:solidFill>
              <a:hlinkClick r:id="rId2">
                <a:extLst>
                  <a:ext uri="{A12FA001-AC4F-418D-AE19-62706E023703}">
                    <ahyp:hlinkClr xmlns:ahyp="http://schemas.microsoft.com/office/drawing/2018/hyperlinkcolor" val="tx"/>
                  </a:ext>
                </a:extLst>
              </a:hlinkClick>
            </a:endParaRPr>
          </a:p>
          <a:p>
            <a:pPr marL="0" indent="0">
              <a:buNone/>
            </a:pPr>
            <a:r>
              <a:rPr lang="da-DK" dirty="0">
                <a:solidFill>
                  <a:srgbClr val="0563C1"/>
                </a:solidFill>
                <a:hlinkClick r:id="rId2">
                  <a:extLst>
                    <a:ext uri="{A12FA001-AC4F-418D-AE19-62706E023703}">
                      <ahyp:hlinkClr xmlns:ahyp="http://schemas.microsoft.com/office/drawing/2018/hyperlinkcolor" val="tx"/>
                    </a:ext>
                  </a:extLst>
                </a:hlinkClick>
              </a:rPr>
              <a:t>https://youtu.be/ESUzbLWuzY8</a:t>
            </a:r>
            <a:endParaRPr lang="da-DK" dirty="0"/>
          </a:p>
          <a:p>
            <a:pPr marL="0" indent="0">
              <a:buNone/>
            </a:pPr>
            <a:r>
              <a:rPr lang="da-DK" dirty="0"/>
              <a:t>Marie Antoinette og Ludvig d. 16. til bal.</a:t>
            </a:r>
          </a:p>
          <a:p>
            <a:endParaRPr lang="da-DK" dirty="0"/>
          </a:p>
        </p:txBody>
      </p:sp>
    </p:spTree>
    <p:extLst>
      <p:ext uri="{BB962C8B-B14F-4D97-AF65-F5344CB8AC3E}">
        <p14:creationId xmlns:p14="http://schemas.microsoft.com/office/powerpoint/2010/main" val="994953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5720E43-EE6F-CE43-A191-0CD150AA8A3A}"/>
              </a:ext>
            </a:extLst>
          </p:cNvPr>
          <p:cNvSpPr>
            <a:spLocks noGrp="1"/>
          </p:cNvSpPr>
          <p:nvPr>
            <p:ph type="title"/>
          </p:nvPr>
        </p:nvSpPr>
        <p:spPr>
          <a:solidFill>
            <a:schemeClr val="accent3"/>
          </a:solidFill>
        </p:spPr>
        <p:txBody>
          <a:bodyPr/>
          <a:lstStyle/>
          <a:p>
            <a:r>
              <a:rPr lang="da-DK" dirty="0"/>
              <a:t>Praksis</a:t>
            </a:r>
          </a:p>
        </p:txBody>
      </p:sp>
      <p:sp>
        <p:nvSpPr>
          <p:cNvPr id="6" name="Pladsholder til indhold 5">
            <a:extLst>
              <a:ext uri="{FF2B5EF4-FFF2-40B4-BE49-F238E27FC236}">
                <a16:creationId xmlns:a16="http://schemas.microsoft.com/office/drawing/2014/main" id="{AA50C602-4D51-CE40-B06D-C1EF9D7442EF}"/>
              </a:ext>
            </a:extLst>
          </p:cNvPr>
          <p:cNvSpPr>
            <a:spLocks noGrp="1"/>
          </p:cNvSpPr>
          <p:nvPr>
            <p:ph idx="1"/>
          </p:nvPr>
        </p:nvSpPr>
        <p:spPr>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2700000" scaled="1"/>
            <a:tileRect/>
          </a:gradFill>
        </p:spPr>
        <p:txBody>
          <a:bodyPr/>
          <a:lstStyle/>
          <a:p>
            <a:r>
              <a:rPr lang="da-DK" dirty="0"/>
              <a:t>Vi danser Menuet-grundtrin, og finder på små menuet-koreografier 2 og 2.</a:t>
            </a:r>
          </a:p>
          <a:p>
            <a:r>
              <a:rPr lang="da-DK" dirty="0"/>
              <a:t>Bagefter laver vi små 4 personers koreografier, ud fra de små duettere.</a:t>
            </a:r>
          </a:p>
        </p:txBody>
      </p:sp>
    </p:spTree>
    <p:extLst>
      <p:ext uri="{BB962C8B-B14F-4D97-AF65-F5344CB8AC3E}">
        <p14:creationId xmlns:p14="http://schemas.microsoft.com/office/powerpoint/2010/main" val="135438810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796</Words>
  <Application>Microsoft Macintosh PowerPoint</Application>
  <PresentationFormat>Widescreen</PresentationFormat>
  <Paragraphs>73</Paragraphs>
  <Slides>14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14</vt:i4>
      </vt:variant>
    </vt:vector>
  </HeadingPairs>
  <TitlesOfParts>
    <vt:vector size="18" baseType="lpstr">
      <vt:lpstr>Arial</vt:lpstr>
      <vt:lpstr>Calibri</vt:lpstr>
      <vt:lpstr>Calibri Light</vt:lpstr>
      <vt:lpstr>Office-tema</vt:lpstr>
      <vt:lpstr>Scenedansens historie 1</vt:lpstr>
      <vt:lpstr>Hofdanse i Renæssancen</vt:lpstr>
      <vt:lpstr>Hofballet</vt:lpstr>
      <vt:lpstr>Barokdans</vt:lpstr>
      <vt:lpstr>Praksis</vt:lpstr>
      <vt:lpstr>Solkongen</vt:lpstr>
      <vt:lpstr>PowerPoint-præsentation</vt:lpstr>
      <vt:lpstr>De 5 positioner</vt:lpstr>
      <vt:lpstr>Øvelse</vt:lpstr>
      <vt:lpstr>Øvelse</vt:lpstr>
      <vt:lpstr>Handlingsballetten – ballet d’action</vt:lpstr>
      <vt:lpstr>Balletskoler</vt:lpstr>
      <vt:lpstr>Ballet i 1700 tallet</vt:lpstr>
      <vt:lpstr>Praksis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 Renæssance til Ballet</dc:title>
  <dc:creator>Ditte Gram Bastholm</dc:creator>
  <cp:lastModifiedBy>Ditte Gram Bastholm</cp:lastModifiedBy>
  <cp:revision>11</cp:revision>
  <dcterms:created xsi:type="dcterms:W3CDTF">2021-09-02T06:18:29Z</dcterms:created>
  <dcterms:modified xsi:type="dcterms:W3CDTF">2024-08-29T18:31:46Z</dcterms:modified>
</cp:coreProperties>
</file>