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89" r:id="rId4"/>
    <p:sldId id="275" r:id="rId5"/>
    <p:sldId id="283" r:id="rId6"/>
    <p:sldId id="280" r:id="rId7"/>
    <p:sldId id="284" r:id="rId8"/>
    <p:sldId id="258" r:id="rId9"/>
    <p:sldId id="276" r:id="rId10"/>
    <p:sldId id="286" r:id="rId11"/>
    <p:sldId id="278" r:id="rId12"/>
    <p:sldId id="277" r:id="rId13"/>
    <p:sldId id="274" r:id="rId14"/>
    <p:sldId id="285" r:id="rId15"/>
    <p:sldId id="292" r:id="rId16"/>
    <p:sldId id="293" r:id="rId17"/>
    <p:sldId id="290" r:id="rId18"/>
    <p:sldId id="287" r:id="rId19"/>
    <p:sldId id="291" r:id="rId20"/>
    <p:sldId id="288" r:id="rId21"/>
    <p:sldId id="281" r:id="rId22"/>
  </p:sldIdLst>
  <p:sldSz cx="9144000" cy="6858000" type="screen4x3"/>
  <p:notesSz cx="6669088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18B1A-ABB7-4283-A89B-D7244683C0F7}" type="datetimeFigureOut">
              <a:rPr lang="da-DK" smtClean="0"/>
              <a:t>02-02-2011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0DDFB-8038-421A-BB1B-13D53F01DF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063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2A1A4-CC22-4248-B497-43740898CD7A}" type="datetimeFigureOut">
              <a:rPr lang="da-DK" smtClean="0"/>
              <a:t>02-02-2011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489CC-969A-4861-BE3A-5E7E665B4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329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489CC-969A-4861-BE3A-5E7E665B4DCB}" type="slidenum">
              <a:rPr lang="da-DK" smtClean="0"/>
              <a:t>1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489CC-969A-4861-BE3A-5E7E665B4DCB}" type="slidenum">
              <a:rPr lang="da-DK" smtClean="0"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489CC-969A-4861-BE3A-5E7E665B4DCB}" type="slidenum">
              <a:rPr lang="da-DK" smtClean="0"/>
              <a:t>3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9F6F6-E7C5-42A0-BF64-1499768E99D5}" type="datetimeFigureOut">
              <a:rPr lang="da-DK" smtClean="0"/>
              <a:pPr/>
              <a:t>02-02-2011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4202A-DF05-4E88-8D58-532D6AAA981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VsvvZyiGlBs&amp;feature=relate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uphPMFFC5GI&amp;feature=related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Vulkaner årsager og typer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2d- </a:t>
            </a:r>
            <a:r>
              <a:rPr lang="da-DK" dirty="0" err="1" smtClean="0"/>
              <a:t>ng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hvad der får en vulkan til at gå i udbrud</a:t>
            </a:r>
          </a:p>
          <a:p>
            <a:r>
              <a:rPr lang="da-DK" dirty="0" smtClean="0"/>
              <a:t>Forståelse af forskelle mellem vulkantyper</a:t>
            </a:r>
          </a:p>
          <a:p>
            <a:r>
              <a:rPr lang="da-DK" dirty="0" smtClean="0"/>
              <a:t>Forståelse af årsagen til forskellige udbrudstyper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Dagsorden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er en vulkan?</a:t>
            </a:r>
          </a:p>
          <a:p>
            <a:r>
              <a:rPr lang="da-DK" dirty="0" smtClean="0"/>
              <a:t>Opgave om ukendte vulkantyper</a:t>
            </a:r>
            <a:endParaRPr lang="da-DK" dirty="0" smtClean="0"/>
          </a:p>
          <a:p>
            <a:r>
              <a:rPr lang="da-DK" dirty="0" smtClean="0"/>
              <a:t>Pause</a:t>
            </a:r>
          </a:p>
          <a:p>
            <a:r>
              <a:rPr lang="da-DK" dirty="0" smtClean="0"/>
              <a:t>Typer af vulkaner </a:t>
            </a:r>
          </a:p>
          <a:p>
            <a:r>
              <a:rPr lang="da-DK" dirty="0" smtClean="0"/>
              <a:t>Vulkanøvelse skema og GIS plots </a:t>
            </a:r>
          </a:p>
          <a:p>
            <a:r>
              <a:rPr lang="da-DK" dirty="0" smtClean="0"/>
              <a:t>Opsamling</a:t>
            </a:r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er en </a:t>
            </a:r>
            <a:r>
              <a:rPr lang="da-DK" dirty="0" smtClean="0"/>
              <a:t>vulkan </a:t>
            </a:r>
            <a:r>
              <a:rPr lang="da-DK" dirty="0" smtClean="0"/>
              <a:t>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Når </a:t>
            </a:r>
            <a:r>
              <a:rPr lang="da-DK" dirty="0" smtClean="0"/>
              <a:t>et </a:t>
            </a:r>
            <a:r>
              <a:rPr lang="da-DK" dirty="0" smtClean="0"/>
              <a:t>magmakammer </a:t>
            </a:r>
            <a:r>
              <a:rPr lang="da-DK" dirty="0" smtClean="0"/>
              <a:t>når jordoverfladen dannes </a:t>
            </a:r>
            <a:r>
              <a:rPr lang="da-DK" dirty="0" smtClean="0"/>
              <a:t>det, som kaldes for </a:t>
            </a:r>
            <a:r>
              <a:rPr lang="da-DK" dirty="0" smtClean="0"/>
              <a:t>en vulkan</a:t>
            </a:r>
          </a:p>
          <a:p>
            <a:r>
              <a:rPr lang="da-DK" dirty="0" smtClean="0"/>
              <a:t>Magma kaldes lava når det når op på jordoverfladen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60350"/>
            <a:ext cx="854075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da-DK" sz="3600" dirty="0" smtClean="0">
                <a:effectLst/>
              </a:rPr>
              <a:t/>
            </a:r>
            <a:br>
              <a:rPr lang="da-DK" sz="3600" dirty="0" smtClean="0">
                <a:effectLst/>
              </a:rPr>
            </a:br>
            <a:r>
              <a:rPr lang="da-DK" sz="3600" dirty="0" smtClean="0">
                <a:effectLst/>
              </a:rPr>
              <a:t>Opsmeltning via overførelse af varme</a:t>
            </a:r>
          </a:p>
        </p:txBody>
      </p:sp>
      <p:pic>
        <p:nvPicPr>
          <p:cNvPr id="5123" name="Picture 4" descr="opsmeltni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7232" t="26253" r="23639" b="12950"/>
          <a:stretch>
            <a:fillRect/>
          </a:stretch>
        </p:blipFill>
        <p:spPr bwMode="auto">
          <a:xfrm>
            <a:off x="395288" y="1989138"/>
            <a:ext cx="3600450" cy="3335337"/>
          </a:xfrm>
          <a:noFill/>
          <a:ln>
            <a:miter lim="800000"/>
            <a:headEnd/>
            <a:tailEnd/>
          </a:ln>
        </p:spPr>
      </p:pic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4284663" y="2276475"/>
            <a:ext cx="42104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u="none" dirty="0"/>
              <a:t>Magma stiger op mod </a:t>
            </a:r>
            <a:r>
              <a:rPr lang="da-DK" u="none" dirty="0" smtClean="0"/>
              <a:t>overfladen, </a:t>
            </a:r>
            <a:r>
              <a:rPr lang="da-DK" u="none" dirty="0"/>
              <a:t>fordi</a:t>
            </a:r>
          </a:p>
          <a:p>
            <a:r>
              <a:rPr lang="da-DK" u="none" dirty="0"/>
              <a:t>massefylden er mindre end det omgivende</a:t>
            </a:r>
          </a:p>
          <a:p>
            <a:r>
              <a:rPr lang="da-DK" u="none" dirty="0"/>
              <a:t>og fordi vægten af det </a:t>
            </a:r>
            <a:r>
              <a:rPr lang="da-DK" u="none" dirty="0" smtClean="0"/>
              <a:t>oven liggende </a:t>
            </a:r>
            <a:endParaRPr lang="da-DK" u="none" dirty="0"/>
          </a:p>
          <a:p>
            <a:r>
              <a:rPr lang="da-DK" u="none" dirty="0"/>
              <a:t>presser magmaet opad.</a:t>
            </a:r>
          </a:p>
          <a:p>
            <a:endParaRPr lang="da-DK" u="none" dirty="0"/>
          </a:p>
          <a:p>
            <a:r>
              <a:rPr lang="da-DK" u="none" dirty="0"/>
              <a:t>På vejen op kan den meget varme magma</a:t>
            </a:r>
          </a:p>
          <a:p>
            <a:r>
              <a:rPr lang="da-DK" u="none" dirty="0" err="1"/>
              <a:t>opsmelte</a:t>
            </a:r>
            <a:r>
              <a:rPr lang="da-DK" u="none" dirty="0"/>
              <a:t> </a:t>
            </a:r>
            <a:r>
              <a:rPr lang="da-DK" u="none" dirty="0" smtClean="0"/>
              <a:t>nogle </a:t>
            </a:r>
            <a:r>
              <a:rPr lang="da-DK" u="none" dirty="0"/>
              <a:t>af de bjergarter det</a:t>
            </a:r>
          </a:p>
          <a:p>
            <a:r>
              <a:rPr lang="da-DK" u="none" dirty="0"/>
              <a:t>kommer i kontakt med.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 rot="-5400000">
            <a:off x="-327818" y="4583906"/>
            <a:ext cx="1258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sz="500" u="none">
                <a:solidFill>
                  <a:srgbClr val="000000"/>
                </a:solidFill>
              </a:rPr>
              <a:t>Earth: Portrait of a Planet, 2nd edition</a:t>
            </a:r>
          </a:p>
          <a:p>
            <a:r>
              <a:rPr lang="da-DK" sz="500" u="none">
                <a:solidFill>
                  <a:srgbClr val="000000"/>
                </a:solidFill>
              </a:rPr>
              <a:t>Copyright (c) WW. Norton &amp; Company</a:t>
            </a: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7173913" y="0"/>
            <a:ext cx="1970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sz="1600" u="none">
                <a:solidFill>
                  <a:schemeClr val="tx2"/>
                </a:solidFill>
              </a:rPr>
              <a:t>Dannelse af magma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 virkeligheden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Magmaen stiger mod overfladen, fordi:</a:t>
            </a:r>
          </a:p>
          <a:p>
            <a:pPr lvl="1"/>
            <a:r>
              <a:rPr lang="da-DK" dirty="0" smtClean="0"/>
              <a:t>Den har mindre </a:t>
            </a:r>
            <a:r>
              <a:rPr lang="da-DK" dirty="0" smtClean="0"/>
              <a:t>massefylde </a:t>
            </a:r>
            <a:r>
              <a:rPr lang="da-DK" dirty="0" smtClean="0"/>
              <a:t>end omgivelserne</a:t>
            </a:r>
          </a:p>
          <a:p>
            <a:pPr lvl="1"/>
            <a:r>
              <a:rPr lang="da-DK" dirty="0" smtClean="0"/>
              <a:t>Gas </a:t>
            </a:r>
            <a:r>
              <a:rPr lang="da-DK" dirty="0" smtClean="0"/>
              <a:t>udfældes, </a:t>
            </a:r>
            <a:r>
              <a:rPr lang="da-DK" dirty="0" smtClean="0"/>
              <a:t>når temperaturen </a:t>
            </a:r>
            <a:r>
              <a:rPr lang="da-DK" dirty="0" smtClean="0"/>
              <a:t>falder, </a:t>
            </a:r>
            <a:r>
              <a:rPr lang="da-DK" dirty="0" smtClean="0"/>
              <a:t>hvilket medfører lavere massefylde og øget tryk</a:t>
            </a:r>
          </a:p>
          <a:p>
            <a:pPr lvl="1"/>
            <a:r>
              <a:rPr lang="da-DK" dirty="0" smtClean="0"/>
              <a:t>Hvis laget der holder magmaet nede ikke er stærkt </a:t>
            </a:r>
            <a:r>
              <a:rPr lang="da-DK" dirty="0" smtClean="0"/>
              <a:t>nok </a:t>
            </a:r>
            <a:r>
              <a:rPr lang="da-DK" dirty="0" smtClean="0"/>
              <a:t>bryder gassen </a:t>
            </a:r>
            <a:r>
              <a:rPr lang="da-DK" dirty="0" smtClean="0"/>
              <a:t>igennem, </a:t>
            </a:r>
            <a:r>
              <a:rPr lang="da-DK" dirty="0" smtClean="0"/>
              <a:t>og tager noget magma med. </a:t>
            </a:r>
          </a:p>
          <a:p>
            <a:pPr lvl="1">
              <a:buNone/>
            </a:pPr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Forsøg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da-DK" dirty="0" smtClean="0"/>
              <a:t>Processen er lidt ligesom at åbne en rystet sodavand eller når mælk koger over.</a:t>
            </a:r>
            <a:endParaRPr lang="da-DK" dirty="0" smtClean="0">
              <a:hlinkClick r:id="rId2"/>
            </a:endParaRPr>
          </a:p>
          <a:p>
            <a:endParaRPr lang="da-DK" dirty="0" smtClean="0">
              <a:hlinkClick r:id="rId2"/>
            </a:endParaRPr>
          </a:p>
          <a:p>
            <a:r>
              <a:rPr lang="da-DK" dirty="0" smtClean="0">
                <a:hlinkClick r:id="rId2"/>
              </a:rPr>
              <a:t>http://www.youtube.com/watch?v=VsvvZyiGlBs&amp;feature=related</a:t>
            </a:r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Magmakammer</a:t>
            </a:r>
            <a:endParaRPr lang="da-DK" sz="280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sz="2400" dirty="0" smtClean="0"/>
              <a:t>En afgrænset ”lomme” af magma i </a:t>
            </a:r>
            <a:r>
              <a:rPr lang="da-DK" sz="2400" dirty="0" err="1" smtClean="0"/>
              <a:t>l</a:t>
            </a:r>
            <a:r>
              <a:rPr lang="da-DK" sz="2400" dirty="0" err="1" smtClean="0"/>
              <a:t>itosfæren</a:t>
            </a:r>
            <a:r>
              <a:rPr lang="da-DK" sz="2400" dirty="0"/>
              <a:t> </a:t>
            </a:r>
            <a:r>
              <a:rPr lang="da-DK" sz="2400" dirty="0" smtClean="0"/>
              <a:t>a</a:t>
            </a:r>
            <a:r>
              <a:rPr lang="da-DK" sz="2400" dirty="0" smtClean="0"/>
              <a:t>fkøles </a:t>
            </a:r>
            <a:r>
              <a:rPr lang="da-DK" sz="2400" dirty="0" smtClean="0"/>
              <a:t>langsomt og stiger mod </a:t>
            </a:r>
            <a:r>
              <a:rPr lang="da-DK" sz="2400" dirty="0" smtClean="0"/>
              <a:t>jordoverfladen.</a:t>
            </a:r>
            <a:endParaRPr lang="da-DK" sz="2400" dirty="0" smtClean="0"/>
          </a:p>
          <a:p>
            <a:r>
              <a:rPr lang="da-DK" sz="2400" dirty="0" smtClean="0"/>
              <a:t>(Her foregår bjergartsdannelsen)</a:t>
            </a:r>
          </a:p>
          <a:p>
            <a:endParaRPr lang="da-DK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808830"/>
            <a:ext cx="4824536" cy="557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Hvordan ser en vulkan ud 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371600"/>
            <a:ext cx="4267200" cy="32004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447800"/>
            <a:ext cx="4223820" cy="281940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3810000"/>
            <a:ext cx="4318000" cy="269875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3581400"/>
            <a:ext cx="40640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Opgavepapir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Skjold- vs. keglevulkan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Viskositeten af magmaen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971800"/>
            <a:ext cx="4191000" cy="314325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2590800"/>
            <a:ext cx="342265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Hvorfor ser de forskellige ud ?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sz="2800" dirty="0" smtClean="0"/>
              <a:t>Det afhænger af hvor de dannes </a:t>
            </a:r>
            <a:r>
              <a:rPr lang="da-DK" sz="2800" dirty="0" smtClean="0"/>
              <a:t>og af </a:t>
            </a:r>
            <a:r>
              <a:rPr lang="da-DK" sz="2800" dirty="0" smtClean="0"/>
              <a:t>magmaens </a:t>
            </a:r>
            <a:r>
              <a:rPr lang="da-DK" sz="2800" dirty="0" smtClean="0"/>
              <a:t>sammensætning.</a:t>
            </a:r>
            <a:endParaRPr lang="da-DK" sz="2800" dirty="0" smtClean="0"/>
          </a:p>
          <a:p>
            <a:endParaRPr lang="da-DK" dirty="0"/>
          </a:p>
        </p:txBody>
      </p:sp>
      <p:pic>
        <p:nvPicPr>
          <p:cNvPr id="5" name="Billede 4" descr="bjergarter"/>
          <p:cNvPicPr/>
          <p:nvPr/>
        </p:nvPicPr>
        <p:blipFill>
          <a:blip r:embed="rId2" cstate="print"/>
          <a:srcRect l="3680" r="15950" b="7753"/>
          <a:stretch>
            <a:fillRect/>
          </a:stretch>
        </p:blipFill>
        <p:spPr bwMode="auto">
          <a:xfrm>
            <a:off x="3923928" y="548680"/>
            <a:ext cx="475252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bestemmer viskositeten 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Magmaens sammensætning (mængden af sorte mineraler)</a:t>
            </a:r>
          </a:p>
          <a:p>
            <a:pPr lvl="1"/>
            <a:r>
              <a:rPr lang="da-DK" dirty="0" smtClean="0"/>
              <a:t>Hvad passerer </a:t>
            </a:r>
            <a:r>
              <a:rPr lang="da-DK" dirty="0" smtClean="0"/>
              <a:t>magmaen?</a:t>
            </a:r>
            <a:endParaRPr lang="da-DK" dirty="0" smtClean="0"/>
          </a:p>
          <a:p>
            <a:pPr lvl="1"/>
            <a:r>
              <a:rPr lang="da-DK" dirty="0" smtClean="0"/>
              <a:t>Hvad er </a:t>
            </a:r>
            <a:r>
              <a:rPr lang="da-DK" dirty="0" smtClean="0"/>
              <a:t>udfældet?</a:t>
            </a:r>
            <a:endParaRPr lang="da-DK" dirty="0" smtClean="0"/>
          </a:p>
          <a:p>
            <a:r>
              <a:rPr lang="da-DK" dirty="0" smtClean="0"/>
              <a:t>Magmaens temperatur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sz="quarter"/>
          </p:nvPr>
        </p:nvSpPr>
        <p:spPr bwMode="auto">
          <a:xfrm>
            <a:off x="323850" y="0"/>
            <a:ext cx="854075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da-DK" sz="3600" smtClean="0">
                <a:effectLst/>
              </a:rPr>
              <a:t/>
            </a:r>
            <a:br>
              <a:rPr lang="da-DK" sz="3600" smtClean="0">
                <a:effectLst/>
              </a:rPr>
            </a:br>
            <a:r>
              <a:rPr lang="da-DK" sz="3600" smtClean="0">
                <a:effectLst/>
              </a:rPr>
              <a:t>Skjoldvulkan</a:t>
            </a:r>
          </a:p>
        </p:txBody>
      </p:sp>
      <p:pic>
        <p:nvPicPr>
          <p:cNvPr id="13315" name="Picture 4" descr="09_11b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4716" t="8646" r="5461" b="19336"/>
          <a:stretch>
            <a:fillRect/>
          </a:stretch>
        </p:blipFill>
        <p:spPr bwMode="auto">
          <a:xfrm>
            <a:off x="1331640" y="1196752"/>
            <a:ext cx="5473700" cy="2420937"/>
          </a:xfrm>
          <a:noFill/>
          <a:ln>
            <a:miter lim="800000"/>
            <a:headEnd/>
            <a:tailEnd/>
          </a:ln>
        </p:spPr>
      </p:pic>
      <p:sp>
        <p:nvSpPr>
          <p:cNvPr id="13319" name="Text Box 14"/>
          <p:cNvSpPr txBox="1">
            <a:spLocks noChangeArrowheads="1"/>
          </p:cNvSpPr>
          <p:nvPr/>
        </p:nvSpPr>
        <p:spPr bwMode="auto">
          <a:xfrm>
            <a:off x="467544" y="3861048"/>
            <a:ext cx="802838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a-DK" sz="2000" u="none" dirty="0"/>
              <a:t>Skjoldvulkaner dannes af </a:t>
            </a:r>
            <a:r>
              <a:rPr lang="da-DK" sz="2000" u="none" dirty="0" err="1"/>
              <a:t>basaltisk</a:t>
            </a:r>
            <a:r>
              <a:rPr lang="da-DK" sz="2000" u="none" dirty="0"/>
              <a:t> lava der kan flyde langt. </a:t>
            </a:r>
            <a:endParaRPr lang="da-DK" sz="2000" u="none" dirty="0" smtClean="0"/>
          </a:p>
          <a:p>
            <a:pPr algn="ctr"/>
            <a:r>
              <a:rPr lang="da-DK" sz="2000" u="none" dirty="0" smtClean="0"/>
              <a:t>Udbruddene </a:t>
            </a:r>
            <a:r>
              <a:rPr lang="da-DK" sz="2000" u="none" dirty="0"/>
              <a:t>sker </a:t>
            </a:r>
            <a:r>
              <a:rPr lang="da-DK" sz="2000" u="none" dirty="0" smtClean="0"/>
              <a:t>relativ ofte</a:t>
            </a:r>
            <a:r>
              <a:rPr lang="da-DK" sz="2000" u="none" dirty="0"/>
              <a:t>, men er ikke så voldsomme.</a:t>
            </a:r>
          </a:p>
          <a:p>
            <a:pPr algn="ctr"/>
            <a:r>
              <a:rPr lang="da-DK" sz="2000" u="none" dirty="0"/>
              <a:t>Vulkanerne på Island og Hawaii er af denne type.</a:t>
            </a:r>
          </a:p>
        </p:txBody>
      </p:sp>
      <p:sp>
        <p:nvSpPr>
          <p:cNvPr id="13320" name="Text Box 18"/>
          <p:cNvSpPr txBox="1">
            <a:spLocks noChangeArrowheads="1"/>
          </p:cNvSpPr>
          <p:nvPr/>
        </p:nvSpPr>
        <p:spPr bwMode="auto">
          <a:xfrm rot="-5400000">
            <a:off x="8392319" y="4296569"/>
            <a:ext cx="1258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sz="500" u="none">
                <a:solidFill>
                  <a:srgbClr val="000000"/>
                </a:solidFill>
              </a:rPr>
              <a:t>Earth: Portrait of a Planet, 2nd edition</a:t>
            </a:r>
          </a:p>
          <a:p>
            <a:r>
              <a:rPr lang="da-DK" sz="500" u="none">
                <a:solidFill>
                  <a:srgbClr val="000000"/>
                </a:solidFill>
              </a:rPr>
              <a:t>Copyright (c) WW. Norton &amp; Company</a:t>
            </a:r>
          </a:p>
        </p:txBody>
      </p:sp>
      <p:sp>
        <p:nvSpPr>
          <p:cNvPr id="13321" name="Text Box 19"/>
          <p:cNvSpPr txBox="1">
            <a:spLocks noChangeArrowheads="1"/>
          </p:cNvSpPr>
          <p:nvPr/>
        </p:nvSpPr>
        <p:spPr bwMode="auto">
          <a:xfrm rot="-5400000">
            <a:off x="-399256" y="4728369"/>
            <a:ext cx="1258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sz="500" u="none">
                <a:solidFill>
                  <a:srgbClr val="000000"/>
                </a:solidFill>
              </a:rPr>
              <a:t>Earth: Portrait of a Planet, 2nd edition</a:t>
            </a:r>
          </a:p>
          <a:p>
            <a:r>
              <a:rPr lang="da-DK" sz="500" u="none">
                <a:solidFill>
                  <a:srgbClr val="000000"/>
                </a:solidFill>
              </a:rPr>
              <a:t>Copyright (c) WW. Norton &amp; Company</a:t>
            </a:r>
          </a:p>
        </p:txBody>
      </p:sp>
      <p:sp>
        <p:nvSpPr>
          <p:cNvPr id="13322" name="Text Box 20"/>
          <p:cNvSpPr txBox="1">
            <a:spLocks noChangeArrowheads="1"/>
          </p:cNvSpPr>
          <p:nvPr/>
        </p:nvSpPr>
        <p:spPr bwMode="auto">
          <a:xfrm rot="-5400000">
            <a:off x="-507206" y="2928144"/>
            <a:ext cx="1258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sz="500" u="none">
                <a:solidFill>
                  <a:srgbClr val="000000"/>
                </a:solidFill>
              </a:rPr>
              <a:t>Earth: Portrait of a Planet, 2nd edition</a:t>
            </a:r>
          </a:p>
          <a:p>
            <a:r>
              <a:rPr lang="da-DK" sz="500" u="none">
                <a:solidFill>
                  <a:srgbClr val="000000"/>
                </a:solidFill>
              </a:rPr>
              <a:t>Copyright (c) WW. Norton &amp; Company</a:t>
            </a:r>
          </a:p>
        </p:txBody>
      </p:sp>
      <p:sp>
        <p:nvSpPr>
          <p:cNvPr id="13323" name="Rectangle 21"/>
          <p:cNvSpPr>
            <a:spLocks noChangeArrowheads="1"/>
          </p:cNvSpPr>
          <p:nvPr/>
        </p:nvSpPr>
        <p:spPr bwMode="auto">
          <a:xfrm>
            <a:off x="7897813" y="0"/>
            <a:ext cx="1246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sz="1600" u="none">
                <a:solidFill>
                  <a:schemeClr val="tx2"/>
                </a:solidFill>
              </a:rPr>
              <a:t>Vulkantyper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Keglevulkan</a:t>
            </a:r>
            <a:endParaRPr lang="da-DK" dirty="0"/>
          </a:p>
        </p:txBody>
      </p:sp>
      <p:sp>
        <p:nvSpPr>
          <p:cNvPr id="8" name="Pladsholder til ind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a-DK" dirty="0" smtClean="0"/>
              <a:t>Keglevulkaner har </a:t>
            </a:r>
            <a:r>
              <a:rPr lang="da-DK" dirty="0" err="1" smtClean="0"/>
              <a:t>andesitisk</a:t>
            </a:r>
            <a:r>
              <a:rPr lang="da-DK" dirty="0" smtClean="0"/>
              <a:t> lava og er relativ</a:t>
            </a:r>
          </a:p>
          <a:p>
            <a:pPr algn="ctr">
              <a:buNone/>
            </a:pPr>
            <a:r>
              <a:rPr lang="da-DK" dirty="0" smtClean="0"/>
              <a:t>eksplosive i deres udbrud</a:t>
            </a:r>
            <a:r>
              <a:rPr lang="da-DK" dirty="0" smtClean="0"/>
              <a:t>. Fuji </a:t>
            </a:r>
            <a:r>
              <a:rPr lang="da-DK" dirty="0" smtClean="0"/>
              <a:t>i Japan og Etna i Italien er </a:t>
            </a:r>
            <a:r>
              <a:rPr lang="da-DK" dirty="0" smtClean="0"/>
              <a:t>eksempler på denne vulkantype.</a:t>
            </a:r>
            <a:endParaRPr lang="da-DK" dirty="0" smtClean="0"/>
          </a:p>
          <a:p>
            <a:endParaRPr lang="da-DK" dirty="0"/>
          </a:p>
        </p:txBody>
      </p:sp>
      <p:pic>
        <p:nvPicPr>
          <p:cNvPr id="9" name="Picture 6" descr="09_11e"/>
          <p:cNvPicPr>
            <a:picLocks noChangeAspect="1" noChangeArrowheads="1"/>
          </p:cNvPicPr>
          <p:nvPr/>
        </p:nvPicPr>
        <p:blipFill>
          <a:blip r:embed="rId2" cstate="print"/>
          <a:srcRect l="4393" t="11856" r="4366" b="22548"/>
          <a:stretch>
            <a:fillRect/>
          </a:stretch>
        </p:blipFill>
        <p:spPr bwMode="auto">
          <a:xfrm>
            <a:off x="1691680" y="3212976"/>
            <a:ext cx="5184576" cy="288032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Eksplosionsvulkan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icture 11" descr="caldera"/>
          <p:cNvPicPr>
            <a:picLocks noChangeAspect="1" noChangeArrowheads="1"/>
          </p:cNvPicPr>
          <p:nvPr/>
        </p:nvPicPr>
        <p:blipFill>
          <a:blip r:embed="rId2" cstate="print"/>
          <a:srcRect l="2867" t="29842" r="81404" b="19287"/>
          <a:stretch>
            <a:fillRect/>
          </a:stretch>
        </p:blipFill>
        <p:spPr bwMode="auto">
          <a:xfrm>
            <a:off x="3059832" y="1556792"/>
            <a:ext cx="3168352" cy="432048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Spørgsmål</a:t>
            </a:r>
            <a:endParaRPr lang="da-DK" sz="2800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tekst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lang="da-DK" sz="2000" b="1" dirty="0" smtClean="0"/>
              <a:t>Hvad er årsagen til at der er forskellige </a:t>
            </a:r>
            <a:r>
              <a:rPr lang="da-DK" sz="2000" b="1" dirty="0" smtClean="0"/>
              <a:t>vulkantyper?</a:t>
            </a:r>
          </a:p>
          <a:p>
            <a:pPr lvl="0"/>
            <a:r>
              <a:rPr lang="da-DK" sz="2000" b="1" dirty="0" smtClean="0"/>
              <a:t> </a:t>
            </a:r>
            <a:endParaRPr lang="da-DK" sz="2000" dirty="0" smtClean="0"/>
          </a:p>
          <a:p>
            <a:pPr lvl="0"/>
            <a:r>
              <a:rPr lang="da-DK" sz="2000" b="1" dirty="0" smtClean="0"/>
              <a:t>Hvilke </a:t>
            </a:r>
            <a:r>
              <a:rPr lang="da-DK" sz="2000" b="1" dirty="0" smtClean="0"/>
              <a:t>vulkaner er farligst og hvorfor ? </a:t>
            </a:r>
            <a:endParaRPr lang="da-DK" sz="2000" dirty="0" smtClean="0"/>
          </a:p>
          <a:p>
            <a:endParaRPr lang="da-DK" dirty="0"/>
          </a:p>
        </p:txBody>
      </p:sp>
      <p:pic>
        <p:nvPicPr>
          <p:cNvPr id="1026" name="Picture 2" descr="http://frberg-hf.dk/intranet/geo/geologi/img/ring_of_fi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32656"/>
            <a:ext cx="4752528" cy="5842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Hopspot</a:t>
            </a:r>
            <a:endParaRPr lang="da-DK" sz="2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1800" b="1" dirty="0" smtClean="0"/>
              <a:t>Forklar hvorfor </a:t>
            </a:r>
            <a:r>
              <a:rPr lang="da-DK" sz="1800" b="1" dirty="0" smtClean="0"/>
              <a:t>Hot-spot- </a:t>
            </a:r>
            <a:r>
              <a:rPr lang="da-DK" sz="1800" b="1" dirty="0" smtClean="0"/>
              <a:t>vulkaner adskiller sig fra andre vulkaner, og hvorfor de kan benyttes som bevis på at plader flytter </a:t>
            </a:r>
            <a:r>
              <a:rPr lang="da-DK" sz="1800" b="1" dirty="0" smtClean="0"/>
              <a:t>sig.</a:t>
            </a:r>
            <a:endParaRPr lang="da-DK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620688"/>
            <a:ext cx="417646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 err="1" smtClean="0"/>
              <a:t>Vesuvius</a:t>
            </a:r>
            <a:r>
              <a:rPr lang="da-DK" b="1" dirty="0" smtClean="0"/>
              <a:t> </a:t>
            </a:r>
            <a:r>
              <a:rPr lang="da-DK" b="1" dirty="0" err="1" smtClean="0"/>
              <a:t>volcano</a:t>
            </a:r>
            <a:r>
              <a:rPr lang="da-DK" b="1" dirty="0" smtClean="0"/>
              <a:t/>
            </a:r>
            <a:br>
              <a:rPr lang="da-DK" b="1" dirty="0" smtClean="0"/>
            </a:br>
            <a:r>
              <a:rPr lang="da-DK" b="1" dirty="0" smtClean="0"/>
              <a:t/>
            </a:r>
            <a:br>
              <a:rPr lang="da-DK" b="1" dirty="0" smtClean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>
                <a:hlinkClick r:id="rId2"/>
              </a:rPr>
              <a:t>http://www.youtube.com/watch?v=uphPMFFC5GI&amp;feature=related</a:t>
            </a:r>
            <a:endParaRPr lang="da-DK" dirty="0" smtClean="0"/>
          </a:p>
          <a:p>
            <a:r>
              <a:rPr lang="da-DK" dirty="0" smtClean="0"/>
              <a:t>Har folk </a:t>
            </a:r>
            <a:r>
              <a:rPr lang="da-DK" dirty="0" smtClean="0"/>
              <a:t>ret til at </a:t>
            </a:r>
            <a:r>
              <a:rPr lang="da-DK" dirty="0" smtClean="0"/>
              <a:t>blive </a:t>
            </a:r>
            <a:r>
              <a:rPr lang="da-DK" dirty="0" smtClean="0"/>
              <a:t>evakueret, </a:t>
            </a:r>
            <a:r>
              <a:rPr lang="da-DK" dirty="0" smtClean="0"/>
              <a:t>når </a:t>
            </a:r>
            <a:r>
              <a:rPr lang="da-DK" dirty="0" smtClean="0"/>
              <a:t>de </a:t>
            </a:r>
            <a:r>
              <a:rPr lang="da-DK" dirty="0" smtClean="0"/>
              <a:t>bosætter sig ved foden af en vulkan?</a:t>
            </a:r>
          </a:p>
          <a:p>
            <a:r>
              <a:rPr lang="da-DK" dirty="0" smtClean="0"/>
              <a:t>Hvad kan man gøre for at udelukke de </a:t>
            </a:r>
            <a:r>
              <a:rPr lang="da-DK" dirty="0" smtClean="0"/>
              <a:t>farer, </a:t>
            </a:r>
            <a:r>
              <a:rPr lang="da-DK" dirty="0" smtClean="0"/>
              <a:t>der er ved vulkanen?</a:t>
            </a:r>
          </a:p>
          <a:p>
            <a:r>
              <a:rPr lang="da-DK" dirty="0" smtClean="0"/>
              <a:t>Island bør </a:t>
            </a:r>
            <a:r>
              <a:rPr lang="da-DK" dirty="0" smtClean="0"/>
              <a:t>betale </a:t>
            </a:r>
            <a:r>
              <a:rPr lang="da-DK" dirty="0" smtClean="0"/>
              <a:t>for udgifterne i forbindelse med </a:t>
            </a:r>
            <a:r>
              <a:rPr lang="da-DK" dirty="0" smtClean="0"/>
              <a:t>vulkanudbruddet, som lammede lufttrafikken, </a:t>
            </a:r>
            <a:r>
              <a:rPr lang="da-DK" dirty="0" smtClean="0"/>
              <a:t>det er jo deres vulkan?</a:t>
            </a:r>
            <a:endParaRPr lang="da-DK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Vulkaner går i udbrud pga. </a:t>
            </a:r>
            <a:r>
              <a:rPr lang="da-DK" dirty="0" smtClean="0"/>
              <a:t>trykket </a:t>
            </a:r>
            <a:r>
              <a:rPr lang="da-DK" dirty="0" smtClean="0"/>
              <a:t>i magmaen, der øges når temperaturen falder </a:t>
            </a:r>
          </a:p>
          <a:p>
            <a:r>
              <a:rPr lang="da-DK" dirty="0" smtClean="0"/>
              <a:t>Vulkantyper bestemmes af sammensætningen af magma</a:t>
            </a:r>
          </a:p>
          <a:p>
            <a:r>
              <a:rPr lang="da-DK" dirty="0" smtClean="0"/>
              <a:t>Der findes forskellige vulkantyper ved forskellige pladegrænser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531</Words>
  <Application>Microsoft Office PowerPoint</Application>
  <PresentationFormat>Skærmshow (4:3)</PresentationFormat>
  <Paragraphs>85</Paragraphs>
  <Slides>21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21</vt:i4>
      </vt:variant>
    </vt:vector>
  </HeadingPairs>
  <TitlesOfParts>
    <vt:vector size="22" baseType="lpstr">
      <vt:lpstr>Kontortema</vt:lpstr>
      <vt:lpstr>Vulkaner årsager og typer</vt:lpstr>
      <vt:lpstr>Mål</vt:lpstr>
      <vt:lpstr>Dagsorden</vt:lpstr>
      <vt:lpstr>Hvad er en vulkan ?</vt:lpstr>
      <vt:lpstr> Opsmeltning via overførelse af varme</vt:lpstr>
      <vt:lpstr>I virkeligheden</vt:lpstr>
      <vt:lpstr>Forsøg</vt:lpstr>
      <vt:lpstr>Magmakammer</vt:lpstr>
      <vt:lpstr>Hvordan ser en vulkan ud ?</vt:lpstr>
      <vt:lpstr>Opgavepapir </vt:lpstr>
      <vt:lpstr>Skjold- vs. keglevulkan</vt:lpstr>
      <vt:lpstr>Hvorfor ser de forskellige ud ?</vt:lpstr>
      <vt:lpstr>Hvad bestemmer viskositeten ?</vt:lpstr>
      <vt:lpstr> Skjoldvulkan</vt:lpstr>
      <vt:lpstr>Keglevulkan</vt:lpstr>
      <vt:lpstr>Eksplosionsvulkan</vt:lpstr>
      <vt:lpstr>Opgaver</vt:lpstr>
      <vt:lpstr>Spørgsmål</vt:lpstr>
      <vt:lpstr>Hopspot</vt:lpstr>
      <vt:lpstr>Vesuvius volcano  </vt:lpstr>
      <vt:lpstr>Pointer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Aircraft Profiles</dc:creator>
  <cp:lastModifiedBy>X</cp:lastModifiedBy>
  <cp:revision>63</cp:revision>
  <dcterms:created xsi:type="dcterms:W3CDTF">2010-04-11T16:48:21Z</dcterms:created>
  <dcterms:modified xsi:type="dcterms:W3CDTF">2011-02-02T20:26:48Z</dcterms:modified>
</cp:coreProperties>
</file>