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60" r:id="rId17"/>
    <p:sldId id="257" r:id="rId18"/>
    <p:sldId id="273" r:id="rId19"/>
    <p:sldId id="274" r:id="rId20"/>
    <p:sldId id="275" r:id="rId21"/>
    <p:sldId id="277" r:id="rId22"/>
    <p:sldId id="278" r:id="rId23"/>
    <p:sldId id="276" r:id="rId24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330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6D97B-BED1-4491-BA58-B18C7E5064F6}" type="datetimeFigureOut">
              <a:rPr lang="da-DK" smtClean="0"/>
              <a:pPr/>
              <a:t>10-03-2015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7A678-DCB6-4093-993D-803C41167714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6D97B-BED1-4491-BA58-B18C7E5064F6}" type="datetimeFigureOut">
              <a:rPr lang="da-DK" smtClean="0"/>
              <a:pPr/>
              <a:t>10-03-2015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7A678-DCB6-4093-993D-803C41167714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6D97B-BED1-4491-BA58-B18C7E5064F6}" type="datetimeFigureOut">
              <a:rPr lang="da-DK" smtClean="0"/>
              <a:pPr/>
              <a:t>10-03-2015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7A678-DCB6-4093-993D-803C41167714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6D97B-BED1-4491-BA58-B18C7E5064F6}" type="datetimeFigureOut">
              <a:rPr lang="da-DK" smtClean="0"/>
              <a:pPr/>
              <a:t>10-03-2015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7A678-DCB6-4093-993D-803C41167714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6D97B-BED1-4491-BA58-B18C7E5064F6}" type="datetimeFigureOut">
              <a:rPr lang="da-DK" smtClean="0"/>
              <a:pPr/>
              <a:t>10-03-2015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7A678-DCB6-4093-993D-803C41167714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6D97B-BED1-4491-BA58-B18C7E5064F6}" type="datetimeFigureOut">
              <a:rPr lang="da-DK" smtClean="0"/>
              <a:pPr/>
              <a:t>10-03-2015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7A678-DCB6-4093-993D-803C41167714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6D97B-BED1-4491-BA58-B18C7E5064F6}" type="datetimeFigureOut">
              <a:rPr lang="da-DK" smtClean="0"/>
              <a:pPr/>
              <a:t>10-03-2015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7A678-DCB6-4093-993D-803C41167714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6D97B-BED1-4491-BA58-B18C7E5064F6}" type="datetimeFigureOut">
              <a:rPr lang="da-DK" smtClean="0"/>
              <a:pPr/>
              <a:t>10-03-2015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7A678-DCB6-4093-993D-803C41167714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6D97B-BED1-4491-BA58-B18C7E5064F6}" type="datetimeFigureOut">
              <a:rPr lang="da-DK" smtClean="0"/>
              <a:pPr/>
              <a:t>10-03-2015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7A678-DCB6-4093-993D-803C41167714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6D97B-BED1-4491-BA58-B18C7E5064F6}" type="datetimeFigureOut">
              <a:rPr lang="da-DK" smtClean="0"/>
              <a:pPr/>
              <a:t>10-03-2015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7A678-DCB6-4093-993D-803C41167714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6D97B-BED1-4491-BA58-B18C7E5064F6}" type="datetimeFigureOut">
              <a:rPr lang="da-DK" smtClean="0"/>
              <a:pPr/>
              <a:t>10-03-2015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7A678-DCB6-4093-993D-803C41167714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6D97B-BED1-4491-BA58-B18C7E5064F6}" type="datetimeFigureOut">
              <a:rPr lang="da-DK" smtClean="0"/>
              <a:pPr/>
              <a:t>10-03-2015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C7A678-DCB6-4093-993D-803C41167714}" type="slidenum">
              <a:rPr lang="da-DK" smtClean="0"/>
              <a:pPr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m9RF5eRdG9c&amp;feature=PlayList&amp;p=53B48FAAF6147771&amp;index=0&amp;playnext=1" TargetMode="External"/><Relationship Id="rId2" Type="http://schemas.openxmlformats.org/officeDocument/2006/relationships/hyperlink" Target="http://www.youtube.com/watch?v=4Y-62Ti5_6s&amp;feature=PlayList&amp;p=53B48FAAF6147771&amp;index=3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emf"/><Relationship Id="rId4" Type="http://schemas.openxmlformats.org/officeDocument/2006/relationships/package" Target="../embeddings/Microsoft_Excel-regneark1.xlsx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Gbq412haY1c&amp;feature=PlayList&amp;p=AD987C648FFF390B&amp;index=10" TargetMode="External"/><Relationship Id="rId2" Type="http://schemas.openxmlformats.org/officeDocument/2006/relationships/hyperlink" Target="http://www.youtube.com/watch?v=d8VtV6yTdRM&amp;feature=PlayList&amp;p=AD987C648FFF390B&amp;index=4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://es.ucsc.edu/~ward/indo.mov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smtClean="0"/>
              <a:t>Geografi C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 smtClean="0"/>
              <a:t>Geologi, Time 4</a:t>
            </a:r>
            <a:endParaRPr lang="da-DK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Mål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Forståelse af jordskælvsmekanismer</a:t>
            </a:r>
          </a:p>
          <a:p>
            <a:r>
              <a:rPr lang="da-DK" dirty="0" smtClean="0"/>
              <a:t>Forståelse af </a:t>
            </a:r>
            <a:r>
              <a:rPr lang="da-DK" dirty="0" err="1" smtClean="0"/>
              <a:t>Tsunami</a:t>
            </a:r>
            <a:r>
              <a:rPr lang="da-DK" dirty="0" smtClean="0"/>
              <a:t> begrebet</a:t>
            </a:r>
          </a:p>
          <a:p>
            <a:r>
              <a:rPr lang="da-DK" dirty="0" smtClean="0"/>
              <a:t>Forståelse af jordskælvsbølger og deres udbredelse</a:t>
            </a:r>
            <a:endParaRPr lang="da-DK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Jordskælv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>
                <a:hlinkClick r:id="rId2"/>
              </a:rPr>
              <a:t>Klik</a:t>
            </a:r>
            <a:endParaRPr lang="da-DK" dirty="0" smtClean="0"/>
          </a:p>
          <a:p>
            <a:r>
              <a:rPr lang="da-DK" dirty="0" smtClean="0">
                <a:hlinkClick r:id="rId3"/>
              </a:rPr>
              <a:t>Klik2</a:t>
            </a:r>
            <a:endParaRPr lang="da-DK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Jordskælv, del 2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Spændinger i </a:t>
            </a:r>
            <a:r>
              <a:rPr lang="da-DK" dirty="0" err="1" smtClean="0"/>
              <a:t>Litosfæren</a:t>
            </a:r>
            <a:r>
              <a:rPr lang="da-DK" dirty="0" smtClean="0"/>
              <a:t> opbygger energi</a:t>
            </a:r>
          </a:p>
          <a:p>
            <a:r>
              <a:rPr lang="da-DK" dirty="0" smtClean="0"/>
              <a:t>Når spændingerne udløses, opstår bevægelse og dermed jordskælv</a:t>
            </a:r>
            <a:endParaRPr lang="da-DK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Jordskælv, del 3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Jordskælv kan forekomme i dybder indtil 700 km</a:t>
            </a:r>
          </a:p>
          <a:p>
            <a:r>
              <a:rPr lang="da-DK" dirty="0" smtClean="0"/>
              <a:t>Centrum for jordskælvet kaldes </a:t>
            </a:r>
            <a:r>
              <a:rPr lang="da-DK" dirty="0" err="1" smtClean="0"/>
              <a:t>Hypocenter</a:t>
            </a:r>
            <a:r>
              <a:rPr lang="da-DK" dirty="0" smtClean="0"/>
              <a:t>.</a:t>
            </a:r>
          </a:p>
          <a:p>
            <a:r>
              <a:rPr lang="da-DK" dirty="0" smtClean="0"/>
              <a:t>Over jordskælvscentrum på jordoverfladen findes Epicenteret</a:t>
            </a:r>
          </a:p>
          <a:p>
            <a:r>
              <a:rPr lang="da-DK" dirty="0" smtClean="0"/>
              <a:t>Styrke måles på Richter skala (en base-10 logaritmisk </a:t>
            </a:r>
            <a:r>
              <a:rPr lang="da-DK" dirty="0" err="1" smtClean="0"/>
              <a:t>scala</a:t>
            </a:r>
            <a:r>
              <a:rPr lang="da-DK" dirty="0" smtClean="0"/>
              <a:t>)</a:t>
            </a:r>
            <a:endParaRPr lang="da-DK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Pladsholder til indhold 5"/>
          <p:cNvGraphicFramePr>
            <a:graphicFrameLocks noGrp="1" noChangeAspect="1"/>
          </p:cNvGraphicFramePr>
          <p:nvPr>
            <p:ph idx="1"/>
          </p:nvPr>
        </p:nvGraphicFramePr>
        <p:xfrm>
          <a:off x="1455738" y="220663"/>
          <a:ext cx="7042150" cy="5988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8" name="Regneark" r:id="rId4" imgW="12573000" imgH="10680700" progId="Excel.Sheet.12">
                  <p:embed/>
                </p:oleObj>
              </mc:Choice>
              <mc:Fallback>
                <p:oleObj name="Regneark" r:id="rId4" imgW="12573000" imgH="10680700" progId="Excel.Sheet.12">
                  <p:embed/>
                  <p:pic>
                    <p:nvPicPr>
                      <p:cNvPr id="0" name="Pladsholder til indhold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55738" y="220663"/>
                        <a:ext cx="7042150" cy="5988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Jordskælv</a:t>
            </a:r>
            <a:r>
              <a:rPr lang="da-DK" dirty="0"/>
              <a:t>,</a:t>
            </a:r>
            <a:r>
              <a:rPr lang="da-DK" dirty="0" smtClean="0"/>
              <a:t> Spørgsmål 1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Hvor forestiller du dig, at jordskælv primært vil forekomme ?</a:t>
            </a:r>
            <a:endParaRPr lang="da-DK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Jordskælv, Spørgsmål 2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Hvorfor kan der være jordskælv i Danmark ?</a:t>
            </a:r>
            <a:endParaRPr lang="da-DK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Jordskælv, Spørgsmål 3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Hvorfor kan jordskælv forekomme i dybder på op til 700 km ? Og hvor vil man forestille sig det sker ?</a:t>
            </a:r>
            <a:endParaRPr lang="da-DK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Jordskælvsbølger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Inddeles i P-, </a:t>
            </a:r>
            <a:r>
              <a:rPr lang="da-DK" dirty="0"/>
              <a:t>S</a:t>
            </a:r>
            <a:r>
              <a:rPr lang="da-DK" dirty="0" smtClean="0"/>
              <a:t>- og L-bølger</a:t>
            </a:r>
          </a:p>
          <a:p>
            <a:endParaRPr lang="da-DK" dirty="0"/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2428868"/>
            <a:ext cx="4429146" cy="36909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Jordskælvsbølger, del 2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P-bølger</a:t>
            </a:r>
          </a:p>
          <a:p>
            <a:pPr lvl="1"/>
            <a:r>
              <a:rPr lang="da-DK" dirty="0" smtClean="0"/>
              <a:t>Findes i fast og flydende stof</a:t>
            </a:r>
          </a:p>
          <a:p>
            <a:pPr lvl="1"/>
            <a:r>
              <a:rPr lang="da-DK" dirty="0" smtClean="0"/>
              <a:t>Trykbølger</a:t>
            </a:r>
          </a:p>
          <a:p>
            <a:pPr lvl="1"/>
            <a:r>
              <a:rPr lang="da-DK" dirty="0" smtClean="0"/>
              <a:t>Partikler bevæger sig sammen og trækker sig væk fra hinanden (bølger)</a:t>
            </a:r>
          </a:p>
          <a:p>
            <a:pPr lvl="1"/>
            <a:r>
              <a:rPr lang="da-DK" dirty="0" smtClean="0"/>
              <a:t>Bølgerne afbøjes ved overgang mellem to typer stof</a:t>
            </a:r>
            <a:endParaRPr lang="da-DK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Jordskælvsbølger, del 3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S-bølger:</a:t>
            </a:r>
          </a:p>
          <a:p>
            <a:pPr lvl="1"/>
            <a:r>
              <a:rPr lang="da-DK" dirty="0" smtClean="0"/>
              <a:t>Findes kun i faststof</a:t>
            </a:r>
          </a:p>
          <a:p>
            <a:pPr lvl="1"/>
            <a:r>
              <a:rPr lang="da-DK" dirty="0" smtClean="0"/>
              <a:t>Tværgående bevægelser</a:t>
            </a:r>
          </a:p>
          <a:p>
            <a:pPr lvl="1"/>
            <a:r>
              <a:rPr lang="da-DK" dirty="0" smtClean="0"/>
              <a:t>Bevæger sig med 60% af P-bølgernes hastighed</a:t>
            </a:r>
          </a:p>
          <a:p>
            <a:pPr lvl="1"/>
            <a:r>
              <a:rPr lang="da-DK" dirty="0" smtClean="0"/>
              <a:t>Større amplitude den P-bølger</a:t>
            </a:r>
            <a:endParaRPr lang="da-DK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Jordskælvsbølger, del 4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L-bølger</a:t>
            </a:r>
          </a:p>
          <a:p>
            <a:pPr lvl="1"/>
            <a:r>
              <a:rPr lang="da-DK" dirty="0" smtClean="0"/>
              <a:t>Ækvivalenten til bølger på vand</a:t>
            </a:r>
          </a:p>
          <a:p>
            <a:pPr lvl="1"/>
            <a:r>
              <a:rPr lang="da-DK" dirty="0" smtClean="0"/>
              <a:t>Langbølgelængde, og stor amplitude</a:t>
            </a:r>
          </a:p>
          <a:p>
            <a:pPr lvl="1"/>
            <a:r>
              <a:rPr lang="da-DK" dirty="0" smtClean="0"/>
              <a:t>Langsomme bølger, der kun bevæger på og nær ved overfladen</a:t>
            </a:r>
            <a:endParaRPr lang="da-DK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Jordskælvsbølger, spørgsmål 1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Hvorledes kan man benytte jordskælvsbølger til at bestemme hvor et jordskælv er forekommet ?</a:t>
            </a:r>
            <a:endParaRPr lang="da-DK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Jordskælvsbølger, spørgsmål 2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Hvilke af de foregående bølger regnes som de mest ødelæggende og hvorfor ?</a:t>
            </a:r>
            <a:endParaRPr lang="da-DK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Tsunami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>
                <a:hlinkClick r:id="rId2"/>
              </a:rPr>
              <a:t>Klik</a:t>
            </a:r>
            <a:endParaRPr lang="da-DK" dirty="0" smtClean="0"/>
          </a:p>
          <a:p>
            <a:r>
              <a:rPr lang="da-DK" dirty="0" smtClean="0">
                <a:hlinkClick r:id="rId3"/>
              </a:rPr>
              <a:t>Klik2</a:t>
            </a:r>
            <a:endParaRPr lang="da-DK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Tsunami</a:t>
            </a:r>
            <a:r>
              <a:rPr lang="da-DK" dirty="0" smtClean="0"/>
              <a:t>, del 2</a:t>
            </a:r>
            <a:endParaRPr lang="da-DK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500298" y="1139277"/>
            <a:ext cx="4071966" cy="5353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Tsunami</a:t>
            </a:r>
            <a:r>
              <a:rPr lang="da-DK" dirty="0" smtClean="0"/>
              <a:t>, del 3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Forskydning af oceanplader kan forsage bølger, kaldet </a:t>
            </a:r>
            <a:r>
              <a:rPr lang="da-DK" dirty="0" err="1" smtClean="0"/>
              <a:t>Tsunami</a:t>
            </a:r>
            <a:r>
              <a:rPr lang="da-DK" dirty="0" smtClean="0"/>
              <a:t> </a:t>
            </a:r>
            <a:endParaRPr lang="da-DK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Tsunami</a:t>
            </a:r>
            <a:r>
              <a:rPr lang="da-DK" dirty="0" smtClean="0"/>
              <a:t>, del 4</a:t>
            </a:r>
            <a:endParaRPr lang="da-DK" dirty="0"/>
          </a:p>
        </p:txBody>
      </p:sp>
      <p:pic>
        <p:nvPicPr>
          <p:cNvPr id="4" name="Pladsholder til indhold 3" descr="animationtsunami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45860" y="1600200"/>
            <a:ext cx="3652280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Tsunami</a:t>
            </a:r>
            <a:r>
              <a:rPr lang="da-DK" dirty="0" smtClean="0"/>
              <a:t>, del 5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>
                <a:hlinkClick r:id="rId2"/>
              </a:rPr>
              <a:t>Klik</a:t>
            </a:r>
            <a:endParaRPr lang="da-DK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Tsunami</a:t>
            </a:r>
            <a:r>
              <a:rPr lang="da-DK" dirty="0" smtClean="0"/>
              <a:t>, spørgsmål 1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I hvilke farvande er der fare for </a:t>
            </a:r>
            <a:r>
              <a:rPr lang="da-DK" dirty="0" err="1" smtClean="0"/>
              <a:t>tsunamier</a:t>
            </a:r>
            <a:r>
              <a:rPr lang="da-DK" dirty="0" smtClean="0"/>
              <a:t> ?</a:t>
            </a:r>
            <a:endParaRPr lang="da-DK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Tsunami</a:t>
            </a:r>
            <a:r>
              <a:rPr lang="da-DK" dirty="0" smtClean="0"/>
              <a:t>, spørgsmål 2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Hvorfor øges bølgehøjde når </a:t>
            </a:r>
            <a:r>
              <a:rPr lang="da-DK" dirty="0" err="1" smtClean="0"/>
              <a:t>tsunami</a:t>
            </a:r>
            <a:r>
              <a:rPr lang="da-DK" dirty="0" smtClean="0"/>
              <a:t> bølgerne rammer kysten ?</a:t>
            </a:r>
            <a:endParaRPr lang="da-DK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Pointer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Jordskælv forekommer ved alle </a:t>
            </a:r>
            <a:r>
              <a:rPr lang="da-DK" dirty="0" err="1" smtClean="0"/>
              <a:t>pladegrændsetyper</a:t>
            </a:r>
            <a:endParaRPr lang="da-DK" dirty="0" smtClean="0"/>
          </a:p>
          <a:p>
            <a:r>
              <a:rPr lang="da-DK" dirty="0" smtClean="0"/>
              <a:t>Jordskælv udsender 3 forskellige slags bølger</a:t>
            </a:r>
          </a:p>
          <a:p>
            <a:r>
              <a:rPr lang="da-DK" dirty="0" err="1" smtClean="0"/>
              <a:t>Tsunamier</a:t>
            </a:r>
            <a:r>
              <a:rPr lang="da-DK" dirty="0" smtClean="0"/>
              <a:t> opstår ved </a:t>
            </a:r>
            <a:r>
              <a:rPr lang="da-DK" smtClean="0"/>
              <a:t>undersøiske jordskælv</a:t>
            </a:r>
            <a:endParaRPr lang="da-DK" dirty="0" smtClean="0"/>
          </a:p>
          <a:p>
            <a:endParaRPr lang="da-DK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</TotalTime>
  <Words>326</Words>
  <Application>Microsoft Office PowerPoint</Application>
  <PresentationFormat>Skærmshow (4:3)</PresentationFormat>
  <Paragraphs>63</Paragraphs>
  <Slides>23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Integrerede OLE-servere</vt:lpstr>
      </vt:variant>
      <vt:variant>
        <vt:i4>1</vt:i4>
      </vt:variant>
      <vt:variant>
        <vt:lpstr>Diastitler</vt:lpstr>
      </vt:variant>
      <vt:variant>
        <vt:i4>23</vt:i4>
      </vt:variant>
    </vt:vector>
  </HeadingPairs>
  <TitlesOfParts>
    <vt:vector size="25" baseType="lpstr">
      <vt:lpstr>Kontortema</vt:lpstr>
      <vt:lpstr>Regneark</vt:lpstr>
      <vt:lpstr>Geografi C</vt:lpstr>
      <vt:lpstr>Mål</vt:lpstr>
      <vt:lpstr>Jordskælv</vt:lpstr>
      <vt:lpstr>Jordskælv, del 2</vt:lpstr>
      <vt:lpstr>Jordskælv, del 3</vt:lpstr>
      <vt:lpstr>PowerPoint-præsentation</vt:lpstr>
      <vt:lpstr>Jordskælv, Spørgsmål 1</vt:lpstr>
      <vt:lpstr>Jordskælv, Spørgsmål 2</vt:lpstr>
      <vt:lpstr>Jordskælv, Spørgsmål 3</vt:lpstr>
      <vt:lpstr>Jordskælvsbølger</vt:lpstr>
      <vt:lpstr>Jordskælvsbølger, del 2</vt:lpstr>
      <vt:lpstr>Jordskælvsbølger, del 3</vt:lpstr>
      <vt:lpstr>Jordskælvsbølger, del 4</vt:lpstr>
      <vt:lpstr>Jordskælvsbølger, spørgsmål 1</vt:lpstr>
      <vt:lpstr>Jordskælvsbølger, spørgsmål 2</vt:lpstr>
      <vt:lpstr>Tsunami</vt:lpstr>
      <vt:lpstr>Tsunami, del 2</vt:lpstr>
      <vt:lpstr>Tsunami, del 3</vt:lpstr>
      <vt:lpstr>Tsunami, del 4</vt:lpstr>
      <vt:lpstr>Tsunami, del 5</vt:lpstr>
      <vt:lpstr>Tsunami, spørgsmål 1</vt:lpstr>
      <vt:lpstr>Tsunami, spørgsmål 2</vt:lpstr>
      <vt:lpstr>Pointer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Geografi C</dc:title>
  <dc:creator>Aircraft Profiles</dc:creator>
  <cp:lastModifiedBy>Anders Larsen</cp:lastModifiedBy>
  <cp:revision>25</cp:revision>
  <dcterms:created xsi:type="dcterms:W3CDTF">2010-04-05T14:32:14Z</dcterms:created>
  <dcterms:modified xsi:type="dcterms:W3CDTF">2015-03-10T09:26:59Z</dcterms:modified>
</cp:coreProperties>
</file>