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283" r:id="rId3"/>
    <p:sldId id="259" r:id="rId4"/>
    <p:sldId id="261" r:id="rId5"/>
    <p:sldId id="262" r:id="rId6"/>
    <p:sldId id="263" r:id="rId7"/>
    <p:sldId id="264" r:id="rId8"/>
    <p:sldId id="265" r:id="rId9"/>
    <p:sldId id="266" r:id="rId10"/>
    <p:sldId id="268" r:id="rId11"/>
    <p:sldId id="267" r:id="rId12"/>
    <p:sldId id="269" r:id="rId13"/>
    <p:sldId id="270" r:id="rId14"/>
    <p:sldId id="279" r:id="rId15"/>
    <p:sldId id="280" r:id="rId16"/>
    <p:sldId id="281" r:id="rId17"/>
    <p:sldId id="287" r:id="rId18"/>
    <p:sldId id="293" r:id="rId19"/>
    <p:sldId id="288" r:id="rId20"/>
    <p:sldId id="289" r:id="rId21"/>
    <p:sldId id="290" r:id="rId22"/>
    <p:sldId id="291" r:id="rId23"/>
    <p:sldId id="292" r:id="rId24"/>
    <p:sldId id="284" r:id="rId25"/>
    <p:sldId id="294" r:id="rId26"/>
    <p:sldId id="271" r:id="rId27"/>
    <p:sldId id="286" r:id="rId28"/>
    <p:sldId id="273" r:id="rId29"/>
    <p:sldId id="274" r:id="rId30"/>
    <p:sldId id="275" r:id="rId31"/>
    <p:sldId id="276" r:id="rId32"/>
    <p:sldId id="277" r:id="rId33"/>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348"/>
    <p:restoredTop sz="94648"/>
  </p:normalViewPr>
  <p:slideViewPr>
    <p:cSldViewPr snapToGrid="0">
      <p:cViewPr varScale="1">
        <p:scale>
          <a:sx n="114" d="100"/>
          <a:sy n="114" d="100"/>
        </p:scale>
        <p:origin x="200" y="2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77971E-7FA7-A44A-B2F6-CBC22B8C68A4}" type="datetimeFigureOut">
              <a:rPr lang="da-DK" smtClean="0"/>
              <a:t>26.11.2024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2B5B50-A8DF-504F-9E88-4B79202AD94E}" type="slidenum">
              <a:rPr lang="da-DK" smtClean="0"/>
              <a:t>‹nr.›</a:t>
            </a:fld>
            <a:endParaRPr lang="da-DK"/>
          </a:p>
        </p:txBody>
      </p:sp>
    </p:spTree>
    <p:extLst>
      <p:ext uri="{BB962C8B-B14F-4D97-AF65-F5344CB8AC3E}">
        <p14:creationId xmlns:p14="http://schemas.microsoft.com/office/powerpoint/2010/main" val="27671887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837747-4F28-86C1-36E2-7982711E5F3F}"/>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63AF07FC-B622-FCDD-9F53-22E2B650B6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99B1B31E-DA32-91A6-8B5A-011A9B101CFD}"/>
              </a:ext>
            </a:extLst>
          </p:cNvPr>
          <p:cNvSpPr>
            <a:spLocks noGrp="1"/>
          </p:cNvSpPr>
          <p:nvPr>
            <p:ph type="dt" sz="half" idx="10"/>
          </p:nvPr>
        </p:nvSpPr>
        <p:spPr/>
        <p:txBody>
          <a:bodyPr/>
          <a:lstStyle/>
          <a:p>
            <a:fld id="{9DF92C8E-E339-174A-AAA7-C5E36FBB9D88}" type="datetimeFigureOut">
              <a:rPr lang="da-DK" smtClean="0"/>
              <a:t>26.11.2024</a:t>
            </a:fld>
            <a:endParaRPr lang="da-DK"/>
          </a:p>
        </p:txBody>
      </p:sp>
      <p:sp>
        <p:nvSpPr>
          <p:cNvPr id="5" name="Pladsholder til sidefod 4">
            <a:extLst>
              <a:ext uri="{FF2B5EF4-FFF2-40B4-BE49-F238E27FC236}">
                <a16:creationId xmlns:a16="http://schemas.microsoft.com/office/drawing/2014/main" id="{C2409982-9A79-0EA2-F55E-5F4FCEFC102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5CABBE1-7E24-4744-BD1E-A3154014FB64}"/>
              </a:ext>
            </a:extLst>
          </p:cNvPr>
          <p:cNvSpPr>
            <a:spLocks noGrp="1"/>
          </p:cNvSpPr>
          <p:nvPr>
            <p:ph type="sldNum" sz="quarter" idx="12"/>
          </p:nvPr>
        </p:nvSpPr>
        <p:spPr/>
        <p:txBody>
          <a:bodyPr/>
          <a:lstStyle/>
          <a:p>
            <a:fld id="{7597F179-8BB6-7D43-959E-2E5C7BB51068}" type="slidenum">
              <a:rPr lang="da-DK" smtClean="0"/>
              <a:t>‹nr.›</a:t>
            </a:fld>
            <a:endParaRPr lang="da-DK"/>
          </a:p>
        </p:txBody>
      </p:sp>
    </p:spTree>
    <p:extLst>
      <p:ext uri="{BB962C8B-B14F-4D97-AF65-F5344CB8AC3E}">
        <p14:creationId xmlns:p14="http://schemas.microsoft.com/office/powerpoint/2010/main" val="1429199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5D35DE-A2D7-E716-4445-62B67481FC84}"/>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1CFEFDFC-6964-5F23-1DCC-CC4D5A8461B9}"/>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5CE0D06-1ACC-9E1B-6650-1BBDFFDBC9F3}"/>
              </a:ext>
            </a:extLst>
          </p:cNvPr>
          <p:cNvSpPr>
            <a:spLocks noGrp="1"/>
          </p:cNvSpPr>
          <p:nvPr>
            <p:ph type="dt" sz="half" idx="10"/>
          </p:nvPr>
        </p:nvSpPr>
        <p:spPr/>
        <p:txBody>
          <a:bodyPr/>
          <a:lstStyle/>
          <a:p>
            <a:fld id="{9DF92C8E-E339-174A-AAA7-C5E36FBB9D88}" type="datetimeFigureOut">
              <a:rPr lang="da-DK" smtClean="0"/>
              <a:t>26.11.2024</a:t>
            </a:fld>
            <a:endParaRPr lang="da-DK"/>
          </a:p>
        </p:txBody>
      </p:sp>
      <p:sp>
        <p:nvSpPr>
          <p:cNvPr id="5" name="Pladsholder til sidefod 4">
            <a:extLst>
              <a:ext uri="{FF2B5EF4-FFF2-40B4-BE49-F238E27FC236}">
                <a16:creationId xmlns:a16="http://schemas.microsoft.com/office/drawing/2014/main" id="{57845393-7096-874D-740A-ECFA6FBA0F6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1BE9CD7-0F92-9ED1-4086-3E88780AA65F}"/>
              </a:ext>
            </a:extLst>
          </p:cNvPr>
          <p:cNvSpPr>
            <a:spLocks noGrp="1"/>
          </p:cNvSpPr>
          <p:nvPr>
            <p:ph type="sldNum" sz="quarter" idx="12"/>
          </p:nvPr>
        </p:nvSpPr>
        <p:spPr/>
        <p:txBody>
          <a:bodyPr/>
          <a:lstStyle/>
          <a:p>
            <a:fld id="{7597F179-8BB6-7D43-959E-2E5C7BB51068}" type="slidenum">
              <a:rPr lang="da-DK" smtClean="0"/>
              <a:t>‹nr.›</a:t>
            </a:fld>
            <a:endParaRPr lang="da-DK"/>
          </a:p>
        </p:txBody>
      </p:sp>
    </p:spTree>
    <p:extLst>
      <p:ext uri="{BB962C8B-B14F-4D97-AF65-F5344CB8AC3E}">
        <p14:creationId xmlns:p14="http://schemas.microsoft.com/office/powerpoint/2010/main" val="3473933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67C31B-960A-0F1D-10EC-332253693430}"/>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6876BF46-FC61-9707-1FB1-2D710ABBFD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AC9CD826-75E8-E1EC-9F74-C16442CDAFA4}"/>
              </a:ext>
            </a:extLst>
          </p:cNvPr>
          <p:cNvSpPr>
            <a:spLocks noGrp="1"/>
          </p:cNvSpPr>
          <p:nvPr>
            <p:ph type="dt" sz="half" idx="10"/>
          </p:nvPr>
        </p:nvSpPr>
        <p:spPr/>
        <p:txBody>
          <a:bodyPr/>
          <a:lstStyle/>
          <a:p>
            <a:fld id="{9DF92C8E-E339-174A-AAA7-C5E36FBB9D88}" type="datetimeFigureOut">
              <a:rPr lang="da-DK" smtClean="0"/>
              <a:t>26.11.2024</a:t>
            </a:fld>
            <a:endParaRPr lang="da-DK"/>
          </a:p>
        </p:txBody>
      </p:sp>
      <p:sp>
        <p:nvSpPr>
          <p:cNvPr id="5" name="Pladsholder til sidefod 4">
            <a:extLst>
              <a:ext uri="{FF2B5EF4-FFF2-40B4-BE49-F238E27FC236}">
                <a16:creationId xmlns:a16="http://schemas.microsoft.com/office/drawing/2014/main" id="{F6850921-1F78-96AA-CFE1-B8C426A86DB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D11E95A-C97C-C8C7-69C1-FA379BB9C2E6}"/>
              </a:ext>
            </a:extLst>
          </p:cNvPr>
          <p:cNvSpPr>
            <a:spLocks noGrp="1"/>
          </p:cNvSpPr>
          <p:nvPr>
            <p:ph type="sldNum" sz="quarter" idx="12"/>
          </p:nvPr>
        </p:nvSpPr>
        <p:spPr/>
        <p:txBody>
          <a:bodyPr/>
          <a:lstStyle/>
          <a:p>
            <a:fld id="{7597F179-8BB6-7D43-959E-2E5C7BB51068}" type="slidenum">
              <a:rPr lang="da-DK" smtClean="0"/>
              <a:t>‹nr.›</a:t>
            </a:fld>
            <a:endParaRPr lang="da-DK"/>
          </a:p>
        </p:txBody>
      </p:sp>
    </p:spTree>
    <p:extLst>
      <p:ext uri="{BB962C8B-B14F-4D97-AF65-F5344CB8AC3E}">
        <p14:creationId xmlns:p14="http://schemas.microsoft.com/office/powerpoint/2010/main" val="883238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32432F-3782-7B83-F4D8-49ECE72EB665}"/>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A6564514-56DF-BB82-889E-919C1E51314F}"/>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9637F553-291D-072E-7B2E-9060FDFD0D91}"/>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0A653A3E-CF72-94DA-9958-370DD1607A84}"/>
              </a:ext>
            </a:extLst>
          </p:cNvPr>
          <p:cNvSpPr>
            <a:spLocks noGrp="1"/>
          </p:cNvSpPr>
          <p:nvPr>
            <p:ph type="dt" sz="half" idx="10"/>
          </p:nvPr>
        </p:nvSpPr>
        <p:spPr/>
        <p:txBody>
          <a:bodyPr/>
          <a:lstStyle/>
          <a:p>
            <a:fld id="{9DF92C8E-E339-174A-AAA7-C5E36FBB9D88}" type="datetimeFigureOut">
              <a:rPr lang="da-DK" smtClean="0"/>
              <a:t>26.11.2024</a:t>
            </a:fld>
            <a:endParaRPr lang="da-DK"/>
          </a:p>
        </p:txBody>
      </p:sp>
      <p:sp>
        <p:nvSpPr>
          <p:cNvPr id="6" name="Pladsholder til sidefod 5">
            <a:extLst>
              <a:ext uri="{FF2B5EF4-FFF2-40B4-BE49-F238E27FC236}">
                <a16:creationId xmlns:a16="http://schemas.microsoft.com/office/drawing/2014/main" id="{1248FE93-0FD3-679A-B5B0-ABF88577F482}"/>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1169A18D-DDFA-5936-7FEA-E12A96268111}"/>
              </a:ext>
            </a:extLst>
          </p:cNvPr>
          <p:cNvSpPr>
            <a:spLocks noGrp="1"/>
          </p:cNvSpPr>
          <p:nvPr>
            <p:ph type="sldNum" sz="quarter" idx="12"/>
          </p:nvPr>
        </p:nvSpPr>
        <p:spPr/>
        <p:txBody>
          <a:bodyPr/>
          <a:lstStyle/>
          <a:p>
            <a:fld id="{7597F179-8BB6-7D43-959E-2E5C7BB51068}" type="slidenum">
              <a:rPr lang="da-DK" smtClean="0"/>
              <a:t>‹nr.›</a:t>
            </a:fld>
            <a:endParaRPr lang="da-DK"/>
          </a:p>
        </p:txBody>
      </p:sp>
    </p:spTree>
    <p:extLst>
      <p:ext uri="{BB962C8B-B14F-4D97-AF65-F5344CB8AC3E}">
        <p14:creationId xmlns:p14="http://schemas.microsoft.com/office/powerpoint/2010/main" val="4179277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915489-85E1-DA35-1B3E-CFD441F09004}"/>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8ABE896A-D1FA-9481-709E-0B5580ADA9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6422CBD6-FA4C-D404-B215-AA28C4C9EC12}"/>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3502AC83-0530-A34F-303D-A14D0427F2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D3EBF5C6-0CE1-1BD5-80DD-57D5446FFA6F}"/>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7D513D19-7093-E79F-D9B3-537C3DE75DC8}"/>
              </a:ext>
            </a:extLst>
          </p:cNvPr>
          <p:cNvSpPr>
            <a:spLocks noGrp="1"/>
          </p:cNvSpPr>
          <p:nvPr>
            <p:ph type="dt" sz="half" idx="10"/>
          </p:nvPr>
        </p:nvSpPr>
        <p:spPr/>
        <p:txBody>
          <a:bodyPr/>
          <a:lstStyle/>
          <a:p>
            <a:fld id="{9DF92C8E-E339-174A-AAA7-C5E36FBB9D88}" type="datetimeFigureOut">
              <a:rPr lang="da-DK" smtClean="0"/>
              <a:t>26.11.2024</a:t>
            </a:fld>
            <a:endParaRPr lang="da-DK"/>
          </a:p>
        </p:txBody>
      </p:sp>
      <p:sp>
        <p:nvSpPr>
          <p:cNvPr id="8" name="Pladsholder til sidefod 7">
            <a:extLst>
              <a:ext uri="{FF2B5EF4-FFF2-40B4-BE49-F238E27FC236}">
                <a16:creationId xmlns:a16="http://schemas.microsoft.com/office/drawing/2014/main" id="{1E88D4DE-3018-F7DE-6023-2A1882BD04E8}"/>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55231D60-EC02-6C76-4279-81FAF06E5EE8}"/>
              </a:ext>
            </a:extLst>
          </p:cNvPr>
          <p:cNvSpPr>
            <a:spLocks noGrp="1"/>
          </p:cNvSpPr>
          <p:nvPr>
            <p:ph type="sldNum" sz="quarter" idx="12"/>
          </p:nvPr>
        </p:nvSpPr>
        <p:spPr/>
        <p:txBody>
          <a:bodyPr/>
          <a:lstStyle/>
          <a:p>
            <a:fld id="{7597F179-8BB6-7D43-959E-2E5C7BB51068}" type="slidenum">
              <a:rPr lang="da-DK" smtClean="0"/>
              <a:t>‹nr.›</a:t>
            </a:fld>
            <a:endParaRPr lang="da-DK"/>
          </a:p>
        </p:txBody>
      </p:sp>
    </p:spTree>
    <p:extLst>
      <p:ext uri="{BB962C8B-B14F-4D97-AF65-F5344CB8AC3E}">
        <p14:creationId xmlns:p14="http://schemas.microsoft.com/office/powerpoint/2010/main" val="4103924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E205A3-5FA7-B880-E86E-75540C58D2C8}"/>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0849E885-D25C-BD30-0B3E-8AF69B8A2054}"/>
              </a:ext>
            </a:extLst>
          </p:cNvPr>
          <p:cNvSpPr>
            <a:spLocks noGrp="1"/>
          </p:cNvSpPr>
          <p:nvPr>
            <p:ph type="dt" sz="half" idx="10"/>
          </p:nvPr>
        </p:nvSpPr>
        <p:spPr/>
        <p:txBody>
          <a:bodyPr/>
          <a:lstStyle/>
          <a:p>
            <a:fld id="{9DF92C8E-E339-174A-AAA7-C5E36FBB9D88}" type="datetimeFigureOut">
              <a:rPr lang="da-DK" smtClean="0"/>
              <a:t>26.11.2024</a:t>
            </a:fld>
            <a:endParaRPr lang="da-DK"/>
          </a:p>
        </p:txBody>
      </p:sp>
      <p:sp>
        <p:nvSpPr>
          <p:cNvPr id="4" name="Pladsholder til sidefod 3">
            <a:extLst>
              <a:ext uri="{FF2B5EF4-FFF2-40B4-BE49-F238E27FC236}">
                <a16:creationId xmlns:a16="http://schemas.microsoft.com/office/drawing/2014/main" id="{E5046091-A4C9-9540-2CB5-661383A5A349}"/>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D047DCD2-9860-505C-E226-90EAB3701BA7}"/>
              </a:ext>
            </a:extLst>
          </p:cNvPr>
          <p:cNvSpPr>
            <a:spLocks noGrp="1"/>
          </p:cNvSpPr>
          <p:nvPr>
            <p:ph type="sldNum" sz="quarter" idx="12"/>
          </p:nvPr>
        </p:nvSpPr>
        <p:spPr/>
        <p:txBody>
          <a:bodyPr/>
          <a:lstStyle/>
          <a:p>
            <a:fld id="{7597F179-8BB6-7D43-959E-2E5C7BB51068}" type="slidenum">
              <a:rPr lang="da-DK" smtClean="0"/>
              <a:t>‹nr.›</a:t>
            </a:fld>
            <a:endParaRPr lang="da-DK"/>
          </a:p>
        </p:txBody>
      </p:sp>
    </p:spTree>
    <p:extLst>
      <p:ext uri="{BB962C8B-B14F-4D97-AF65-F5344CB8AC3E}">
        <p14:creationId xmlns:p14="http://schemas.microsoft.com/office/powerpoint/2010/main" val="2918225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166C4838-B6A0-00F1-FD32-787D765DC044}"/>
              </a:ext>
            </a:extLst>
          </p:cNvPr>
          <p:cNvSpPr>
            <a:spLocks noGrp="1"/>
          </p:cNvSpPr>
          <p:nvPr>
            <p:ph type="dt" sz="half" idx="10"/>
          </p:nvPr>
        </p:nvSpPr>
        <p:spPr/>
        <p:txBody>
          <a:bodyPr/>
          <a:lstStyle/>
          <a:p>
            <a:fld id="{9DF92C8E-E339-174A-AAA7-C5E36FBB9D88}" type="datetimeFigureOut">
              <a:rPr lang="da-DK" smtClean="0"/>
              <a:t>26.11.2024</a:t>
            </a:fld>
            <a:endParaRPr lang="da-DK"/>
          </a:p>
        </p:txBody>
      </p:sp>
      <p:sp>
        <p:nvSpPr>
          <p:cNvPr id="3" name="Pladsholder til sidefod 2">
            <a:extLst>
              <a:ext uri="{FF2B5EF4-FFF2-40B4-BE49-F238E27FC236}">
                <a16:creationId xmlns:a16="http://schemas.microsoft.com/office/drawing/2014/main" id="{BE4A650B-EF52-7E11-6712-82502519355E}"/>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B53B9D7F-00A4-E024-BCB1-AB6FA40581EC}"/>
              </a:ext>
            </a:extLst>
          </p:cNvPr>
          <p:cNvSpPr>
            <a:spLocks noGrp="1"/>
          </p:cNvSpPr>
          <p:nvPr>
            <p:ph type="sldNum" sz="quarter" idx="12"/>
          </p:nvPr>
        </p:nvSpPr>
        <p:spPr/>
        <p:txBody>
          <a:bodyPr/>
          <a:lstStyle/>
          <a:p>
            <a:fld id="{7597F179-8BB6-7D43-959E-2E5C7BB51068}" type="slidenum">
              <a:rPr lang="da-DK" smtClean="0"/>
              <a:t>‹nr.›</a:t>
            </a:fld>
            <a:endParaRPr lang="da-DK"/>
          </a:p>
        </p:txBody>
      </p:sp>
    </p:spTree>
    <p:extLst>
      <p:ext uri="{BB962C8B-B14F-4D97-AF65-F5344CB8AC3E}">
        <p14:creationId xmlns:p14="http://schemas.microsoft.com/office/powerpoint/2010/main" val="33495916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329C2E-29B6-E2F9-D1CA-798A88FEAC83}"/>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FA8FF860-176E-E4AA-79C3-30BBEB7148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1F05BD27-1875-D473-852D-E125F69AB6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B978F5E4-5A6C-218C-5FCB-27CEB537D50E}"/>
              </a:ext>
            </a:extLst>
          </p:cNvPr>
          <p:cNvSpPr>
            <a:spLocks noGrp="1"/>
          </p:cNvSpPr>
          <p:nvPr>
            <p:ph type="dt" sz="half" idx="10"/>
          </p:nvPr>
        </p:nvSpPr>
        <p:spPr/>
        <p:txBody>
          <a:bodyPr/>
          <a:lstStyle/>
          <a:p>
            <a:fld id="{9DF92C8E-E339-174A-AAA7-C5E36FBB9D88}" type="datetimeFigureOut">
              <a:rPr lang="da-DK" smtClean="0"/>
              <a:t>26.11.2024</a:t>
            </a:fld>
            <a:endParaRPr lang="da-DK"/>
          </a:p>
        </p:txBody>
      </p:sp>
      <p:sp>
        <p:nvSpPr>
          <p:cNvPr id="6" name="Pladsholder til sidefod 5">
            <a:extLst>
              <a:ext uri="{FF2B5EF4-FFF2-40B4-BE49-F238E27FC236}">
                <a16:creationId xmlns:a16="http://schemas.microsoft.com/office/drawing/2014/main" id="{9AA02D54-CEFD-9845-0943-DE8E3BC2FEC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A9AAC5E5-4687-AF90-B3A1-754E6CB42C44}"/>
              </a:ext>
            </a:extLst>
          </p:cNvPr>
          <p:cNvSpPr>
            <a:spLocks noGrp="1"/>
          </p:cNvSpPr>
          <p:nvPr>
            <p:ph type="sldNum" sz="quarter" idx="12"/>
          </p:nvPr>
        </p:nvSpPr>
        <p:spPr/>
        <p:txBody>
          <a:bodyPr/>
          <a:lstStyle/>
          <a:p>
            <a:fld id="{7597F179-8BB6-7D43-959E-2E5C7BB51068}" type="slidenum">
              <a:rPr lang="da-DK" smtClean="0"/>
              <a:t>‹nr.›</a:t>
            </a:fld>
            <a:endParaRPr lang="da-DK"/>
          </a:p>
        </p:txBody>
      </p:sp>
    </p:spTree>
    <p:extLst>
      <p:ext uri="{BB962C8B-B14F-4D97-AF65-F5344CB8AC3E}">
        <p14:creationId xmlns:p14="http://schemas.microsoft.com/office/powerpoint/2010/main" val="28177123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244D51-D4F8-667F-8D91-049DE7FFA62B}"/>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1A1D4B15-2F5B-AFBD-52C4-88B616114E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B1113729-8FFA-1956-555A-78E2E5BFC8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0B903EDA-4E0D-3347-D2B5-1595673D25AC}"/>
              </a:ext>
            </a:extLst>
          </p:cNvPr>
          <p:cNvSpPr>
            <a:spLocks noGrp="1"/>
          </p:cNvSpPr>
          <p:nvPr>
            <p:ph type="dt" sz="half" idx="10"/>
          </p:nvPr>
        </p:nvSpPr>
        <p:spPr/>
        <p:txBody>
          <a:bodyPr/>
          <a:lstStyle/>
          <a:p>
            <a:fld id="{9DF92C8E-E339-174A-AAA7-C5E36FBB9D88}" type="datetimeFigureOut">
              <a:rPr lang="da-DK" smtClean="0"/>
              <a:t>26.11.2024</a:t>
            </a:fld>
            <a:endParaRPr lang="da-DK"/>
          </a:p>
        </p:txBody>
      </p:sp>
      <p:sp>
        <p:nvSpPr>
          <p:cNvPr id="6" name="Pladsholder til sidefod 5">
            <a:extLst>
              <a:ext uri="{FF2B5EF4-FFF2-40B4-BE49-F238E27FC236}">
                <a16:creationId xmlns:a16="http://schemas.microsoft.com/office/drawing/2014/main" id="{4343DC3E-C35F-196C-6D16-5C39BF3F0F26}"/>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17897D21-BE3C-801F-B691-FD9D56D3B4C4}"/>
              </a:ext>
            </a:extLst>
          </p:cNvPr>
          <p:cNvSpPr>
            <a:spLocks noGrp="1"/>
          </p:cNvSpPr>
          <p:nvPr>
            <p:ph type="sldNum" sz="quarter" idx="12"/>
          </p:nvPr>
        </p:nvSpPr>
        <p:spPr/>
        <p:txBody>
          <a:bodyPr/>
          <a:lstStyle/>
          <a:p>
            <a:fld id="{7597F179-8BB6-7D43-959E-2E5C7BB51068}" type="slidenum">
              <a:rPr lang="da-DK" smtClean="0"/>
              <a:t>‹nr.›</a:t>
            </a:fld>
            <a:endParaRPr lang="da-DK"/>
          </a:p>
        </p:txBody>
      </p:sp>
    </p:spTree>
    <p:extLst>
      <p:ext uri="{BB962C8B-B14F-4D97-AF65-F5344CB8AC3E}">
        <p14:creationId xmlns:p14="http://schemas.microsoft.com/office/powerpoint/2010/main" val="1599716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C78E37-40C2-0F7C-82D8-2196D116A537}"/>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77AED058-BE89-F1D5-8BBA-7294CB04551C}"/>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2E0E2AF-8A81-8B43-869E-0BA4539F2314}"/>
              </a:ext>
            </a:extLst>
          </p:cNvPr>
          <p:cNvSpPr>
            <a:spLocks noGrp="1"/>
          </p:cNvSpPr>
          <p:nvPr>
            <p:ph type="dt" sz="half" idx="10"/>
          </p:nvPr>
        </p:nvSpPr>
        <p:spPr/>
        <p:txBody>
          <a:bodyPr/>
          <a:lstStyle/>
          <a:p>
            <a:fld id="{9DF92C8E-E339-174A-AAA7-C5E36FBB9D88}" type="datetimeFigureOut">
              <a:rPr lang="da-DK" smtClean="0"/>
              <a:t>26.11.2024</a:t>
            </a:fld>
            <a:endParaRPr lang="da-DK"/>
          </a:p>
        </p:txBody>
      </p:sp>
      <p:sp>
        <p:nvSpPr>
          <p:cNvPr id="5" name="Pladsholder til sidefod 4">
            <a:extLst>
              <a:ext uri="{FF2B5EF4-FFF2-40B4-BE49-F238E27FC236}">
                <a16:creationId xmlns:a16="http://schemas.microsoft.com/office/drawing/2014/main" id="{2957F637-B40E-3869-C5B9-3CA823DF8F3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67488D3-1CA9-FD4A-F1DD-87EE0E212E7C}"/>
              </a:ext>
            </a:extLst>
          </p:cNvPr>
          <p:cNvSpPr>
            <a:spLocks noGrp="1"/>
          </p:cNvSpPr>
          <p:nvPr>
            <p:ph type="sldNum" sz="quarter" idx="12"/>
          </p:nvPr>
        </p:nvSpPr>
        <p:spPr/>
        <p:txBody>
          <a:bodyPr/>
          <a:lstStyle/>
          <a:p>
            <a:fld id="{7597F179-8BB6-7D43-959E-2E5C7BB51068}" type="slidenum">
              <a:rPr lang="da-DK" smtClean="0"/>
              <a:t>‹nr.›</a:t>
            </a:fld>
            <a:endParaRPr lang="da-DK"/>
          </a:p>
        </p:txBody>
      </p:sp>
    </p:spTree>
    <p:extLst>
      <p:ext uri="{BB962C8B-B14F-4D97-AF65-F5344CB8AC3E}">
        <p14:creationId xmlns:p14="http://schemas.microsoft.com/office/powerpoint/2010/main" val="3460753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05BEB09E-A267-CAE2-BFD6-4ADDC3C9E7D4}"/>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F044C9E7-43D7-A3E0-4F3B-52DF63EE6D83}"/>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BD0B0DC-4F14-475A-FCDB-4F89498CF218}"/>
              </a:ext>
            </a:extLst>
          </p:cNvPr>
          <p:cNvSpPr>
            <a:spLocks noGrp="1"/>
          </p:cNvSpPr>
          <p:nvPr>
            <p:ph type="dt" sz="half" idx="10"/>
          </p:nvPr>
        </p:nvSpPr>
        <p:spPr/>
        <p:txBody>
          <a:bodyPr/>
          <a:lstStyle/>
          <a:p>
            <a:fld id="{9DF92C8E-E339-174A-AAA7-C5E36FBB9D88}" type="datetimeFigureOut">
              <a:rPr lang="da-DK" smtClean="0"/>
              <a:t>26.11.2024</a:t>
            </a:fld>
            <a:endParaRPr lang="da-DK"/>
          </a:p>
        </p:txBody>
      </p:sp>
      <p:sp>
        <p:nvSpPr>
          <p:cNvPr id="5" name="Pladsholder til sidefod 4">
            <a:extLst>
              <a:ext uri="{FF2B5EF4-FFF2-40B4-BE49-F238E27FC236}">
                <a16:creationId xmlns:a16="http://schemas.microsoft.com/office/drawing/2014/main" id="{23AD9A96-97F9-7B54-F521-577E4E120BE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7B4546A-7446-A273-FB54-6058302C4113}"/>
              </a:ext>
            </a:extLst>
          </p:cNvPr>
          <p:cNvSpPr>
            <a:spLocks noGrp="1"/>
          </p:cNvSpPr>
          <p:nvPr>
            <p:ph type="sldNum" sz="quarter" idx="12"/>
          </p:nvPr>
        </p:nvSpPr>
        <p:spPr/>
        <p:txBody>
          <a:bodyPr/>
          <a:lstStyle/>
          <a:p>
            <a:fld id="{7597F179-8BB6-7D43-959E-2E5C7BB51068}" type="slidenum">
              <a:rPr lang="da-DK" smtClean="0"/>
              <a:t>‹nr.›</a:t>
            </a:fld>
            <a:endParaRPr lang="da-DK"/>
          </a:p>
        </p:txBody>
      </p:sp>
    </p:spTree>
    <p:extLst>
      <p:ext uri="{BB962C8B-B14F-4D97-AF65-F5344CB8AC3E}">
        <p14:creationId xmlns:p14="http://schemas.microsoft.com/office/powerpoint/2010/main" val="815234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F0571236-237C-5BD9-AE24-DC50CA7373F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5C2C089F-C485-877A-0C0B-C87E715FB98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EB0641B-4436-7B03-E30B-58414080766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F92C8E-E339-174A-AAA7-C5E36FBB9D88}" type="datetimeFigureOut">
              <a:rPr lang="da-DK" smtClean="0"/>
              <a:t>26.11.2024</a:t>
            </a:fld>
            <a:endParaRPr lang="da-DK"/>
          </a:p>
        </p:txBody>
      </p:sp>
      <p:sp>
        <p:nvSpPr>
          <p:cNvPr id="5" name="Pladsholder til sidefod 4">
            <a:extLst>
              <a:ext uri="{FF2B5EF4-FFF2-40B4-BE49-F238E27FC236}">
                <a16:creationId xmlns:a16="http://schemas.microsoft.com/office/drawing/2014/main" id="{AE49C44F-6DD2-B5D2-C7F0-A713C38D5E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9DD77481-10AC-992A-E074-948C118F41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97F179-8BB6-7D43-959E-2E5C7BB51068}" type="slidenum">
              <a:rPr lang="da-DK" smtClean="0"/>
              <a:t>‹nr.›</a:t>
            </a:fld>
            <a:endParaRPr lang="da-DK"/>
          </a:p>
        </p:txBody>
      </p:sp>
    </p:spTree>
    <p:extLst>
      <p:ext uri="{BB962C8B-B14F-4D97-AF65-F5344CB8AC3E}">
        <p14:creationId xmlns:p14="http://schemas.microsoft.com/office/powerpoint/2010/main" val="32983730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youtube.com/watch?v=YAVt7h0zdxs" TargetMode="External"/><Relationship Id="rId2" Type="http://schemas.openxmlformats.org/officeDocument/2006/relationships/hyperlink" Target="https://www.youtube.com/watch?v=4VVAncFju-8" TargetMode="External"/><Relationship Id="rId1" Type="http://schemas.openxmlformats.org/officeDocument/2006/relationships/slideLayout" Target="../slideLayouts/slideLayout2.xml"/><Relationship Id="rId5" Type="http://schemas.openxmlformats.org/officeDocument/2006/relationships/hyperlink" Target="https://www.youtube.com/watch?v=sRdpV7GqtrA" TargetMode="External"/><Relationship Id="rId4" Type="http://schemas.openxmlformats.org/officeDocument/2006/relationships/hyperlink" Target="https://www.youtube.com/watch?v=4oxg2v4117o"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71F879-15F7-BD3B-E6B4-5B5890BB932D}"/>
              </a:ext>
            </a:extLst>
          </p:cNvPr>
          <p:cNvSpPr>
            <a:spLocks noGrp="1"/>
          </p:cNvSpPr>
          <p:nvPr>
            <p:ph type="ctrTitle"/>
          </p:nvPr>
        </p:nvSpPr>
        <p:spPr/>
        <p:txBody>
          <a:bodyPr/>
          <a:lstStyle/>
          <a:p>
            <a:r>
              <a:rPr lang="da-DK" dirty="0"/>
              <a:t>Grim æstetik</a:t>
            </a:r>
          </a:p>
        </p:txBody>
      </p:sp>
      <p:sp>
        <p:nvSpPr>
          <p:cNvPr id="3" name="Undertitel 2">
            <a:extLst>
              <a:ext uri="{FF2B5EF4-FFF2-40B4-BE49-F238E27FC236}">
                <a16:creationId xmlns:a16="http://schemas.microsoft.com/office/drawing/2014/main" id="{A15B092B-F12F-C042-CEC0-9E2BA0D71F97}"/>
              </a:ext>
            </a:extLst>
          </p:cNvPr>
          <p:cNvSpPr>
            <a:spLocks noGrp="1"/>
          </p:cNvSpPr>
          <p:nvPr>
            <p:ph type="subTitle" idx="1"/>
          </p:nvPr>
        </p:nvSpPr>
        <p:spPr/>
        <p:txBody>
          <a:bodyPr/>
          <a:lstStyle/>
          <a:p>
            <a:r>
              <a:rPr lang="da-DK" dirty="0"/>
              <a:t>Fokus på kroppen</a:t>
            </a:r>
          </a:p>
        </p:txBody>
      </p:sp>
    </p:spTree>
    <p:extLst>
      <p:ext uri="{BB962C8B-B14F-4D97-AF65-F5344CB8AC3E}">
        <p14:creationId xmlns:p14="http://schemas.microsoft.com/office/powerpoint/2010/main" val="105208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B66A1B-1638-60B0-D457-098648661966}"/>
              </a:ext>
            </a:extLst>
          </p:cNvPr>
          <p:cNvSpPr>
            <a:spLocks noGrp="1"/>
          </p:cNvSpPr>
          <p:nvPr>
            <p:ph type="title"/>
          </p:nvPr>
        </p:nvSpPr>
        <p:spPr/>
        <p:txBody>
          <a:bodyPr/>
          <a:lstStyle/>
          <a:p>
            <a:r>
              <a:rPr lang="da-DK" dirty="0"/>
              <a:t>Klassisk æstetik</a:t>
            </a:r>
          </a:p>
        </p:txBody>
      </p:sp>
      <p:sp>
        <p:nvSpPr>
          <p:cNvPr id="3" name="Pladsholder til indhold 2">
            <a:extLst>
              <a:ext uri="{FF2B5EF4-FFF2-40B4-BE49-F238E27FC236}">
                <a16:creationId xmlns:a16="http://schemas.microsoft.com/office/drawing/2014/main" id="{D927EBBA-B793-135E-3108-9F2155355F99}"/>
              </a:ext>
            </a:extLst>
          </p:cNvPr>
          <p:cNvSpPr>
            <a:spLocks noGrp="1"/>
          </p:cNvSpPr>
          <p:nvPr>
            <p:ph idx="1"/>
          </p:nvPr>
        </p:nvSpPr>
        <p:spPr/>
        <p:txBody>
          <a:bodyPr/>
          <a:lstStyle/>
          <a:p>
            <a:r>
              <a:rPr lang="da-DK" dirty="0"/>
              <a:t>Tingen i sig selv er smuk</a:t>
            </a:r>
          </a:p>
          <a:p>
            <a:r>
              <a:rPr lang="da-DK" dirty="0"/>
              <a:t>Smukt i absolut forstand (ikke afhængigt af enkeltes smag)</a:t>
            </a:r>
          </a:p>
          <a:p>
            <a:r>
              <a:rPr lang="da-DK" dirty="0"/>
              <a:t>Symmetrisk, harmonisk, idealistisk, lighed, rytme</a:t>
            </a:r>
          </a:p>
          <a:p>
            <a:r>
              <a:rPr lang="da-DK" dirty="0"/>
              <a:t>Harmonisk proportionerede</a:t>
            </a:r>
          </a:p>
          <a:p>
            <a:r>
              <a:rPr lang="da-DK" dirty="0"/>
              <a:t>Menneskekroppen i den ideelle, korrekte fremstilling</a:t>
            </a:r>
          </a:p>
          <a:p>
            <a:r>
              <a:rPr lang="da-DK" dirty="0"/>
              <a:t>kontrapost</a:t>
            </a:r>
          </a:p>
        </p:txBody>
      </p:sp>
    </p:spTree>
    <p:extLst>
      <p:ext uri="{BB962C8B-B14F-4D97-AF65-F5344CB8AC3E}">
        <p14:creationId xmlns:p14="http://schemas.microsoft.com/office/powerpoint/2010/main" val="9649662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DAB07B-B523-31D1-A362-C323225DFC78}"/>
              </a:ext>
            </a:extLst>
          </p:cNvPr>
          <p:cNvSpPr>
            <a:spLocks noGrp="1"/>
          </p:cNvSpPr>
          <p:nvPr>
            <p:ph type="title"/>
          </p:nvPr>
        </p:nvSpPr>
        <p:spPr/>
        <p:txBody>
          <a:bodyPr/>
          <a:lstStyle/>
          <a:p>
            <a:r>
              <a:rPr lang="da-DK" dirty="0"/>
              <a:t>Grim æstetik</a:t>
            </a:r>
          </a:p>
        </p:txBody>
      </p:sp>
      <p:sp>
        <p:nvSpPr>
          <p:cNvPr id="3" name="Pladsholder til indhold 2">
            <a:extLst>
              <a:ext uri="{FF2B5EF4-FFF2-40B4-BE49-F238E27FC236}">
                <a16:creationId xmlns:a16="http://schemas.microsoft.com/office/drawing/2014/main" id="{142784E6-A250-E12F-DC36-344CBC2D197A}"/>
              </a:ext>
            </a:extLst>
          </p:cNvPr>
          <p:cNvSpPr>
            <a:spLocks noGrp="1"/>
          </p:cNvSpPr>
          <p:nvPr>
            <p:ph idx="1"/>
          </p:nvPr>
        </p:nvSpPr>
        <p:spPr/>
        <p:txBody>
          <a:bodyPr>
            <a:normAutofit fontScale="70000" lnSpcReduction="20000"/>
          </a:bodyPr>
          <a:lstStyle/>
          <a:p>
            <a:pPr marL="0" indent="0">
              <a:buNone/>
            </a:pPr>
            <a:endParaRPr lang="da-DK" sz="2900" dirty="0">
              <a:solidFill>
                <a:srgbClr val="000000"/>
              </a:solidFill>
              <a:latin typeface="Times New Roman" panose="02020603050405020304" pitchFamily="18" charset="0"/>
              <a:cs typeface="Times New Roman" panose="02020603050405020304" pitchFamily="18" charset="0"/>
            </a:endParaRPr>
          </a:p>
          <a:p>
            <a:pPr marL="0" indent="0" algn="l" rtl="0">
              <a:spcBef>
                <a:spcPts val="0"/>
              </a:spcBef>
              <a:spcAft>
                <a:spcPts val="0"/>
              </a:spcAft>
              <a:buNone/>
            </a:pPr>
            <a:r>
              <a:rPr lang="da-DK" sz="2900" b="0" i="0" u="none" strike="noStrike" dirty="0">
                <a:solidFill>
                  <a:srgbClr val="000000"/>
                </a:solidFill>
                <a:effectLst/>
                <a:highlight>
                  <a:srgbClr val="00FFFF"/>
                </a:highlight>
                <a:latin typeface="Times New Roman" panose="02020603050405020304" pitchFamily="18" charset="0"/>
                <a:cs typeface="Times New Roman" panose="02020603050405020304" pitchFamily="18" charset="0"/>
              </a:rPr>
              <a:t>Æstetik: </a:t>
            </a:r>
          </a:p>
          <a:p>
            <a:pPr marL="0" indent="0" algn="l" rtl="0">
              <a:spcBef>
                <a:spcPts val="0"/>
              </a:spcBef>
              <a:spcAft>
                <a:spcPts val="0"/>
              </a:spcAft>
              <a:buNone/>
            </a:pPr>
            <a:r>
              <a:rPr lang="da-DK" sz="2900" b="0" i="0" u="none" strike="noStrike" dirty="0">
                <a:solidFill>
                  <a:srgbClr val="333333"/>
                </a:solidFill>
                <a:effectLst/>
                <a:latin typeface="Times New Roman" panose="02020603050405020304" pitchFamily="18" charset="0"/>
                <a:cs typeface="Times New Roman" panose="02020603050405020304" pitchFamily="18" charset="0"/>
              </a:rPr>
              <a:t>nydelsen af det skønne og det smukke</a:t>
            </a:r>
          </a:p>
          <a:p>
            <a:pPr marL="0" indent="0" algn="l" rtl="0">
              <a:spcBef>
                <a:spcPts val="0"/>
              </a:spcBef>
              <a:spcAft>
                <a:spcPts val="0"/>
              </a:spcAft>
              <a:buNone/>
            </a:pPr>
            <a:r>
              <a:rPr lang="da-DK" sz="2900" b="0" i="0" u="none" strike="noStrike" dirty="0">
                <a:solidFill>
                  <a:srgbClr val="333333"/>
                </a:solidFill>
                <a:effectLst/>
                <a:latin typeface="Times New Roman" panose="02020603050405020304" pitchFamily="18" charset="0"/>
                <a:cs typeface="Times New Roman" panose="02020603050405020304" pitchFamily="18" charset="0"/>
              </a:rPr>
              <a:t>det sande og det gode</a:t>
            </a:r>
          </a:p>
          <a:p>
            <a:pPr marL="0" indent="0" algn="l" rtl="0">
              <a:spcBef>
                <a:spcPts val="0"/>
              </a:spcBef>
              <a:spcAft>
                <a:spcPts val="0"/>
              </a:spcAft>
              <a:buNone/>
            </a:pPr>
            <a:r>
              <a:rPr lang="da-DK" sz="2900" b="0" i="0" u="none" strike="noStrike" dirty="0">
                <a:solidFill>
                  <a:srgbClr val="333333"/>
                </a:solidFill>
                <a:effectLst/>
                <a:latin typeface="Times New Roman" panose="02020603050405020304" pitchFamily="18" charset="0"/>
                <a:cs typeface="Times New Roman" panose="02020603050405020304" pitchFamily="18" charset="0"/>
              </a:rPr>
              <a:t>Harmoniske</a:t>
            </a:r>
          </a:p>
          <a:p>
            <a:pPr marL="0" indent="0" algn="l" rtl="0">
              <a:spcBef>
                <a:spcPts val="0"/>
              </a:spcBef>
              <a:spcAft>
                <a:spcPts val="0"/>
              </a:spcAft>
              <a:buNone/>
            </a:pPr>
            <a:r>
              <a:rPr lang="da-DK" sz="2900" b="0" i="0" u="none" strike="noStrike" dirty="0">
                <a:solidFill>
                  <a:srgbClr val="333333"/>
                </a:solidFill>
                <a:effectLst/>
                <a:latin typeface="Times New Roman" panose="02020603050405020304" pitchFamily="18" charset="0"/>
                <a:cs typeface="Times New Roman" panose="02020603050405020304" pitchFamily="18" charset="0"/>
              </a:rPr>
              <a:t>Symmetriske</a:t>
            </a:r>
          </a:p>
          <a:p>
            <a:pPr marL="0" indent="0" algn="l" rtl="0">
              <a:spcBef>
                <a:spcPts val="0"/>
              </a:spcBef>
              <a:spcAft>
                <a:spcPts val="0"/>
              </a:spcAft>
              <a:buNone/>
            </a:pPr>
            <a:r>
              <a:rPr lang="da-DK" sz="2900" b="0" i="0" u="none" strike="noStrike" dirty="0">
                <a:solidFill>
                  <a:srgbClr val="333333"/>
                </a:solidFill>
                <a:effectLst/>
                <a:latin typeface="Times New Roman" panose="02020603050405020304" pitchFamily="18" charset="0"/>
                <a:cs typeface="Times New Roman" panose="02020603050405020304" pitchFamily="18" charset="0"/>
              </a:rPr>
              <a:t>Proportionelt korrekte</a:t>
            </a:r>
          </a:p>
          <a:p>
            <a:pPr marL="0" indent="0" algn="l" rtl="0">
              <a:spcBef>
                <a:spcPts val="0"/>
              </a:spcBef>
              <a:spcAft>
                <a:spcPts val="0"/>
              </a:spcAft>
              <a:buNone/>
            </a:pPr>
            <a:r>
              <a:rPr lang="da-DK" sz="2900" dirty="0">
                <a:solidFill>
                  <a:srgbClr val="333333"/>
                </a:solidFill>
                <a:latin typeface="Times New Roman" panose="02020603050405020304" pitchFamily="18" charset="0"/>
                <a:cs typeface="Times New Roman" panose="02020603050405020304" pitchFamily="18" charset="0"/>
              </a:rPr>
              <a:t>Kontrapost som ultimativt skønne stilling</a:t>
            </a:r>
            <a:endParaRPr lang="da-DK" sz="2900" b="0" i="0" u="none" strike="noStrike" dirty="0">
              <a:solidFill>
                <a:srgbClr val="333333"/>
              </a:solidFill>
              <a:effectLst/>
              <a:latin typeface="Times New Roman" panose="02020603050405020304" pitchFamily="18" charset="0"/>
              <a:cs typeface="Times New Roman" panose="02020603050405020304" pitchFamily="18" charset="0"/>
            </a:endParaRPr>
          </a:p>
          <a:p>
            <a:pPr marL="0" indent="0" algn="l" rtl="0">
              <a:spcBef>
                <a:spcPts val="0"/>
              </a:spcBef>
              <a:spcAft>
                <a:spcPts val="0"/>
              </a:spcAft>
              <a:buNone/>
            </a:pPr>
            <a:endParaRPr lang="da-DK" sz="2900" b="0" i="0" u="none" strike="noStrike" dirty="0">
              <a:solidFill>
                <a:srgbClr val="000000"/>
              </a:solidFill>
              <a:effectLst/>
              <a:latin typeface="Times New Roman" panose="02020603050405020304" pitchFamily="18" charset="0"/>
              <a:cs typeface="Times New Roman" panose="02020603050405020304" pitchFamily="18" charset="0"/>
            </a:endParaRPr>
          </a:p>
          <a:p>
            <a:pPr marL="0" indent="0" algn="l" rtl="0">
              <a:spcBef>
                <a:spcPts val="0"/>
              </a:spcBef>
              <a:spcAft>
                <a:spcPts val="0"/>
              </a:spcAft>
              <a:buNone/>
            </a:pPr>
            <a:r>
              <a:rPr lang="da-DK" sz="2900" b="0" i="0" u="none" strike="noStrike" dirty="0">
                <a:solidFill>
                  <a:srgbClr val="333333"/>
                </a:solidFill>
                <a:effectLst/>
                <a:highlight>
                  <a:srgbClr val="00FFFF"/>
                </a:highlight>
                <a:latin typeface="Times New Roman" panose="02020603050405020304" pitchFamily="18" charset="0"/>
                <a:cs typeface="Times New Roman" panose="02020603050405020304" pitchFamily="18" charset="0"/>
              </a:rPr>
              <a:t>Grimt: </a:t>
            </a:r>
          </a:p>
          <a:p>
            <a:pPr marL="0" indent="0" algn="l" rtl="0">
              <a:spcBef>
                <a:spcPts val="0"/>
              </a:spcBef>
              <a:spcAft>
                <a:spcPts val="0"/>
              </a:spcAft>
              <a:buNone/>
            </a:pPr>
            <a:r>
              <a:rPr lang="da-DK" sz="2900" b="0" i="0" u="none" strike="noStrike" dirty="0">
                <a:solidFill>
                  <a:srgbClr val="333333"/>
                </a:solidFill>
                <a:effectLst/>
                <a:latin typeface="Times New Roman" panose="02020603050405020304" pitchFamily="18" charset="0"/>
                <a:cs typeface="Times New Roman" panose="02020603050405020304" pitchFamily="18" charset="0"/>
              </a:rPr>
              <a:t>det, der forstyrrer harmonien og skønheden</a:t>
            </a:r>
          </a:p>
          <a:p>
            <a:pPr marL="0" indent="0" algn="l" rtl="0">
              <a:spcBef>
                <a:spcPts val="0"/>
              </a:spcBef>
              <a:spcAft>
                <a:spcPts val="0"/>
              </a:spcAft>
              <a:buNone/>
            </a:pPr>
            <a:r>
              <a:rPr lang="da-DK" sz="2900" b="0" i="0" u="none" strike="noStrike" dirty="0">
                <a:solidFill>
                  <a:srgbClr val="333333"/>
                </a:solidFill>
                <a:effectLst/>
                <a:latin typeface="Times New Roman" panose="02020603050405020304" pitchFamily="18" charset="0"/>
                <a:cs typeface="Times New Roman" panose="02020603050405020304" pitchFamily="18" charset="0"/>
              </a:rPr>
              <a:t>noget vi vil gemme væk, ikke se på </a:t>
            </a:r>
            <a:endParaRPr lang="da-DK" sz="2900" b="0" i="0" u="none" strike="noStrike" dirty="0">
              <a:solidFill>
                <a:srgbClr val="000000"/>
              </a:solidFill>
              <a:effectLst/>
              <a:latin typeface="Times New Roman" panose="02020603050405020304" pitchFamily="18" charset="0"/>
              <a:cs typeface="Times New Roman" panose="02020603050405020304" pitchFamily="18" charset="0"/>
            </a:endParaRPr>
          </a:p>
          <a:p>
            <a:pPr marL="0" indent="0">
              <a:buNone/>
            </a:pPr>
            <a:r>
              <a:rPr lang="da-DK" sz="2900" dirty="0">
                <a:latin typeface="Times New Roman" panose="02020603050405020304" pitchFamily="18" charset="0"/>
                <a:cs typeface="Times New Roman" panose="02020603050405020304" pitchFamily="18" charset="0"/>
              </a:rPr>
              <a:t>Har at gøre med sanser/følelser: vi frastødes fysisk ved at se, lugte, røre</a:t>
            </a:r>
          </a:p>
          <a:p>
            <a:pPr marL="0" indent="0">
              <a:buNone/>
            </a:pPr>
            <a:r>
              <a:rPr lang="da-DK" sz="2900" dirty="0">
                <a:latin typeface="Times New Roman" panose="02020603050405020304" pitchFamily="18" charset="0"/>
                <a:cs typeface="Times New Roman" panose="02020603050405020304" pitchFamily="18" charset="0"/>
              </a:rPr>
              <a:t>Rådne frugter, forrådnelse, indvolde, spyt, lort, </a:t>
            </a:r>
            <a:br>
              <a:rPr lang="da-DK" sz="2900" dirty="0">
                <a:latin typeface="Times New Roman" panose="02020603050405020304" pitchFamily="18" charset="0"/>
                <a:cs typeface="Times New Roman" panose="02020603050405020304" pitchFamily="18" charset="0"/>
              </a:rPr>
            </a:br>
            <a:endParaRPr lang="da-DK" sz="2900" dirty="0">
              <a:latin typeface="Times New Roman" panose="02020603050405020304" pitchFamily="18" charset="0"/>
              <a:cs typeface="Times New Roman" panose="02020603050405020304" pitchFamily="18" charset="0"/>
            </a:endParaRPr>
          </a:p>
          <a:p>
            <a:pPr marL="0" indent="0">
              <a:buNone/>
            </a:pPr>
            <a:r>
              <a:rPr lang="da-DK" sz="2900" dirty="0">
                <a:highlight>
                  <a:srgbClr val="FFFF00"/>
                </a:highlight>
                <a:latin typeface="Times New Roman" panose="02020603050405020304" pitchFamily="18" charset="0"/>
                <a:cs typeface="Times New Roman" panose="02020603050405020304" pitchFamily="18" charset="0"/>
              </a:rPr>
              <a:t>Det grimme er ofte forbundet med kroppen og dets funktioner</a:t>
            </a:r>
            <a:br>
              <a:rPr lang="da-DK" sz="4000" dirty="0"/>
            </a:br>
            <a:endParaRPr lang="da-DK" sz="5400" dirty="0"/>
          </a:p>
        </p:txBody>
      </p:sp>
    </p:spTree>
    <p:extLst>
      <p:ext uri="{BB962C8B-B14F-4D97-AF65-F5344CB8AC3E}">
        <p14:creationId xmlns:p14="http://schemas.microsoft.com/office/powerpoint/2010/main" val="4282153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C8924C-0706-5AA9-6584-83F0C3BD8450}"/>
              </a:ext>
            </a:extLst>
          </p:cNvPr>
          <p:cNvSpPr>
            <a:spLocks noGrp="1"/>
          </p:cNvSpPr>
          <p:nvPr>
            <p:ph type="title"/>
          </p:nvPr>
        </p:nvSpPr>
        <p:spPr/>
        <p:txBody>
          <a:bodyPr/>
          <a:lstStyle/>
          <a:p>
            <a:r>
              <a:rPr lang="da-DK" dirty="0"/>
              <a:t>Hvad er formålet med kunst</a:t>
            </a:r>
          </a:p>
        </p:txBody>
      </p:sp>
      <p:sp>
        <p:nvSpPr>
          <p:cNvPr id="3" name="Pladsholder til indhold 2">
            <a:extLst>
              <a:ext uri="{FF2B5EF4-FFF2-40B4-BE49-F238E27FC236}">
                <a16:creationId xmlns:a16="http://schemas.microsoft.com/office/drawing/2014/main" id="{A29164D8-D614-B2DC-BB8F-2E1FA5969886}"/>
              </a:ext>
            </a:extLst>
          </p:cNvPr>
          <p:cNvSpPr>
            <a:spLocks noGrp="1"/>
          </p:cNvSpPr>
          <p:nvPr>
            <p:ph idx="1"/>
          </p:nvPr>
        </p:nvSpPr>
        <p:spPr>
          <a:xfrm>
            <a:off x="838200" y="1825625"/>
            <a:ext cx="10515600" cy="5032375"/>
          </a:xfrm>
        </p:spPr>
        <p:txBody>
          <a:bodyPr>
            <a:normAutofit/>
          </a:bodyPr>
          <a:lstStyle/>
          <a:p>
            <a:pPr marL="0" indent="0" algn="l" rtl="0">
              <a:spcBef>
                <a:spcPts val="0"/>
              </a:spcBef>
              <a:spcAft>
                <a:spcPts val="0"/>
              </a:spcAft>
              <a:buNone/>
            </a:pPr>
            <a:r>
              <a:rPr lang="da-DK" sz="4400" b="0" i="0" u="none" strike="noStrike" dirty="0">
                <a:solidFill>
                  <a:srgbClr val="333333"/>
                </a:solidFill>
                <a:effectLst/>
                <a:latin typeface="Arial" panose="020B0604020202020204" pitchFamily="34" charset="0"/>
              </a:rPr>
              <a:t>Hvad skal kunst? Skal det skabe smukke, skønne, harmoniske værker?</a:t>
            </a:r>
            <a:endParaRPr lang="da-DK" sz="6000" b="0" i="0" u="none" strike="noStrike" dirty="0">
              <a:solidFill>
                <a:srgbClr val="000000"/>
              </a:solidFill>
              <a:effectLst/>
            </a:endParaRPr>
          </a:p>
          <a:p>
            <a:pPr marL="0" indent="0" algn="l" rtl="0">
              <a:spcBef>
                <a:spcPts val="0"/>
              </a:spcBef>
              <a:spcAft>
                <a:spcPts val="0"/>
              </a:spcAft>
              <a:buNone/>
            </a:pPr>
            <a:r>
              <a:rPr lang="da-DK" sz="4400" b="0" i="0" u="none" strike="noStrike" dirty="0">
                <a:solidFill>
                  <a:srgbClr val="333333"/>
                </a:solidFill>
                <a:effectLst/>
                <a:latin typeface="Arial" panose="020B0604020202020204" pitchFamily="34" charset="0"/>
              </a:rPr>
              <a:t>Skal det provokere og rykke grænserne for hvad der er acceptabelt? </a:t>
            </a:r>
          </a:p>
          <a:p>
            <a:pPr marL="0" indent="0" algn="l" rtl="0">
              <a:spcBef>
                <a:spcPts val="0"/>
              </a:spcBef>
              <a:spcAft>
                <a:spcPts val="0"/>
              </a:spcAft>
              <a:buNone/>
            </a:pPr>
            <a:r>
              <a:rPr lang="da-DK" sz="4000" b="0" i="0" u="none" strike="noStrike" dirty="0">
                <a:solidFill>
                  <a:srgbClr val="333333"/>
                </a:solidFill>
                <a:effectLst/>
                <a:latin typeface="Arial" panose="020B0604020202020204" pitchFamily="34" charset="0"/>
              </a:rPr>
              <a:t>Skal det kun være smukt eller også have fokus på tabuer, det ulækre? </a:t>
            </a:r>
            <a:endParaRPr lang="da-DK" sz="11500" b="0" i="0" u="none" strike="noStrike" dirty="0">
              <a:solidFill>
                <a:srgbClr val="000000"/>
              </a:solidFill>
              <a:effectLst/>
            </a:endParaRPr>
          </a:p>
          <a:p>
            <a:pPr marL="0" indent="0">
              <a:buNone/>
            </a:pPr>
            <a:br>
              <a:rPr lang="da-DK" dirty="0"/>
            </a:br>
            <a:br>
              <a:rPr lang="da-DK" dirty="0"/>
            </a:br>
            <a:endParaRPr lang="da-DK" dirty="0"/>
          </a:p>
        </p:txBody>
      </p:sp>
    </p:spTree>
    <p:extLst>
      <p:ext uri="{BB962C8B-B14F-4D97-AF65-F5344CB8AC3E}">
        <p14:creationId xmlns:p14="http://schemas.microsoft.com/office/powerpoint/2010/main" val="578146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C1694D-0932-29F2-69F3-138C5A27C223}"/>
              </a:ext>
            </a:extLst>
          </p:cNvPr>
          <p:cNvSpPr>
            <a:spLocks noGrp="1"/>
          </p:cNvSpPr>
          <p:nvPr>
            <p:ph type="title"/>
          </p:nvPr>
        </p:nvSpPr>
        <p:spPr/>
        <p:txBody>
          <a:bodyPr/>
          <a:lstStyle/>
          <a:p>
            <a:endParaRPr lang="da-DK" dirty="0"/>
          </a:p>
        </p:txBody>
      </p:sp>
      <p:sp>
        <p:nvSpPr>
          <p:cNvPr id="3" name="Pladsholder til indhold 2">
            <a:extLst>
              <a:ext uri="{FF2B5EF4-FFF2-40B4-BE49-F238E27FC236}">
                <a16:creationId xmlns:a16="http://schemas.microsoft.com/office/drawing/2014/main" id="{78A4AAED-47DD-E775-FCF0-E18ABCA7EC98}"/>
              </a:ext>
            </a:extLst>
          </p:cNvPr>
          <p:cNvSpPr>
            <a:spLocks noGrp="1"/>
          </p:cNvSpPr>
          <p:nvPr>
            <p:ph idx="1"/>
          </p:nvPr>
        </p:nvSpPr>
        <p:spPr/>
        <p:txBody>
          <a:bodyPr>
            <a:normAutofit/>
          </a:bodyPr>
          <a:lstStyle/>
          <a:p>
            <a:pPr marL="0" indent="0">
              <a:buNone/>
            </a:pPr>
            <a:r>
              <a:rPr lang="da-DK" sz="3600" b="0" i="0" u="none" strike="noStrike" dirty="0">
                <a:solidFill>
                  <a:srgbClr val="333333"/>
                </a:solidFill>
                <a:effectLst/>
                <a:latin typeface="Arial" panose="020B0604020202020204" pitchFamily="34" charset="0"/>
              </a:rPr>
              <a:t>Måske hænger en kunstners ønske om at skabe noget grimt, sammen med dens måde at anskue verden på? Hvis man synes livet er grimt og samfundet er sygt, hvorfor skal kunsten så være skøn og god?</a:t>
            </a:r>
            <a:endParaRPr lang="da-DK" sz="4800" dirty="0"/>
          </a:p>
        </p:txBody>
      </p:sp>
    </p:spTree>
    <p:extLst>
      <p:ext uri="{BB962C8B-B14F-4D97-AF65-F5344CB8AC3E}">
        <p14:creationId xmlns:p14="http://schemas.microsoft.com/office/powerpoint/2010/main" val="37162033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91844A-91AD-3559-863E-90F9C16D70EB}"/>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62E10351-B394-9494-A864-E306D5BE5F03}"/>
              </a:ext>
            </a:extLst>
          </p:cNvPr>
          <p:cNvSpPr>
            <a:spLocks noGrp="1"/>
          </p:cNvSpPr>
          <p:nvPr>
            <p:ph idx="1"/>
          </p:nvPr>
        </p:nvSpPr>
        <p:spPr/>
        <p:txBody>
          <a:bodyPr/>
          <a:lstStyle/>
          <a:p>
            <a:pPr marL="0" indent="0">
              <a:buNone/>
            </a:pPr>
            <a:r>
              <a:rPr lang="da-DK" sz="3600" b="0" i="0" u="none" strike="noStrike" dirty="0">
                <a:solidFill>
                  <a:srgbClr val="333333"/>
                </a:solidFill>
                <a:effectLst/>
                <a:latin typeface="Arial" panose="020B0604020202020204" pitchFamily="34" charset="0"/>
              </a:rPr>
              <a:t>Måske ønsker kunstnere at “ruske op” i den måde vi anskuer verden på, så vi ikke hænger fast i vores forestillinger om livet og samfundet, men kommer til at tænke over tingene og opnår en ny erkendelse</a:t>
            </a:r>
            <a:r>
              <a:rPr lang="da-DK" sz="1800" b="0" i="0" u="none" strike="noStrike" dirty="0">
                <a:solidFill>
                  <a:srgbClr val="333333"/>
                </a:solidFill>
                <a:effectLst/>
                <a:latin typeface="Arial" panose="020B0604020202020204" pitchFamily="34" charset="0"/>
              </a:rPr>
              <a:t>. </a:t>
            </a:r>
            <a:endParaRPr lang="da-DK" dirty="0"/>
          </a:p>
        </p:txBody>
      </p:sp>
    </p:spTree>
    <p:extLst>
      <p:ext uri="{BB962C8B-B14F-4D97-AF65-F5344CB8AC3E}">
        <p14:creationId xmlns:p14="http://schemas.microsoft.com/office/powerpoint/2010/main" val="13280605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6442AF-5C11-8018-8443-8B60794FA154}"/>
              </a:ext>
            </a:extLst>
          </p:cNvPr>
          <p:cNvSpPr>
            <a:spLocks noGrp="1"/>
          </p:cNvSpPr>
          <p:nvPr>
            <p:ph type="title"/>
          </p:nvPr>
        </p:nvSpPr>
        <p:spPr/>
        <p:txBody>
          <a:bodyPr/>
          <a:lstStyle/>
          <a:p>
            <a:r>
              <a:rPr lang="da-DK" dirty="0"/>
              <a:t>Nu skal i se nogle eksempler</a:t>
            </a:r>
          </a:p>
        </p:txBody>
      </p:sp>
      <p:sp>
        <p:nvSpPr>
          <p:cNvPr id="3" name="Pladsholder til indhold 2">
            <a:extLst>
              <a:ext uri="{FF2B5EF4-FFF2-40B4-BE49-F238E27FC236}">
                <a16:creationId xmlns:a16="http://schemas.microsoft.com/office/drawing/2014/main" id="{67FD0006-1599-9A1B-E499-66C853D47D71}"/>
              </a:ext>
            </a:extLst>
          </p:cNvPr>
          <p:cNvSpPr>
            <a:spLocks noGrp="1"/>
          </p:cNvSpPr>
          <p:nvPr>
            <p:ph idx="1"/>
          </p:nvPr>
        </p:nvSpPr>
        <p:spPr/>
        <p:txBody>
          <a:bodyPr/>
          <a:lstStyle/>
          <a:p>
            <a:pPr marL="0" indent="0">
              <a:buNone/>
            </a:pPr>
            <a:endParaRPr lang="da-DK" dirty="0"/>
          </a:p>
          <a:p>
            <a:pPr marL="0" indent="0">
              <a:buNone/>
            </a:pPr>
            <a:r>
              <a:rPr lang="da-DK" sz="3200" dirty="0">
                <a:latin typeface="Times New Roman" panose="02020603050405020304" pitchFamily="18" charset="0"/>
                <a:cs typeface="Times New Roman" panose="02020603050405020304" pitchFamily="18" charset="0"/>
              </a:rPr>
              <a:t>Mens i stiller jer selv spørgsmålet: </a:t>
            </a:r>
          </a:p>
          <a:p>
            <a:pPr marL="0" indent="0">
              <a:buNone/>
            </a:pPr>
            <a:r>
              <a:rPr lang="da-DK" b="0" i="0" u="none" strike="noStrike" dirty="0">
                <a:solidFill>
                  <a:srgbClr val="333333"/>
                </a:solidFill>
                <a:effectLst/>
                <a:latin typeface="Times New Roman" panose="02020603050405020304" pitchFamily="18" charset="0"/>
                <a:cs typeface="Times New Roman" panose="02020603050405020304" pitchFamily="18" charset="0"/>
              </a:rPr>
              <a:t>Kan noget grimt have en æstetisk dimension og blive smukt at se på? </a:t>
            </a:r>
            <a:endParaRPr lang="da-DK"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240632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ladsholder til indhold 4" descr="Et billede, der indeholder indendørs, skulptur, sten&#10;&#10;Automatisk genereret beskrivelse">
            <a:extLst>
              <a:ext uri="{FF2B5EF4-FFF2-40B4-BE49-F238E27FC236}">
                <a16:creationId xmlns:a16="http://schemas.microsoft.com/office/drawing/2014/main" id="{5EBF9189-EDB5-2B07-A68A-FC80B4D947AF}"/>
              </a:ext>
            </a:extLst>
          </p:cNvPr>
          <p:cNvPicPr>
            <a:picLocks noGrp="1" noChangeAspect="1"/>
          </p:cNvPicPr>
          <p:nvPr>
            <p:ph idx="1"/>
          </p:nvPr>
        </p:nvPicPr>
        <p:blipFill rotWithShape="1">
          <a:blip r:embed="rId2"/>
          <a:srcRect t="9761" b="17658"/>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EE6D7BB-ACF7-A4B2-9D1E-81CB689FD71A}"/>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a:solidFill>
                  <a:schemeClr val="tx1">
                    <a:lumMod val="85000"/>
                    <a:lumOff val="15000"/>
                  </a:schemeClr>
                </a:solidFill>
              </a:rPr>
              <a:t>Christian Lemmertz</a:t>
            </a: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55483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BE1EB2-93F2-1E27-09CD-029EAFD8137C}"/>
              </a:ext>
            </a:extLst>
          </p:cNvPr>
          <p:cNvSpPr>
            <a:spLocks noGrp="1"/>
          </p:cNvSpPr>
          <p:nvPr>
            <p:ph type="title"/>
          </p:nvPr>
        </p:nvSpPr>
        <p:spPr/>
        <p:txBody>
          <a:bodyPr/>
          <a:lstStyle/>
          <a:p>
            <a:r>
              <a:rPr lang="da-DK" dirty="0" err="1"/>
              <a:t>Lemmertz</a:t>
            </a:r>
            <a:endParaRPr lang="da-DK" dirty="0"/>
          </a:p>
        </p:txBody>
      </p:sp>
      <p:sp>
        <p:nvSpPr>
          <p:cNvPr id="3" name="Pladsholder til indhold 2">
            <a:extLst>
              <a:ext uri="{FF2B5EF4-FFF2-40B4-BE49-F238E27FC236}">
                <a16:creationId xmlns:a16="http://schemas.microsoft.com/office/drawing/2014/main" id="{075F7F14-61AD-6307-79A3-FB3BFD6DF959}"/>
              </a:ext>
            </a:extLst>
          </p:cNvPr>
          <p:cNvSpPr>
            <a:spLocks noGrp="1"/>
          </p:cNvSpPr>
          <p:nvPr>
            <p:ph idx="1"/>
          </p:nvPr>
        </p:nvSpPr>
        <p:spPr/>
        <p:txBody>
          <a:bodyPr/>
          <a:lstStyle/>
          <a:p>
            <a:pPr marL="0" indent="0">
              <a:buNone/>
            </a:pPr>
            <a:r>
              <a:rPr lang="da-DK" b="0" i="0" u="none" strike="noStrike" dirty="0">
                <a:solidFill>
                  <a:srgbClr val="333333"/>
                </a:solidFill>
                <a:effectLst/>
                <a:latin typeface="Noto Sans" panose="020B0502040504020204" pitchFamily="34" charset="0"/>
              </a:rPr>
              <a:t>ville være uudholdelige at se på i virkeligheden eller bare i en fremstilling i mere naturlige materialer</a:t>
            </a:r>
          </a:p>
          <a:p>
            <a:pPr marL="0" indent="0">
              <a:buNone/>
            </a:pPr>
            <a:endParaRPr lang="da-DK" dirty="0">
              <a:solidFill>
                <a:srgbClr val="333333"/>
              </a:solidFill>
              <a:latin typeface="Noto Sans" panose="020B0502040504020204" pitchFamily="34" charset="0"/>
            </a:endParaRPr>
          </a:p>
          <a:p>
            <a:pPr marL="0" indent="0">
              <a:buNone/>
            </a:pPr>
            <a:r>
              <a:rPr lang="da-DK" b="0" i="0" u="none" strike="noStrike" dirty="0">
                <a:solidFill>
                  <a:srgbClr val="333333"/>
                </a:solidFill>
                <a:effectLst/>
                <a:latin typeface="Noto Sans" panose="020B0502040504020204" pitchFamily="34" charset="0"/>
              </a:rPr>
              <a:t>det rene, ophøjede materiale marmor giver en æstetisk dimension i den rene, hvide gengivelse.</a:t>
            </a:r>
            <a:endParaRPr lang="da-DK" dirty="0"/>
          </a:p>
        </p:txBody>
      </p:sp>
    </p:spTree>
    <p:extLst>
      <p:ext uri="{BB962C8B-B14F-4D97-AF65-F5344CB8AC3E}">
        <p14:creationId xmlns:p14="http://schemas.microsoft.com/office/powerpoint/2010/main" val="20961144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4E98B8B0-573C-43DD-85FE-31433D5707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Billede 6" descr="Et billede, der indeholder person, indendørs&#10;&#10;Automatisk genereret beskrivelse">
            <a:extLst>
              <a:ext uri="{FF2B5EF4-FFF2-40B4-BE49-F238E27FC236}">
                <a16:creationId xmlns:a16="http://schemas.microsoft.com/office/drawing/2014/main" id="{CBBCDBB0-7034-B4BB-BB47-F8CA6E54469B}"/>
              </a:ext>
            </a:extLst>
          </p:cNvPr>
          <p:cNvPicPr>
            <a:picLocks noChangeAspect="1"/>
          </p:cNvPicPr>
          <p:nvPr/>
        </p:nvPicPr>
        <p:blipFill rotWithShape="1">
          <a:blip r:embed="rId2"/>
          <a:srcRect t="23355" r="-2" b="16748"/>
          <a:stretch/>
        </p:blipFill>
        <p:spPr>
          <a:xfrm>
            <a:off x="20" y="10"/>
            <a:ext cx="7642726" cy="6857990"/>
          </a:xfrm>
          <a:prstGeom prst="rect">
            <a:avLst/>
          </a:prstGeom>
        </p:spPr>
      </p:pic>
      <p:sp>
        <p:nvSpPr>
          <p:cNvPr id="18" name="Rectangle 17">
            <a:extLst>
              <a:ext uri="{FF2B5EF4-FFF2-40B4-BE49-F238E27FC236}">
                <a16:creationId xmlns:a16="http://schemas.microsoft.com/office/drawing/2014/main" id="{0ADDB668-2CA4-4D2B-9C34-3487CA33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263" y="3986129"/>
            <a:ext cx="6288261" cy="2253231"/>
          </a:xfrm>
          <a:prstGeom prst="rect">
            <a:avLst/>
          </a:prstGeom>
          <a:solidFill>
            <a:schemeClr val="bg1">
              <a:alpha val="95000"/>
            </a:schemeClr>
          </a:solidFill>
          <a:ln w="12700">
            <a:solidFill>
              <a:srgbClr val="EFEFE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877CF797-E558-88F2-AFE6-95B4B1F1AF19}"/>
              </a:ext>
            </a:extLst>
          </p:cNvPr>
          <p:cNvSpPr>
            <a:spLocks noGrp="1"/>
          </p:cNvSpPr>
          <p:nvPr>
            <p:ph type="title"/>
          </p:nvPr>
        </p:nvSpPr>
        <p:spPr>
          <a:xfrm>
            <a:off x="841248" y="4152624"/>
            <a:ext cx="2112264" cy="1920240"/>
          </a:xfrm>
        </p:spPr>
        <p:txBody>
          <a:bodyPr>
            <a:normAutofit/>
          </a:bodyPr>
          <a:lstStyle/>
          <a:p>
            <a:r>
              <a:rPr lang="da-DK" sz="2200" b="0" i="0" u="none" strike="noStrike">
                <a:effectLst/>
                <a:latin typeface="Noto Sans" panose="020B0502040504020204" pitchFamily="34" charset="0"/>
              </a:rPr>
              <a:t>Christian Lemmerz i 1994 installationen „Legeme (Spejl)“</a:t>
            </a:r>
            <a:endParaRPr lang="da-DK" sz="2200"/>
          </a:p>
        </p:txBody>
      </p:sp>
      <p:pic>
        <p:nvPicPr>
          <p:cNvPr id="11" name="Billede 10" descr="Et billede, der indeholder væg, indendørs, snavset&#10;&#10;Automatisk genereret beskrivelse">
            <a:extLst>
              <a:ext uri="{FF2B5EF4-FFF2-40B4-BE49-F238E27FC236}">
                <a16:creationId xmlns:a16="http://schemas.microsoft.com/office/drawing/2014/main" id="{FFECF981-7045-7F78-3134-E6D970CE01C8}"/>
              </a:ext>
            </a:extLst>
          </p:cNvPr>
          <p:cNvPicPr>
            <a:picLocks noChangeAspect="1"/>
          </p:cNvPicPr>
          <p:nvPr/>
        </p:nvPicPr>
        <p:blipFill rotWithShape="1">
          <a:blip r:embed="rId3"/>
          <a:srcRect r="4183" b="-1"/>
          <a:stretch/>
        </p:blipFill>
        <p:spPr>
          <a:xfrm>
            <a:off x="7720049" y="10"/>
            <a:ext cx="4471952" cy="2240270"/>
          </a:xfrm>
          <a:prstGeom prst="rect">
            <a:avLst/>
          </a:prstGeom>
        </p:spPr>
      </p:pic>
      <p:sp>
        <p:nvSpPr>
          <p:cNvPr id="20" name="Rectangle 19">
            <a:extLst>
              <a:ext uri="{FF2B5EF4-FFF2-40B4-BE49-F238E27FC236}">
                <a16:creationId xmlns:a16="http://schemas.microsoft.com/office/drawing/2014/main" id="{2568BC19-F052-4108-93E1-6A3D1DEC0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370" y="47845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D5FD337D-4D6B-4C8B-B6F5-121097E098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407046" y="5103601"/>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Pladsholder til indhold 2">
            <a:extLst>
              <a:ext uri="{FF2B5EF4-FFF2-40B4-BE49-F238E27FC236}">
                <a16:creationId xmlns:a16="http://schemas.microsoft.com/office/drawing/2014/main" id="{23E630BD-4EDF-7465-A5F1-AF940F19C6AC}"/>
              </a:ext>
            </a:extLst>
          </p:cNvPr>
          <p:cNvSpPr>
            <a:spLocks noGrp="1"/>
          </p:cNvSpPr>
          <p:nvPr>
            <p:ph idx="1"/>
          </p:nvPr>
        </p:nvSpPr>
        <p:spPr>
          <a:xfrm>
            <a:off x="3364992" y="4151376"/>
            <a:ext cx="3319272" cy="1920240"/>
          </a:xfrm>
        </p:spPr>
        <p:txBody>
          <a:bodyPr anchor="ctr">
            <a:normAutofit/>
          </a:bodyPr>
          <a:lstStyle/>
          <a:p>
            <a:pPr marL="0" indent="0">
              <a:buNone/>
            </a:pPr>
            <a:r>
              <a:rPr lang="da-DK" sz="1700" b="0" i="0" u="none" strike="noStrike">
                <a:effectLst/>
                <a:latin typeface="Noto Sans" panose="020B0502040504020204" pitchFamily="34" charset="0"/>
              </a:rPr>
              <a:t>Grisekroppene var skåret midt over på tværs og derefter syet sammen som nye kroppe, bagkrop mod bagkrop og forkrop mod forkrop, som spejlinger af sig selv. </a:t>
            </a:r>
            <a:endParaRPr lang="da-DK" sz="1700"/>
          </a:p>
        </p:txBody>
      </p:sp>
      <p:pic>
        <p:nvPicPr>
          <p:cNvPr id="9" name="Billede 8" descr="Et billede, der indeholder køkkenapparat&#10;&#10;Automatisk genereret beskrivelse">
            <a:extLst>
              <a:ext uri="{FF2B5EF4-FFF2-40B4-BE49-F238E27FC236}">
                <a16:creationId xmlns:a16="http://schemas.microsoft.com/office/drawing/2014/main" id="{4B1D9820-304A-D37B-7BBE-C2F5CFB870B3}"/>
              </a:ext>
            </a:extLst>
          </p:cNvPr>
          <p:cNvPicPr>
            <a:picLocks noChangeAspect="1"/>
          </p:cNvPicPr>
          <p:nvPr/>
        </p:nvPicPr>
        <p:blipFill rotWithShape="1">
          <a:blip r:embed="rId4"/>
          <a:srcRect t="17603" r="1" b="26110"/>
          <a:stretch/>
        </p:blipFill>
        <p:spPr>
          <a:xfrm>
            <a:off x="7720049" y="2308860"/>
            <a:ext cx="4471952" cy="2240280"/>
          </a:xfrm>
          <a:prstGeom prst="rect">
            <a:avLst/>
          </a:prstGeom>
        </p:spPr>
      </p:pic>
      <p:pic>
        <p:nvPicPr>
          <p:cNvPr id="5" name="Billede 4" descr="Et billede, der indeholder tekst, vindue&#10;&#10;Automatisk genereret beskrivelse">
            <a:extLst>
              <a:ext uri="{FF2B5EF4-FFF2-40B4-BE49-F238E27FC236}">
                <a16:creationId xmlns:a16="http://schemas.microsoft.com/office/drawing/2014/main" id="{502A0324-7004-5BA8-E4F8-FB6B30E8D70C}"/>
              </a:ext>
            </a:extLst>
          </p:cNvPr>
          <p:cNvPicPr>
            <a:picLocks noChangeAspect="1"/>
          </p:cNvPicPr>
          <p:nvPr/>
        </p:nvPicPr>
        <p:blipFill rotWithShape="1">
          <a:blip r:embed="rId5"/>
          <a:srcRect t="17864" r="1" b="4166"/>
          <a:stretch/>
        </p:blipFill>
        <p:spPr>
          <a:xfrm>
            <a:off x="7720049" y="4617720"/>
            <a:ext cx="4471957" cy="2240280"/>
          </a:xfrm>
          <a:prstGeom prst="rect">
            <a:avLst/>
          </a:prstGeom>
        </p:spPr>
      </p:pic>
    </p:spTree>
    <p:extLst>
      <p:ext uri="{BB962C8B-B14F-4D97-AF65-F5344CB8AC3E}">
        <p14:creationId xmlns:p14="http://schemas.microsoft.com/office/powerpoint/2010/main" val="16567184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466BE65-7C98-EAE4-F895-55D5EED7D646}"/>
              </a:ext>
            </a:extLst>
          </p:cNvPr>
          <p:cNvSpPr>
            <a:spLocks noGrp="1"/>
          </p:cNvSpPr>
          <p:nvPr>
            <p:ph type="title"/>
          </p:nvPr>
        </p:nvSpPr>
        <p:spPr>
          <a:xfrm>
            <a:off x="640080" y="325369"/>
            <a:ext cx="4368602" cy="1956841"/>
          </a:xfrm>
        </p:spPr>
        <p:txBody>
          <a:bodyPr anchor="b">
            <a:normAutofit/>
          </a:bodyPr>
          <a:lstStyle/>
          <a:p>
            <a:r>
              <a:rPr lang="da-DK" sz="4200" dirty="0">
                <a:latin typeface="Times New Roman" panose="02020603050405020304" pitchFamily="18" charset="0"/>
                <a:cs typeface="Times New Roman" panose="02020603050405020304" pitchFamily="18" charset="0"/>
              </a:rPr>
              <a:t>Bjørn Nørgaard: </a:t>
            </a:r>
            <a:r>
              <a:rPr lang="da-DK" sz="4200" b="0" i="1" u="none" strike="noStrike" dirty="0">
                <a:effectLst/>
                <a:latin typeface="Times New Roman" panose="02020603050405020304" pitchFamily="18" charset="0"/>
                <a:cs typeface="Times New Roman" panose="02020603050405020304" pitchFamily="18" charset="0"/>
              </a:rPr>
              <a:t>kødkunst</a:t>
            </a:r>
            <a:r>
              <a:rPr lang="da-DK" sz="4200" b="0" i="0" u="none" strike="noStrike" dirty="0">
                <a:effectLst/>
                <a:latin typeface="Times New Roman" panose="02020603050405020304" pitchFamily="18" charset="0"/>
                <a:cs typeface="Times New Roman" panose="02020603050405020304" pitchFamily="18" charset="0"/>
              </a:rPr>
              <a:t> (</a:t>
            </a:r>
            <a:r>
              <a:rPr lang="da-DK" sz="4200" b="0" i="0" u="none" strike="noStrike" dirty="0" err="1">
                <a:effectLst/>
                <a:latin typeface="Times New Roman" panose="02020603050405020304" pitchFamily="18" charset="0"/>
                <a:cs typeface="Times New Roman" panose="02020603050405020304" pitchFamily="18" charset="0"/>
              </a:rPr>
              <a:t>carnal</a:t>
            </a:r>
            <a:r>
              <a:rPr lang="da-DK" sz="4200" b="0" i="0" u="none" strike="noStrike" dirty="0">
                <a:effectLst/>
                <a:latin typeface="Times New Roman" panose="02020603050405020304" pitchFamily="18" charset="0"/>
                <a:cs typeface="Times New Roman" panose="02020603050405020304" pitchFamily="18" charset="0"/>
              </a:rPr>
              <a:t> art)</a:t>
            </a:r>
            <a:endParaRPr lang="da-DK" sz="4200" dirty="0">
              <a:latin typeface="Times New Roman" panose="02020603050405020304" pitchFamily="18" charset="0"/>
              <a:cs typeface="Times New Roman" panose="02020603050405020304" pitchFamily="18" charset="0"/>
            </a:endParaRPr>
          </a:p>
        </p:txBody>
      </p:sp>
      <p:sp>
        <p:nvSpPr>
          <p:cNvPr id="1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AEB94F51-9221-8A8E-477B-3AC67A09BB22}"/>
              </a:ext>
            </a:extLst>
          </p:cNvPr>
          <p:cNvSpPr>
            <a:spLocks noGrp="1"/>
          </p:cNvSpPr>
          <p:nvPr>
            <p:ph idx="1"/>
          </p:nvPr>
        </p:nvSpPr>
        <p:spPr>
          <a:xfrm>
            <a:off x="640080" y="2872899"/>
            <a:ext cx="4243589" cy="3320668"/>
          </a:xfrm>
        </p:spPr>
        <p:txBody>
          <a:bodyPr>
            <a:normAutofit/>
          </a:bodyPr>
          <a:lstStyle/>
          <a:p>
            <a:pPr marL="0" indent="0">
              <a:buNone/>
            </a:pPr>
            <a:r>
              <a:rPr lang="da-DK" sz="1500">
                <a:latin typeface="Noto Sans" panose="020B0502040504020204" pitchFamily="34" charset="0"/>
              </a:rPr>
              <a:t>F</a:t>
            </a:r>
            <a:r>
              <a:rPr lang="da-DK" sz="1500" b="0" i="0" u="none" strike="noStrike">
                <a:effectLst/>
                <a:latin typeface="Noto Sans" panose="020B0502040504020204" pitchFamily="34" charset="0"/>
              </a:rPr>
              <a:t>ilmede en hesteofring og lagde den slagtede og parterede hest i syltetøjsglas. </a:t>
            </a:r>
          </a:p>
          <a:p>
            <a:pPr marL="0" indent="0">
              <a:buNone/>
            </a:pPr>
            <a:r>
              <a:rPr lang="da-DK" sz="1500" b="0" i="0" u="none" strike="noStrike">
                <a:effectLst/>
                <a:latin typeface="Noto Sans" panose="020B0502040504020204" pitchFamily="34" charset="0"/>
              </a:rPr>
              <a:t>Happeningen var ment som en </a:t>
            </a:r>
          </a:p>
          <a:p>
            <a:pPr marL="0" indent="0">
              <a:buNone/>
            </a:pPr>
            <a:r>
              <a:rPr lang="da-DK" sz="1500" b="0" i="0" u="none" strike="noStrike">
                <a:effectLst/>
                <a:latin typeface="Noto Sans" panose="020B0502040504020204" pitchFamily="34" charset="0"/>
              </a:rPr>
              <a:t>kommentar til den brutale ned-</a:t>
            </a:r>
          </a:p>
          <a:p>
            <a:pPr marL="0" indent="0">
              <a:buNone/>
            </a:pPr>
            <a:r>
              <a:rPr lang="da-DK" sz="1500" b="0" i="0" u="none" strike="noStrike">
                <a:effectLst/>
                <a:latin typeface="Noto Sans" panose="020B0502040504020204" pitchFamily="34" charset="0"/>
              </a:rPr>
              <a:t>slagtning af mennesker under </a:t>
            </a:r>
          </a:p>
          <a:p>
            <a:pPr marL="0" indent="0">
              <a:buNone/>
            </a:pPr>
            <a:r>
              <a:rPr lang="da-DK" sz="1500" b="0" i="0" u="none" strike="noStrike">
                <a:effectLst/>
                <a:latin typeface="Noto Sans" panose="020B0502040504020204" pitchFamily="34" charset="0"/>
              </a:rPr>
              <a:t>Vietnam-krigen og andre af </a:t>
            </a:r>
          </a:p>
          <a:p>
            <a:pPr marL="0" indent="0">
              <a:buNone/>
            </a:pPr>
            <a:r>
              <a:rPr lang="da-DK" sz="1500" b="0" i="0" u="none" strike="noStrike">
                <a:effectLst/>
                <a:latin typeface="Noto Sans" panose="020B0502040504020204" pitchFamily="34" charset="0"/>
              </a:rPr>
              <a:t>tidens internationale kriser, </a:t>
            </a:r>
          </a:p>
          <a:p>
            <a:pPr marL="0" indent="0">
              <a:buNone/>
            </a:pPr>
            <a:r>
              <a:rPr lang="da-DK" sz="1500" b="0" i="0" u="none" strike="noStrike">
                <a:effectLst/>
                <a:latin typeface="Noto Sans" panose="020B0502040504020204" pitchFamily="34" charset="0"/>
              </a:rPr>
              <a:t>men det politiske budskab </a:t>
            </a:r>
          </a:p>
          <a:p>
            <a:pPr marL="0" indent="0">
              <a:buNone/>
            </a:pPr>
            <a:r>
              <a:rPr lang="da-DK" sz="1500" b="0" i="0" u="none" strike="noStrike">
                <a:effectLst/>
                <a:latin typeface="Noto Sans" panose="020B0502040504020204" pitchFamily="34" charset="0"/>
              </a:rPr>
              <a:t>druknede i opstandelsen over hesten, der måtte lade livet.</a:t>
            </a:r>
            <a:endParaRPr lang="da-DK" sz="1500"/>
          </a:p>
        </p:txBody>
      </p:sp>
      <p:pic>
        <p:nvPicPr>
          <p:cNvPr id="5" name="Billede 4">
            <a:extLst>
              <a:ext uri="{FF2B5EF4-FFF2-40B4-BE49-F238E27FC236}">
                <a16:creationId xmlns:a16="http://schemas.microsoft.com/office/drawing/2014/main" id="{46B614EC-DFC2-C4A7-B634-24A84335988D}"/>
              </a:ext>
            </a:extLst>
          </p:cNvPr>
          <p:cNvPicPr>
            <a:picLocks noChangeAspect="1"/>
          </p:cNvPicPr>
          <p:nvPr/>
        </p:nvPicPr>
        <p:blipFill rotWithShape="1">
          <a:blip r:embed="rId2"/>
          <a:srcRect l="12081" r="9434" b="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500511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BBD31E6-E5F7-D82F-2C58-ABE64AA2B9D3}"/>
              </a:ext>
            </a:extLst>
          </p:cNvPr>
          <p:cNvSpPr>
            <a:spLocks noGrp="1"/>
          </p:cNvSpPr>
          <p:nvPr>
            <p:ph type="title"/>
          </p:nvPr>
        </p:nvSpPr>
        <p:spPr>
          <a:xfrm>
            <a:off x="630936" y="640080"/>
            <a:ext cx="4818888" cy="1481328"/>
          </a:xfrm>
        </p:spPr>
        <p:txBody>
          <a:bodyPr anchor="b">
            <a:normAutofit/>
          </a:bodyPr>
          <a:lstStyle/>
          <a:p>
            <a:r>
              <a:rPr lang="da-DK" sz="5000" dirty="0">
                <a:latin typeface="Times New Roman" panose="02020603050405020304" pitchFamily="18" charset="0"/>
                <a:cs typeface="Times New Roman" panose="02020603050405020304" pitchFamily="18" charset="0"/>
              </a:rPr>
              <a:t>At bruge det </a:t>
            </a:r>
            <a:r>
              <a:rPr lang="da-DK" sz="5000" dirty="0" err="1">
                <a:latin typeface="Times New Roman" panose="02020603050405020304" pitchFamily="18" charset="0"/>
                <a:cs typeface="Times New Roman" panose="02020603050405020304" pitchFamily="18" charset="0"/>
              </a:rPr>
              <a:t>abjekte</a:t>
            </a:r>
            <a:r>
              <a:rPr lang="da-DK" sz="5000" dirty="0">
                <a:latin typeface="Times New Roman" panose="02020603050405020304" pitchFamily="18" charset="0"/>
                <a:cs typeface="Times New Roman" panose="02020603050405020304" pitchFamily="18" charset="0"/>
              </a:rPr>
              <a:t> i kunst</a:t>
            </a:r>
          </a:p>
        </p:txBody>
      </p:sp>
      <p:sp>
        <p:nvSpPr>
          <p:cNvPr id="2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B1FB18E2-E803-F557-B4B8-3C9BB468A516}"/>
              </a:ext>
            </a:extLst>
          </p:cNvPr>
          <p:cNvSpPr>
            <a:spLocks noGrp="1"/>
          </p:cNvSpPr>
          <p:nvPr>
            <p:ph idx="1"/>
          </p:nvPr>
        </p:nvSpPr>
        <p:spPr>
          <a:xfrm>
            <a:off x="630936" y="2660904"/>
            <a:ext cx="4818888" cy="3547872"/>
          </a:xfrm>
        </p:spPr>
        <p:txBody>
          <a:bodyPr anchor="t">
            <a:normAutofit/>
          </a:bodyPr>
          <a:lstStyle/>
          <a:p>
            <a:pPr marL="0" indent="0">
              <a:buNone/>
            </a:pPr>
            <a:r>
              <a:rPr lang="da-DK" sz="2400" dirty="0" err="1">
                <a:latin typeface="Times New Roman" panose="02020603050405020304" pitchFamily="18" charset="0"/>
                <a:cs typeface="Times New Roman" panose="02020603050405020304" pitchFamily="18" charset="0"/>
              </a:rPr>
              <a:t>Abjekte</a:t>
            </a:r>
            <a:r>
              <a:rPr lang="da-DK" sz="2400" dirty="0">
                <a:latin typeface="Times New Roman" panose="02020603050405020304" pitchFamily="18" charset="0"/>
                <a:cs typeface="Times New Roman" panose="02020603050405020304" pitchFamily="18" charset="0"/>
              </a:rPr>
              <a:t>: alt det kroppen udskiller- </a:t>
            </a:r>
            <a:r>
              <a:rPr lang="da-DK" sz="2400" b="0" i="0" u="none" strike="noStrike" dirty="0">
                <a:effectLst/>
                <a:latin typeface="Times New Roman" panose="02020603050405020304" pitchFamily="18" charset="0"/>
                <a:cs typeface="Times New Roman" panose="02020603050405020304" pitchFamily="18" charset="0"/>
              </a:rPr>
              <a:t>Spyt, blod, sæd, urin og afføring – alt det, som vi gerne vil prøve at skjule hos os selv</a:t>
            </a:r>
          </a:p>
          <a:p>
            <a:pPr marL="0" indent="0">
              <a:buNone/>
            </a:pPr>
            <a:endParaRPr lang="da-DK" sz="2400" dirty="0">
              <a:latin typeface="Times New Roman" panose="02020603050405020304" pitchFamily="18" charset="0"/>
              <a:cs typeface="Times New Roman" panose="02020603050405020304" pitchFamily="18" charset="0"/>
            </a:endParaRPr>
          </a:p>
          <a:p>
            <a:pPr marL="0" indent="0">
              <a:buNone/>
            </a:pPr>
            <a:r>
              <a:rPr lang="da-DK" sz="2400" b="0" i="0" u="none" strike="noStrike" dirty="0">
                <a:solidFill>
                  <a:srgbClr val="333333"/>
                </a:solidFill>
                <a:effectLst/>
                <a:latin typeface="Times New Roman" panose="02020603050405020304" pitchFamily="18" charset="0"/>
                <a:cs typeface="Times New Roman" panose="02020603050405020304" pitchFamily="18" charset="0"/>
              </a:rPr>
              <a:t>Men det er som regel ikke det æstetiske, der er det afgørende i disse tilfælde, det er nærmere effekten i udnyttelsen af det tabuiserede.</a:t>
            </a:r>
            <a:endParaRPr lang="da-DK" sz="2400" dirty="0">
              <a:latin typeface="Times New Roman" panose="02020603050405020304" pitchFamily="18" charset="0"/>
              <a:cs typeface="Times New Roman" panose="02020603050405020304" pitchFamily="18" charset="0"/>
            </a:endParaRPr>
          </a:p>
          <a:p>
            <a:pPr marL="0" indent="0">
              <a:buNone/>
            </a:pPr>
            <a:endParaRPr lang="da-DK" sz="2200" dirty="0"/>
          </a:p>
        </p:txBody>
      </p:sp>
      <p:pic>
        <p:nvPicPr>
          <p:cNvPr id="5" name="Billede 4" descr="Et billede, der indeholder tekst, kop, plast&#10;&#10;Automatisk genereret beskrivelse">
            <a:extLst>
              <a:ext uri="{FF2B5EF4-FFF2-40B4-BE49-F238E27FC236}">
                <a16:creationId xmlns:a16="http://schemas.microsoft.com/office/drawing/2014/main" id="{FFBB86AA-129E-DB1B-8737-2C34C4CF4133}"/>
              </a:ext>
            </a:extLst>
          </p:cNvPr>
          <p:cNvPicPr>
            <a:picLocks noChangeAspect="1"/>
          </p:cNvPicPr>
          <p:nvPr/>
        </p:nvPicPr>
        <p:blipFill>
          <a:blip r:embed="rId2"/>
          <a:stretch>
            <a:fillRect/>
          </a:stretch>
        </p:blipFill>
        <p:spPr>
          <a:xfrm>
            <a:off x="6297588" y="640080"/>
            <a:ext cx="5061887" cy="5577840"/>
          </a:xfrm>
          <a:prstGeom prst="rect">
            <a:avLst/>
          </a:prstGeom>
        </p:spPr>
      </p:pic>
    </p:spTree>
    <p:extLst>
      <p:ext uri="{BB962C8B-B14F-4D97-AF65-F5344CB8AC3E}">
        <p14:creationId xmlns:p14="http://schemas.microsoft.com/office/powerpoint/2010/main" val="4131525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AA5FF27-DD76-0EA8-FA0A-03D3E60D7407}"/>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2300" kern="1200">
                <a:solidFill>
                  <a:srgbClr val="FFFFFF"/>
                </a:solidFill>
                <a:latin typeface="+mj-lt"/>
                <a:ea typeface="+mj-ea"/>
                <a:cs typeface="+mj-cs"/>
              </a:rPr>
              <a:t>Rozenkrantz’ grimhedskategorier</a:t>
            </a:r>
          </a:p>
        </p:txBody>
      </p:sp>
      <p:pic>
        <p:nvPicPr>
          <p:cNvPr id="5" name="Pladsholder til indhold 4" descr="Et billede, der indeholder tekst&#10;&#10;Automatisk genereret beskrivelse">
            <a:extLst>
              <a:ext uri="{FF2B5EF4-FFF2-40B4-BE49-F238E27FC236}">
                <a16:creationId xmlns:a16="http://schemas.microsoft.com/office/drawing/2014/main" id="{CBAB6721-7FC2-9451-C560-46F7C479C7CC}"/>
              </a:ext>
            </a:extLst>
          </p:cNvPr>
          <p:cNvPicPr>
            <a:picLocks noGrp="1" noChangeAspect="1"/>
          </p:cNvPicPr>
          <p:nvPr>
            <p:ph idx="1"/>
          </p:nvPr>
        </p:nvPicPr>
        <p:blipFill>
          <a:blip r:embed="rId2"/>
          <a:stretch>
            <a:fillRect/>
          </a:stretch>
        </p:blipFill>
        <p:spPr>
          <a:xfrm>
            <a:off x="3968877" y="572660"/>
            <a:ext cx="8249235" cy="5609479"/>
          </a:xfrm>
          <a:prstGeom prst="rect">
            <a:avLst/>
          </a:prstGeom>
        </p:spPr>
      </p:pic>
    </p:spTree>
    <p:extLst>
      <p:ext uri="{BB962C8B-B14F-4D97-AF65-F5344CB8AC3E}">
        <p14:creationId xmlns:p14="http://schemas.microsoft.com/office/powerpoint/2010/main" val="6254518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DE6152-499B-FB3E-641E-AD386C58766B}"/>
              </a:ext>
            </a:extLst>
          </p:cNvPr>
          <p:cNvSpPr>
            <a:spLocks noGrp="1"/>
          </p:cNvSpPr>
          <p:nvPr>
            <p:ph type="title"/>
          </p:nvPr>
        </p:nvSpPr>
        <p:spPr/>
        <p:txBody>
          <a:bodyPr/>
          <a:lstStyle/>
          <a:p>
            <a:r>
              <a:rPr lang="da-DK" dirty="0"/>
              <a:t>Teori</a:t>
            </a:r>
          </a:p>
        </p:txBody>
      </p:sp>
      <p:sp>
        <p:nvSpPr>
          <p:cNvPr id="3" name="Pladsholder til indhold 2">
            <a:extLst>
              <a:ext uri="{FF2B5EF4-FFF2-40B4-BE49-F238E27FC236}">
                <a16:creationId xmlns:a16="http://schemas.microsoft.com/office/drawing/2014/main" id="{409F1F26-A7D0-56B7-6537-07BF27416009}"/>
              </a:ext>
            </a:extLst>
          </p:cNvPr>
          <p:cNvSpPr>
            <a:spLocks noGrp="1"/>
          </p:cNvSpPr>
          <p:nvPr>
            <p:ph idx="1"/>
          </p:nvPr>
        </p:nvSpPr>
        <p:spPr/>
        <p:txBody>
          <a:bodyPr/>
          <a:lstStyle/>
          <a:p>
            <a:pPr marL="0" indent="0">
              <a:buNone/>
            </a:pPr>
            <a:r>
              <a:rPr lang="da-DK" dirty="0"/>
              <a:t>Rosenkrantz mener, at det grimme er dårligere æstetik end det flotte- han går ikke ind for det grimmes æstetik. Men han kategoriserer det, så god at inddrage teoretisk </a:t>
            </a:r>
          </a:p>
          <a:p>
            <a:pPr marL="0" indent="0">
              <a:buNone/>
            </a:pPr>
            <a:endParaRPr lang="da-DK" dirty="0"/>
          </a:p>
          <a:p>
            <a:pPr marL="0" indent="0">
              <a:buNone/>
            </a:pPr>
            <a:r>
              <a:rPr lang="da-DK" dirty="0"/>
              <a:t>Mange andre kunstnere omfavner det grimme som fx Michael Kvium</a:t>
            </a:r>
          </a:p>
          <a:p>
            <a:pPr marL="0" indent="0">
              <a:buNone/>
            </a:pPr>
            <a:endParaRPr lang="da-DK" dirty="0"/>
          </a:p>
        </p:txBody>
      </p:sp>
    </p:spTree>
    <p:extLst>
      <p:ext uri="{BB962C8B-B14F-4D97-AF65-F5344CB8AC3E}">
        <p14:creationId xmlns:p14="http://schemas.microsoft.com/office/powerpoint/2010/main" val="7211769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F4D874-3392-BD8C-5D29-3BE1ED7F8239}"/>
              </a:ext>
            </a:extLst>
          </p:cNvPr>
          <p:cNvSpPr>
            <a:spLocks noGrp="1"/>
          </p:cNvSpPr>
          <p:nvPr>
            <p:ph type="title"/>
          </p:nvPr>
        </p:nvSpPr>
        <p:spPr/>
        <p:txBody>
          <a:bodyPr/>
          <a:lstStyle/>
          <a:p>
            <a:r>
              <a:rPr lang="da-DK" dirty="0"/>
              <a:t>.</a:t>
            </a:r>
          </a:p>
        </p:txBody>
      </p:sp>
      <p:sp>
        <p:nvSpPr>
          <p:cNvPr id="3" name="Pladsholder til indhold 2">
            <a:extLst>
              <a:ext uri="{FF2B5EF4-FFF2-40B4-BE49-F238E27FC236}">
                <a16:creationId xmlns:a16="http://schemas.microsoft.com/office/drawing/2014/main" id="{0A7EEAE5-9630-09C1-F4AA-9E3D58960466}"/>
              </a:ext>
            </a:extLst>
          </p:cNvPr>
          <p:cNvSpPr>
            <a:spLocks noGrp="1"/>
          </p:cNvSpPr>
          <p:nvPr>
            <p:ph idx="1"/>
          </p:nvPr>
        </p:nvSpPr>
        <p:spPr>
          <a:xfrm>
            <a:off x="838200" y="177421"/>
            <a:ext cx="10515600" cy="5999542"/>
          </a:xfrm>
        </p:spPr>
        <p:txBody>
          <a:bodyPr>
            <a:normAutofit fontScale="92500" lnSpcReduction="10000"/>
          </a:bodyPr>
          <a:lstStyle/>
          <a:p>
            <a:pPr marL="0" indent="0">
              <a:buNone/>
            </a:pPr>
            <a:r>
              <a:rPr lang="da-DK" dirty="0"/>
              <a:t>Michael Kvium</a:t>
            </a:r>
          </a:p>
          <a:p>
            <a:pPr marL="0" indent="0">
              <a:buNone/>
            </a:pPr>
            <a:endParaRPr lang="da-DK" dirty="0"/>
          </a:p>
          <a:p>
            <a:r>
              <a:rPr lang="da-DK" b="0" i="0" u="none" strike="noStrike" dirty="0">
                <a:solidFill>
                  <a:srgbClr val="404040"/>
                </a:solidFill>
                <a:effectLst/>
                <a:latin typeface="source_sans_proregular"/>
              </a:rPr>
              <a:t> i fremstillingen af </a:t>
            </a:r>
            <a:r>
              <a:rPr lang="da-DK" b="0" i="0" u="none" strike="noStrike" dirty="0">
                <a:solidFill>
                  <a:srgbClr val="404040"/>
                </a:solidFill>
                <a:effectLst/>
                <a:highlight>
                  <a:srgbClr val="FFFF00"/>
                </a:highlight>
                <a:latin typeface="source_sans_proregular"/>
              </a:rPr>
              <a:t>den groteske krop</a:t>
            </a:r>
            <a:r>
              <a:rPr lang="da-DK" b="0" i="0" u="none" strike="noStrike" dirty="0">
                <a:solidFill>
                  <a:srgbClr val="404040"/>
                </a:solidFill>
                <a:effectLst/>
                <a:latin typeface="source_sans_proregular"/>
              </a:rPr>
              <a:t>. </a:t>
            </a:r>
            <a:r>
              <a:rPr lang="da-DK" dirty="0">
                <a:solidFill>
                  <a:srgbClr val="404040"/>
                </a:solidFill>
                <a:latin typeface="source_sans_proregular"/>
              </a:rPr>
              <a:t>V</a:t>
            </a:r>
            <a:r>
              <a:rPr lang="da-DK" b="0" i="0" u="none" strike="noStrike" dirty="0">
                <a:solidFill>
                  <a:srgbClr val="404040"/>
                </a:solidFill>
                <a:effectLst/>
                <a:latin typeface="source_sans_proregular"/>
              </a:rPr>
              <a:t>ærker er genkendelige, malerisk </a:t>
            </a:r>
            <a:r>
              <a:rPr lang="da-DK" b="0" i="0" u="none" strike="noStrike" dirty="0">
                <a:solidFill>
                  <a:srgbClr val="404040"/>
                </a:solidFill>
                <a:effectLst/>
                <a:highlight>
                  <a:srgbClr val="FFFF00"/>
                </a:highlight>
                <a:latin typeface="source_sans_proregular"/>
              </a:rPr>
              <a:t>smukke, udfordrende og foruroligende </a:t>
            </a:r>
            <a:r>
              <a:rPr lang="da-DK" b="0" i="0" u="none" strike="noStrike" dirty="0">
                <a:solidFill>
                  <a:srgbClr val="404040"/>
                </a:solidFill>
                <a:effectLst/>
                <a:latin typeface="source_sans_proregular"/>
              </a:rPr>
              <a:t>på én og samme tid. Malerier, tegninger, akvareller og de grafiske værker har som ofte udgangspunkt i et mere surreelt og </a:t>
            </a:r>
            <a:r>
              <a:rPr lang="da-DK" b="0" i="0" u="none" strike="noStrike" dirty="0" err="1">
                <a:solidFill>
                  <a:srgbClr val="404040"/>
                </a:solidFill>
                <a:effectLst/>
                <a:highlight>
                  <a:srgbClr val="FFFF00"/>
                </a:highlight>
                <a:latin typeface="source_sans_proregular"/>
              </a:rPr>
              <a:t>abjekt</a:t>
            </a:r>
            <a:r>
              <a:rPr lang="da-DK" b="0" i="0" u="none" strike="noStrike" dirty="0">
                <a:solidFill>
                  <a:srgbClr val="404040"/>
                </a:solidFill>
                <a:effectLst/>
                <a:highlight>
                  <a:srgbClr val="FFFF00"/>
                </a:highlight>
                <a:latin typeface="source_sans_proregular"/>
              </a:rPr>
              <a:t> univers</a:t>
            </a:r>
            <a:r>
              <a:rPr lang="da-DK" b="0" i="0" u="none" strike="noStrike" dirty="0">
                <a:solidFill>
                  <a:srgbClr val="404040"/>
                </a:solidFill>
                <a:effectLst/>
                <a:latin typeface="source_sans_proregular"/>
              </a:rPr>
              <a:t>.</a:t>
            </a:r>
          </a:p>
          <a:p>
            <a:endParaRPr lang="da-DK" dirty="0">
              <a:solidFill>
                <a:srgbClr val="404040"/>
              </a:solidFill>
              <a:latin typeface="source_sans_proregular"/>
            </a:endParaRPr>
          </a:p>
          <a:p>
            <a:r>
              <a:rPr lang="da-DK" b="0" i="0" u="none" strike="noStrike" dirty="0">
                <a:solidFill>
                  <a:srgbClr val="404040"/>
                </a:solidFill>
                <a:effectLst/>
                <a:latin typeface="source_sans_proregular"/>
              </a:rPr>
              <a:t>kontinuerlig fremstilling af </a:t>
            </a:r>
            <a:r>
              <a:rPr lang="da-DK" b="0" i="0" u="none" strike="noStrike" dirty="0">
                <a:solidFill>
                  <a:srgbClr val="404040"/>
                </a:solidFill>
                <a:effectLst/>
                <a:highlight>
                  <a:srgbClr val="FFFF00"/>
                </a:highlight>
                <a:latin typeface="source_sans_proregular"/>
              </a:rPr>
              <a:t>absurde og tabubelagte em</a:t>
            </a:r>
            <a:r>
              <a:rPr lang="da-DK" b="0" i="0" u="none" strike="noStrike" dirty="0">
                <a:solidFill>
                  <a:srgbClr val="404040"/>
                </a:solidFill>
                <a:effectLst/>
                <a:latin typeface="source_sans_proregular"/>
              </a:rPr>
              <a:t>ner – dog ikke uden den særlige Kviumske humor og morbiditet. Det er et billedunivers, der inviterer beskueren ind i menneskesindets mere mørke og primitive afkroge. Endvidere finder beskueren ofte et særpræget og </a:t>
            </a:r>
            <a:r>
              <a:rPr lang="da-DK" b="0" i="0" u="none" strike="noStrike" dirty="0">
                <a:solidFill>
                  <a:srgbClr val="404040"/>
                </a:solidFill>
                <a:effectLst/>
                <a:highlight>
                  <a:srgbClr val="FFFF00"/>
                </a:highlight>
                <a:latin typeface="source_sans_proregular"/>
              </a:rPr>
              <a:t>makabert figurgalleri med androgyne og muterede skabninger. </a:t>
            </a:r>
          </a:p>
          <a:p>
            <a:endParaRPr lang="da-DK" dirty="0">
              <a:solidFill>
                <a:srgbClr val="404040"/>
              </a:solidFill>
              <a:latin typeface="source_sans_proregular"/>
            </a:endParaRPr>
          </a:p>
          <a:p>
            <a:r>
              <a:rPr lang="da-DK" b="0" i="0" u="none" strike="noStrike" dirty="0">
                <a:solidFill>
                  <a:srgbClr val="404040"/>
                </a:solidFill>
                <a:effectLst/>
                <a:highlight>
                  <a:srgbClr val="FFFF00"/>
                </a:highlight>
                <a:latin typeface="source_sans_proregular"/>
              </a:rPr>
              <a:t>konfrontere sit publikum med netop det, vi ønsker at vende ryggen til og fortrænge.</a:t>
            </a:r>
            <a:r>
              <a:rPr lang="da-DK" b="0" i="0" u="none" strike="noStrike" dirty="0">
                <a:solidFill>
                  <a:srgbClr val="404040"/>
                </a:solidFill>
                <a:effectLst/>
                <a:latin typeface="source_sans_proregular"/>
              </a:rPr>
              <a:t> En art overskridelsesæstetik, der fungerer i form af lettilgængelige motiver og et realistisk formsprog.</a:t>
            </a:r>
            <a:endParaRPr lang="da-DK" dirty="0"/>
          </a:p>
        </p:txBody>
      </p:sp>
    </p:spTree>
    <p:extLst>
      <p:ext uri="{BB962C8B-B14F-4D97-AF65-F5344CB8AC3E}">
        <p14:creationId xmlns:p14="http://schemas.microsoft.com/office/powerpoint/2010/main" val="26765497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B1F684-AEDD-9E8D-F609-D415479B33D0}"/>
              </a:ext>
            </a:extLst>
          </p:cNvPr>
          <p:cNvSpPr>
            <a:spLocks noGrp="1"/>
          </p:cNvSpPr>
          <p:nvPr>
            <p:ph type="title"/>
          </p:nvPr>
        </p:nvSpPr>
        <p:spPr>
          <a:xfrm>
            <a:off x="259307" y="365125"/>
            <a:ext cx="11094493" cy="1325563"/>
          </a:xfrm>
        </p:spPr>
        <p:txBody>
          <a:bodyPr>
            <a:normAutofit fontScale="90000"/>
          </a:bodyPr>
          <a:lstStyle/>
          <a:p>
            <a:br>
              <a:rPr lang="da-DK" dirty="0"/>
            </a:br>
            <a:br>
              <a:rPr lang="da-DK" dirty="0"/>
            </a:br>
            <a:br>
              <a:rPr lang="da-DK" dirty="0"/>
            </a:br>
            <a:br>
              <a:rPr lang="da-DK" dirty="0"/>
            </a:br>
            <a:br>
              <a:rPr lang="da-DK" dirty="0"/>
            </a:br>
            <a:br>
              <a:rPr lang="da-DK" dirty="0"/>
            </a:br>
            <a:r>
              <a:rPr lang="da-DK" sz="3600" i="1" dirty="0" err="1">
                <a:latin typeface="Times New Roman" panose="02020603050405020304" pitchFamily="18" charset="0"/>
                <a:cs typeface="Times New Roman" panose="02020603050405020304" pitchFamily="18" charset="0"/>
              </a:rPr>
              <a:t>Kødogblodbillede</a:t>
            </a:r>
            <a:r>
              <a:rPr lang="da-DK" sz="3600" dirty="0">
                <a:latin typeface="Times New Roman" panose="02020603050405020304" pitchFamily="18" charset="0"/>
                <a:cs typeface="Times New Roman" panose="02020603050405020304" pitchFamily="18" charset="0"/>
              </a:rPr>
              <a:t> 1-4, 1989</a:t>
            </a:r>
            <a:br>
              <a:rPr lang="da-DK" sz="3600" dirty="0">
                <a:latin typeface="Times New Roman" panose="02020603050405020304" pitchFamily="18" charset="0"/>
                <a:cs typeface="Times New Roman" panose="02020603050405020304" pitchFamily="18" charset="0"/>
              </a:rPr>
            </a:br>
            <a:r>
              <a:rPr lang="da-DK" sz="3600" b="0" i="0" u="none" strike="noStrike" dirty="0">
                <a:solidFill>
                  <a:srgbClr val="404040"/>
                </a:solidFill>
                <a:effectLst/>
                <a:latin typeface="Times New Roman" panose="02020603050405020304" pitchFamily="18" charset="0"/>
                <a:cs typeface="Times New Roman" panose="02020603050405020304" pitchFamily="18" charset="0"/>
              </a:rPr>
              <a:t>Det organiske kød og væv er ikke </a:t>
            </a:r>
            <a:br>
              <a:rPr lang="da-DK" sz="3600" b="0" i="0" u="none" strike="noStrike" dirty="0">
                <a:solidFill>
                  <a:srgbClr val="404040"/>
                </a:solidFill>
                <a:effectLst/>
                <a:latin typeface="Times New Roman" panose="02020603050405020304" pitchFamily="18" charset="0"/>
                <a:cs typeface="Times New Roman" panose="02020603050405020304" pitchFamily="18" charset="0"/>
              </a:rPr>
            </a:br>
            <a:r>
              <a:rPr lang="da-DK" sz="3600" b="0" i="0" u="none" strike="noStrike" dirty="0">
                <a:solidFill>
                  <a:srgbClr val="404040"/>
                </a:solidFill>
                <a:effectLst/>
                <a:latin typeface="Times New Roman" panose="02020603050405020304" pitchFamily="18" charset="0"/>
                <a:cs typeface="Times New Roman" panose="02020603050405020304" pitchFamily="18" charset="0"/>
              </a:rPr>
              <a:t>noget vi forbinder med stor æstetisk </a:t>
            </a:r>
            <a:br>
              <a:rPr lang="da-DK" sz="3600" b="0" i="0" u="none" strike="noStrike" dirty="0">
                <a:solidFill>
                  <a:srgbClr val="404040"/>
                </a:solidFill>
                <a:effectLst/>
                <a:latin typeface="Times New Roman" panose="02020603050405020304" pitchFamily="18" charset="0"/>
                <a:cs typeface="Times New Roman" panose="02020603050405020304" pitchFamily="18" charset="0"/>
              </a:rPr>
            </a:br>
            <a:r>
              <a:rPr lang="da-DK" sz="3600" b="0" i="0" u="none" strike="noStrike" dirty="0">
                <a:solidFill>
                  <a:srgbClr val="404040"/>
                </a:solidFill>
                <a:effectLst/>
                <a:latin typeface="Times New Roman" panose="02020603050405020304" pitchFamily="18" charset="0"/>
                <a:cs typeface="Times New Roman" panose="02020603050405020304" pitchFamily="18" charset="0"/>
              </a:rPr>
              <a:t>værdi, men derimod med kropsligt </a:t>
            </a:r>
            <a:br>
              <a:rPr lang="da-DK" sz="3600" b="0" i="0" u="none" strike="noStrike" dirty="0">
                <a:solidFill>
                  <a:srgbClr val="404040"/>
                </a:solidFill>
                <a:effectLst/>
                <a:latin typeface="Times New Roman" panose="02020603050405020304" pitchFamily="18" charset="0"/>
                <a:cs typeface="Times New Roman" panose="02020603050405020304" pitchFamily="18" charset="0"/>
              </a:rPr>
            </a:br>
            <a:r>
              <a:rPr lang="da-DK" sz="3600" b="0" i="0" u="none" strike="noStrike" dirty="0">
                <a:solidFill>
                  <a:srgbClr val="404040"/>
                </a:solidFill>
                <a:effectLst/>
                <a:latin typeface="Times New Roman" panose="02020603050405020304" pitchFamily="18" charset="0"/>
                <a:cs typeface="Times New Roman" panose="02020603050405020304" pitchFamily="18" charset="0"/>
              </a:rPr>
              <a:t>affald. Døden og volden har en </a:t>
            </a:r>
            <a:br>
              <a:rPr lang="da-DK" sz="3600" b="0" i="0" u="none" strike="noStrike" dirty="0">
                <a:solidFill>
                  <a:srgbClr val="404040"/>
                </a:solidFill>
                <a:effectLst/>
                <a:latin typeface="Times New Roman" panose="02020603050405020304" pitchFamily="18" charset="0"/>
                <a:cs typeface="Times New Roman" panose="02020603050405020304" pitchFamily="18" charset="0"/>
              </a:rPr>
            </a:br>
            <a:r>
              <a:rPr lang="da-DK" sz="3600" b="0" i="0" u="none" strike="noStrike" dirty="0">
                <a:solidFill>
                  <a:srgbClr val="404040"/>
                </a:solidFill>
                <a:effectLst/>
                <a:latin typeface="Times New Roman" panose="02020603050405020304" pitchFamily="18" charset="0"/>
                <a:cs typeface="Times New Roman" panose="02020603050405020304" pitchFamily="18" charset="0"/>
              </a:rPr>
              <a:t>dobbelt betydning. </a:t>
            </a:r>
            <a:br>
              <a:rPr lang="da-DK" sz="3600" b="0" i="0" u="none" strike="noStrike" dirty="0">
                <a:solidFill>
                  <a:srgbClr val="404040"/>
                </a:solidFill>
                <a:effectLst/>
                <a:latin typeface="Times New Roman" panose="02020603050405020304" pitchFamily="18" charset="0"/>
                <a:cs typeface="Times New Roman" panose="02020603050405020304" pitchFamily="18" charset="0"/>
              </a:rPr>
            </a:br>
            <a:r>
              <a:rPr lang="da-DK" sz="3600" b="0" i="0" u="none" strike="noStrike" dirty="0">
                <a:solidFill>
                  <a:srgbClr val="404040"/>
                </a:solidFill>
                <a:effectLst/>
                <a:latin typeface="Times New Roman" panose="02020603050405020304" pitchFamily="18" charset="0"/>
                <a:cs typeface="Times New Roman" panose="02020603050405020304" pitchFamily="18" charset="0"/>
              </a:rPr>
              <a:t>På den ene side frastødes </a:t>
            </a:r>
            <a:br>
              <a:rPr lang="da-DK" sz="3600" b="0" i="0" u="none" strike="noStrike" dirty="0">
                <a:solidFill>
                  <a:srgbClr val="404040"/>
                </a:solidFill>
                <a:effectLst/>
                <a:latin typeface="Times New Roman" panose="02020603050405020304" pitchFamily="18" charset="0"/>
                <a:cs typeface="Times New Roman" panose="02020603050405020304" pitchFamily="18" charset="0"/>
              </a:rPr>
            </a:br>
            <a:r>
              <a:rPr lang="da-DK" sz="3600" b="0" i="0" u="none" strike="noStrike" dirty="0">
                <a:solidFill>
                  <a:srgbClr val="404040"/>
                </a:solidFill>
                <a:effectLst/>
                <a:latin typeface="Times New Roman" panose="02020603050405020304" pitchFamily="18" charset="0"/>
                <a:cs typeface="Times New Roman" panose="02020603050405020304" pitchFamily="18" charset="0"/>
              </a:rPr>
              <a:t>vi gennem rædsel, og på den </a:t>
            </a:r>
            <a:br>
              <a:rPr lang="da-DK" sz="3600" b="0" i="0" u="none" strike="noStrike" dirty="0">
                <a:solidFill>
                  <a:srgbClr val="404040"/>
                </a:solidFill>
                <a:effectLst/>
                <a:latin typeface="Times New Roman" panose="02020603050405020304" pitchFamily="18" charset="0"/>
                <a:cs typeface="Times New Roman" panose="02020603050405020304" pitchFamily="18" charset="0"/>
              </a:rPr>
            </a:br>
            <a:r>
              <a:rPr lang="da-DK" sz="3600" b="0" i="0" u="none" strike="noStrike" dirty="0">
                <a:solidFill>
                  <a:srgbClr val="404040"/>
                </a:solidFill>
                <a:effectLst/>
                <a:latin typeface="Times New Roman" panose="02020603050405020304" pitchFamily="18" charset="0"/>
                <a:cs typeface="Times New Roman" panose="02020603050405020304" pitchFamily="18" charset="0"/>
              </a:rPr>
              <a:t>anden side fascineres og drages</a:t>
            </a:r>
            <a:br>
              <a:rPr lang="da-DK" sz="3600" b="0" i="0" u="none" strike="noStrike" dirty="0">
                <a:solidFill>
                  <a:srgbClr val="404040"/>
                </a:solidFill>
                <a:effectLst/>
                <a:latin typeface="Times New Roman" panose="02020603050405020304" pitchFamily="18" charset="0"/>
                <a:cs typeface="Times New Roman" panose="02020603050405020304" pitchFamily="18" charset="0"/>
              </a:rPr>
            </a:br>
            <a:r>
              <a:rPr lang="da-DK" sz="3600" b="0" i="0" u="none" strike="noStrike" dirty="0">
                <a:solidFill>
                  <a:srgbClr val="404040"/>
                </a:solidFill>
                <a:effectLst/>
                <a:latin typeface="Times New Roman" panose="02020603050405020304" pitchFamily="18" charset="0"/>
                <a:cs typeface="Times New Roman" panose="02020603050405020304" pitchFamily="18" charset="0"/>
              </a:rPr>
              <a:t> vi. </a:t>
            </a:r>
            <a:endParaRPr lang="da-DK" dirty="0">
              <a:latin typeface="Times New Roman" panose="02020603050405020304" pitchFamily="18" charset="0"/>
              <a:cs typeface="Times New Roman" panose="02020603050405020304" pitchFamily="18" charset="0"/>
            </a:endParaRPr>
          </a:p>
        </p:txBody>
      </p:sp>
      <p:pic>
        <p:nvPicPr>
          <p:cNvPr id="5" name="Pladsholder til indhold 4" descr="Et billede, der indeholder billedramme, kunst, maleri, museum&#10;&#10;Automatisk genereret beskrivelse">
            <a:extLst>
              <a:ext uri="{FF2B5EF4-FFF2-40B4-BE49-F238E27FC236}">
                <a16:creationId xmlns:a16="http://schemas.microsoft.com/office/drawing/2014/main" id="{94EFA5F1-E182-DF96-0205-AE77AE7AA422}"/>
              </a:ext>
            </a:extLst>
          </p:cNvPr>
          <p:cNvPicPr>
            <a:picLocks noGrp="1" noChangeAspect="1"/>
          </p:cNvPicPr>
          <p:nvPr>
            <p:ph idx="1"/>
          </p:nvPr>
        </p:nvPicPr>
        <p:blipFill>
          <a:blip r:embed="rId2"/>
          <a:stretch>
            <a:fillRect/>
          </a:stretch>
        </p:blipFill>
        <p:spPr>
          <a:xfrm>
            <a:off x="6253796" y="0"/>
            <a:ext cx="6747734" cy="6728346"/>
          </a:xfrm>
        </p:spPr>
      </p:pic>
    </p:spTree>
    <p:extLst>
      <p:ext uri="{BB962C8B-B14F-4D97-AF65-F5344CB8AC3E}">
        <p14:creationId xmlns:p14="http://schemas.microsoft.com/office/powerpoint/2010/main" val="6309856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5C9F5F-9B5F-4336-05E5-71097354451A}"/>
              </a:ext>
            </a:extLst>
          </p:cNvPr>
          <p:cNvSpPr>
            <a:spLocks noGrp="1"/>
          </p:cNvSpPr>
          <p:nvPr>
            <p:ph type="title"/>
          </p:nvPr>
        </p:nvSpPr>
        <p:spPr/>
        <p:txBody>
          <a:bodyPr/>
          <a:lstStyle/>
          <a:p>
            <a:r>
              <a:rPr lang="da-DK" dirty="0"/>
              <a:t>.</a:t>
            </a:r>
          </a:p>
        </p:txBody>
      </p:sp>
      <p:sp>
        <p:nvSpPr>
          <p:cNvPr id="3" name="Pladsholder til indhold 2">
            <a:extLst>
              <a:ext uri="{FF2B5EF4-FFF2-40B4-BE49-F238E27FC236}">
                <a16:creationId xmlns:a16="http://schemas.microsoft.com/office/drawing/2014/main" id="{B7BDE6DA-8543-6D4E-273D-AFE0CA4719AF}"/>
              </a:ext>
            </a:extLst>
          </p:cNvPr>
          <p:cNvSpPr>
            <a:spLocks noGrp="1"/>
          </p:cNvSpPr>
          <p:nvPr>
            <p:ph idx="1"/>
          </p:nvPr>
        </p:nvSpPr>
        <p:spPr/>
        <p:txBody>
          <a:bodyPr/>
          <a:lstStyle/>
          <a:p>
            <a:pPr>
              <a:spcBef>
                <a:spcPts val="1200"/>
              </a:spcBef>
              <a:spcAft>
                <a:spcPts val="1200"/>
              </a:spcAft>
            </a:pPr>
            <a:r>
              <a:rPr lang="da-DK" sz="1800" dirty="0" err="1">
                <a:solidFill>
                  <a:srgbClr val="38761D"/>
                </a:solidFill>
                <a:effectLst/>
                <a:latin typeface="Times New Roman" panose="02020603050405020304" pitchFamily="18" charset="0"/>
                <a:ea typeface="Cambria" panose="02040503050406030204" pitchFamily="18" charset="0"/>
              </a:rPr>
              <a:t>Lemmerz</a:t>
            </a:r>
            <a:r>
              <a:rPr lang="da-DK" sz="1800" dirty="0">
                <a:effectLst/>
                <a:latin typeface="Times New Roman" panose="02020603050405020304" pitchFamily="18" charset="0"/>
                <a:ea typeface="Cambria" panose="02040503050406030204" pitchFamily="18" charset="0"/>
              </a:rPr>
              <a:t> : </a:t>
            </a:r>
            <a:r>
              <a:rPr lang="da-DK" sz="1800" dirty="0">
                <a:solidFill>
                  <a:srgbClr val="1155CC"/>
                </a:solidFill>
                <a:effectLst/>
                <a:latin typeface="Times New Roman" panose="02020603050405020304" pitchFamily="18" charset="0"/>
                <a:ea typeface="Cambria" panose="02040503050406030204" pitchFamily="18" charset="0"/>
                <a:hlinkClick r:id="rId2"/>
              </a:rPr>
              <a:t>https://www.youtube.com/watch?v=4VVAncFju-8</a:t>
            </a:r>
            <a:endParaRPr lang="da-DK" sz="1800" dirty="0">
              <a:effectLst/>
              <a:latin typeface="Times New Roman" panose="02020603050405020304" pitchFamily="18" charset="0"/>
              <a:ea typeface="Times New Roman" panose="02020603050405020304" pitchFamily="18" charset="0"/>
            </a:endParaRPr>
          </a:p>
          <a:p>
            <a:pPr>
              <a:spcBef>
                <a:spcPts val="1200"/>
              </a:spcBef>
              <a:spcAft>
                <a:spcPts val="1200"/>
              </a:spcAft>
            </a:pPr>
            <a:r>
              <a:rPr lang="da-DK" sz="1800" dirty="0">
                <a:solidFill>
                  <a:srgbClr val="38761D"/>
                </a:solidFill>
                <a:effectLst/>
                <a:latin typeface="Times New Roman" panose="02020603050405020304" pitchFamily="18" charset="0"/>
                <a:ea typeface="Cambria" panose="02040503050406030204" pitchFamily="18" charset="0"/>
              </a:rPr>
              <a:t>Günter Von Hagen</a:t>
            </a:r>
            <a:r>
              <a:rPr lang="da-DK" sz="1800" dirty="0">
                <a:effectLst/>
                <a:latin typeface="Times New Roman" panose="02020603050405020304" pitchFamily="18" charset="0"/>
                <a:ea typeface="Cambria" panose="02040503050406030204" pitchFamily="18" charset="0"/>
              </a:rPr>
              <a:t>. </a:t>
            </a:r>
            <a:r>
              <a:rPr lang="da-DK" sz="1800" dirty="0">
                <a:solidFill>
                  <a:srgbClr val="1155CC"/>
                </a:solidFill>
                <a:effectLst/>
                <a:latin typeface="Times New Roman" panose="02020603050405020304" pitchFamily="18" charset="0"/>
                <a:ea typeface="Cambria" panose="02040503050406030204" pitchFamily="18" charset="0"/>
                <a:hlinkClick r:id="rId3"/>
              </a:rPr>
              <a:t>https://www.youtube.com/watch?v=YAVt7h0zdxs</a:t>
            </a:r>
            <a:endParaRPr lang="da-DK" sz="1800" dirty="0">
              <a:effectLst/>
              <a:latin typeface="Times New Roman" panose="02020603050405020304" pitchFamily="18" charset="0"/>
              <a:ea typeface="Times New Roman" panose="02020603050405020304" pitchFamily="18" charset="0"/>
            </a:endParaRPr>
          </a:p>
          <a:p>
            <a:pPr>
              <a:spcBef>
                <a:spcPts val="1200"/>
              </a:spcBef>
              <a:spcAft>
                <a:spcPts val="1200"/>
              </a:spcAft>
            </a:pPr>
            <a:r>
              <a:rPr lang="da-DK" sz="1800" dirty="0">
                <a:effectLst/>
                <a:latin typeface="Times New Roman" panose="02020603050405020304" pitchFamily="18" charset="0"/>
                <a:ea typeface="Cambria" panose="02040503050406030204" pitchFamily="18" charset="0"/>
              </a:rPr>
              <a:t>Franko B. </a:t>
            </a:r>
            <a:r>
              <a:rPr lang="da-DK" sz="1800" dirty="0" err="1">
                <a:effectLst/>
                <a:latin typeface="Times New Roman" panose="02020603050405020304" pitchFamily="18" charset="0"/>
                <a:ea typeface="Cambria" panose="02040503050406030204" pitchFamily="18" charset="0"/>
              </a:rPr>
              <a:t>https</a:t>
            </a:r>
            <a:r>
              <a:rPr lang="da-DK" sz="1800" dirty="0">
                <a:effectLst/>
                <a:latin typeface="Times New Roman" panose="02020603050405020304" pitchFamily="18" charset="0"/>
                <a:ea typeface="Cambria" panose="02040503050406030204" pitchFamily="18" charset="0"/>
              </a:rPr>
              <a:t>://</a:t>
            </a:r>
            <a:r>
              <a:rPr lang="da-DK" sz="1800" dirty="0" err="1">
                <a:effectLst/>
                <a:latin typeface="Times New Roman" panose="02020603050405020304" pitchFamily="18" charset="0"/>
                <a:ea typeface="Cambria" panose="02040503050406030204" pitchFamily="18" charset="0"/>
              </a:rPr>
              <a:t>www.youtube.com</a:t>
            </a:r>
            <a:r>
              <a:rPr lang="da-DK" sz="1800" dirty="0">
                <a:effectLst/>
                <a:latin typeface="Times New Roman" panose="02020603050405020304" pitchFamily="18" charset="0"/>
                <a:ea typeface="Cambria" panose="02040503050406030204" pitchFamily="18" charset="0"/>
              </a:rPr>
              <a:t>/</a:t>
            </a:r>
            <a:r>
              <a:rPr lang="da-DK" sz="1800" dirty="0" err="1">
                <a:effectLst/>
                <a:latin typeface="Times New Roman" panose="02020603050405020304" pitchFamily="18" charset="0"/>
                <a:ea typeface="Cambria" panose="02040503050406030204" pitchFamily="18" charset="0"/>
              </a:rPr>
              <a:t>watch?v</a:t>
            </a:r>
            <a:r>
              <a:rPr lang="da-DK" sz="1800" dirty="0">
                <a:effectLst/>
                <a:latin typeface="Times New Roman" panose="02020603050405020304" pitchFamily="18" charset="0"/>
                <a:ea typeface="Cambria" panose="02040503050406030204" pitchFamily="18" charset="0"/>
              </a:rPr>
              <a:t>=3BlURKDpkIw</a:t>
            </a:r>
            <a:endParaRPr lang="da-DK" sz="1800" dirty="0">
              <a:effectLst/>
              <a:latin typeface="Times New Roman" panose="02020603050405020304" pitchFamily="18" charset="0"/>
              <a:ea typeface="Times New Roman" panose="02020603050405020304" pitchFamily="18" charset="0"/>
            </a:endParaRPr>
          </a:p>
          <a:p>
            <a:pPr>
              <a:spcBef>
                <a:spcPts val="1200"/>
              </a:spcBef>
              <a:spcAft>
                <a:spcPts val="1200"/>
              </a:spcAft>
            </a:pPr>
            <a:r>
              <a:rPr lang="da-DK" sz="1800" dirty="0" err="1">
                <a:effectLst/>
                <a:latin typeface="Times New Roman" panose="02020603050405020304" pitchFamily="18" charset="0"/>
                <a:ea typeface="Times New Roman" panose="02020603050405020304" pitchFamily="18" charset="0"/>
              </a:rPr>
              <a:t>Orlan</a:t>
            </a:r>
            <a:r>
              <a:rPr lang="da-DK" sz="1800" dirty="0">
                <a:effectLst/>
                <a:latin typeface="Times New Roman" panose="02020603050405020304" pitchFamily="18" charset="0"/>
                <a:ea typeface="Times New Roman" panose="02020603050405020304" pitchFamily="18" charset="0"/>
              </a:rPr>
              <a:t>. </a:t>
            </a:r>
            <a:r>
              <a:rPr lang="da-DK" sz="1800" dirty="0" err="1">
                <a:effectLst/>
                <a:latin typeface="Times New Roman" panose="02020603050405020304" pitchFamily="18" charset="0"/>
                <a:ea typeface="Times New Roman" panose="02020603050405020304" pitchFamily="18" charset="0"/>
              </a:rPr>
              <a:t>https</a:t>
            </a:r>
            <a:r>
              <a:rPr lang="da-DK" sz="1800" dirty="0">
                <a:effectLst/>
                <a:latin typeface="Times New Roman" panose="02020603050405020304" pitchFamily="18" charset="0"/>
                <a:ea typeface="Times New Roman" panose="02020603050405020304" pitchFamily="18" charset="0"/>
              </a:rPr>
              <a:t>://</a:t>
            </a:r>
            <a:r>
              <a:rPr lang="da-DK" sz="1800" dirty="0" err="1">
                <a:effectLst/>
                <a:latin typeface="Times New Roman" panose="02020603050405020304" pitchFamily="18" charset="0"/>
                <a:ea typeface="Times New Roman" panose="02020603050405020304" pitchFamily="18" charset="0"/>
              </a:rPr>
              <a:t>www.youtube.com</a:t>
            </a:r>
            <a:r>
              <a:rPr lang="da-DK" sz="1800" dirty="0">
                <a:effectLst/>
                <a:latin typeface="Times New Roman" panose="02020603050405020304" pitchFamily="18" charset="0"/>
                <a:ea typeface="Times New Roman" panose="02020603050405020304" pitchFamily="18" charset="0"/>
              </a:rPr>
              <a:t>/</a:t>
            </a:r>
            <a:r>
              <a:rPr lang="da-DK" sz="1800" dirty="0" err="1">
                <a:effectLst/>
                <a:latin typeface="Times New Roman" panose="02020603050405020304" pitchFamily="18" charset="0"/>
                <a:ea typeface="Times New Roman" panose="02020603050405020304" pitchFamily="18" charset="0"/>
              </a:rPr>
              <a:t>watch?v</a:t>
            </a:r>
            <a:r>
              <a:rPr lang="da-DK" sz="1800" dirty="0">
                <a:effectLst/>
                <a:latin typeface="Times New Roman" panose="02020603050405020304" pitchFamily="18" charset="0"/>
                <a:ea typeface="Times New Roman" panose="02020603050405020304" pitchFamily="18" charset="0"/>
              </a:rPr>
              <a:t>=IQ1Ph-Pprj4</a:t>
            </a:r>
          </a:p>
          <a:p>
            <a:pPr>
              <a:spcBef>
                <a:spcPts val="1200"/>
              </a:spcBef>
              <a:spcAft>
                <a:spcPts val="1200"/>
              </a:spcAft>
            </a:pPr>
            <a:r>
              <a:rPr lang="en-US" sz="1800" dirty="0">
                <a:effectLst/>
                <a:latin typeface="Times New Roman" panose="02020603050405020304" pitchFamily="18" charset="0"/>
                <a:ea typeface="Times New Roman" panose="02020603050405020304" pitchFamily="18" charset="0"/>
              </a:rPr>
              <a:t>Hermann Nitsch </a:t>
            </a:r>
            <a:r>
              <a:rPr lang="en-US" sz="1800" dirty="0">
                <a:effectLst/>
                <a:latin typeface="Times New Roman" panose="02020603050405020304" pitchFamily="18" charset="0"/>
                <a:ea typeface="Times New Roman" panose="02020603050405020304" pitchFamily="18" charset="0"/>
                <a:hlinkClick r:id="rId4"/>
              </a:rPr>
              <a:t>https://www.youtube.com/watch?v=4oxg2v4117o</a:t>
            </a:r>
            <a:endParaRPr lang="da-DK" sz="1800" dirty="0">
              <a:latin typeface="Times New Roman" panose="02020603050405020304" pitchFamily="18" charset="0"/>
              <a:ea typeface="Times New Roman" panose="02020603050405020304" pitchFamily="18" charset="0"/>
            </a:endParaRPr>
          </a:p>
          <a:p>
            <a:pPr>
              <a:spcBef>
                <a:spcPts val="1200"/>
              </a:spcBef>
              <a:spcAft>
                <a:spcPts val="1200"/>
              </a:spcAft>
            </a:pPr>
            <a:r>
              <a:rPr lang="da-DK" sz="1800" dirty="0">
                <a:solidFill>
                  <a:srgbClr val="1155CC"/>
                </a:solidFill>
                <a:effectLst/>
                <a:latin typeface="Times New Roman" panose="02020603050405020304" pitchFamily="18" charset="0"/>
                <a:ea typeface="Cambria" panose="02040503050406030204" pitchFamily="18" charset="0"/>
                <a:hlinkClick r:id="rId5"/>
              </a:rPr>
              <a:t>https://www.youtube.com/watch?v=sRdpV7GqtrA</a:t>
            </a:r>
            <a:r>
              <a:rPr lang="da-DK" sz="1800" dirty="0">
                <a:effectLst/>
                <a:latin typeface="Times New Roman" panose="02020603050405020304" pitchFamily="18" charset="0"/>
                <a:ea typeface="Cambria" panose="02040503050406030204" pitchFamily="18" charset="0"/>
              </a:rPr>
              <a:t>  (fra 02.00)</a:t>
            </a:r>
            <a:endParaRPr lang="da-DK" sz="1800" dirty="0">
              <a:effectLst/>
              <a:latin typeface="Times New Roman" panose="02020603050405020304" pitchFamily="18" charset="0"/>
              <a:ea typeface="Times New Roman" panose="02020603050405020304" pitchFamily="18" charset="0"/>
            </a:endParaRPr>
          </a:p>
          <a:p>
            <a:pPr marL="0" indent="0">
              <a:buNone/>
            </a:pPr>
            <a:endParaRPr lang="da-DK" dirty="0"/>
          </a:p>
        </p:txBody>
      </p:sp>
    </p:spTree>
    <p:extLst>
      <p:ext uri="{BB962C8B-B14F-4D97-AF65-F5344CB8AC3E}">
        <p14:creationId xmlns:p14="http://schemas.microsoft.com/office/powerpoint/2010/main" val="20273281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ECEF6C2F-9906-4F89-9B4F-598E9F344B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2428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1E12CD6-A76F-439F-9C98-C0211D8FD8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42816"/>
            <a:ext cx="12192000" cy="261518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ladsholder til indhold 4" descr="Et billede, der indeholder fodtøj, tøj, person, zebra&#10;&#10;Automatisk genereret beskrivelse">
            <a:extLst>
              <a:ext uri="{FF2B5EF4-FFF2-40B4-BE49-F238E27FC236}">
                <a16:creationId xmlns:a16="http://schemas.microsoft.com/office/drawing/2014/main" id="{A90C032B-1687-0CCA-E2F2-7810BE990984}"/>
              </a:ext>
            </a:extLst>
          </p:cNvPr>
          <p:cNvPicPr>
            <a:picLocks noGrp="1" noChangeAspect="1"/>
          </p:cNvPicPr>
          <p:nvPr>
            <p:ph idx="1"/>
          </p:nvPr>
        </p:nvPicPr>
        <p:blipFill rotWithShape="1">
          <a:blip r:embed="rId2"/>
          <a:srcRect t="4796" b="18150"/>
          <a:stretch/>
        </p:blipFill>
        <p:spPr>
          <a:xfrm>
            <a:off x="1014413" y="642938"/>
            <a:ext cx="5875338" cy="3275013"/>
          </a:xfrm>
          <a:prstGeom prst="rect">
            <a:avLst/>
          </a:prstGeom>
        </p:spPr>
      </p:pic>
      <p:pic>
        <p:nvPicPr>
          <p:cNvPr id="7" name="Billede 6" descr="Et billede, der indeholder stående, indendørs, pattedyr, hest&#10;&#10;Automatisk genereret beskrivelse">
            <a:extLst>
              <a:ext uri="{FF2B5EF4-FFF2-40B4-BE49-F238E27FC236}">
                <a16:creationId xmlns:a16="http://schemas.microsoft.com/office/drawing/2014/main" id="{70CEFA84-35E4-D8D9-EFB8-42EFF7F7A437}"/>
              </a:ext>
            </a:extLst>
          </p:cNvPr>
          <p:cNvPicPr>
            <a:picLocks noChangeAspect="1"/>
          </p:cNvPicPr>
          <p:nvPr/>
        </p:nvPicPr>
        <p:blipFill>
          <a:blip r:embed="rId3"/>
          <a:stretch>
            <a:fillRect/>
          </a:stretch>
        </p:blipFill>
        <p:spPr>
          <a:xfrm>
            <a:off x="6958013" y="642938"/>
            <a:ext cx="4227513" cy="3275013"/>
          </a:xfrm>
          <a:prstGeom prst="rect">
            <a:avLst/>
          </a:prstGeom>
        </p:spPr>
      </p:pic>
      <p:sp>
        <p:nvSpPr>
          <p:cNvPr id="2" name="Titel 1">
            <a:extLst>
              <a:ext uri="{FF2B5EF4-FFF2-40B4-BE49-F238E27FC236}">
                <a16:creationId xmlns:a16="http://schemas.microsoft.com/office/drawing/2014/main" id="{45BB9559-ED3E-35A7-C7C2-DB065B98C596}"/>
              </a:ext>
            </a:extLst>
          </p:cNvPr>
          <p:cNvSpPr>
            <a:spLocks noGrp="1"/>
          </p:cNvSpPr>
          <p:nvPr>
            <p:ph type="title"/>
          </p:nvPr>
        </p:nvSpPr>
        <p:spPr>
          <a:xfrm>
            <a:off x="838200" y="4636802"/>
            <a:ext cx="10515600" cy="1325563"/>
          </a:xfrm>
        </p:spPr>
        <p:txBody>
          <a:bodyPr vert="horz" lIns="91440" tIns="45720" rIns="91440" bIns="45720" rtlCol="0" anchor="ctr">
            <a:normAutofit/>
          </a:bodyPr>
          <a:lstStyle/>
          <a:p>
            <a:pPr algn="ctr"/>
            <a:r>
              <a:rPr lang="en-US" kern="1200">
                <a:solidFill>
                  <a:schemeClr val="tx1"/>
                </a:solidFill>
                <a:latin typeface="+mj-lt"/>
                <a:ea typeface="+mj-ea"/>
                <a:cs typeface="+mj-cs"/>
              </a:rPr>
              <a:t>Damien Hurst</a:t>
            </a:r>
          </a:p>
        </p:txBody>
      </p:sp>
    </p:spTree>
    <p:extLst>
      <p:ext uri="{BB962C8B-B14F-4D97-AF65-F5344CB8AC3E}">
        <p14:creationId xmlns:p14="http://schemas.microsoft.com/office/powerpoint/2010/main" val="5350286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4B9FEC-9608-734B-5C16-9F95D33F633B}"/>
              </a:ext>
            </a:extLst>
          </p:cNvPr>
          <p:cNvSpPr>
            <a:spLocks noGrp="1"/>
          </p:cNvSpPr>
          <p:nvPr>
            <p:ph type="title"/>
          </p:nvPr>
        </p:nvSpPr>
        <p:spPr/>
        <p:txBody>
          <a:bodyPr/>
          <a:lstStyle/>
          <a:p>
            <a:r>
              <a:rPr lang="da-DK" sz="4400" dirty="0">
                <a:solidFill>
                  <a:srgbClr val="38761D"/>
                </a:solidFill>
                <a:effectLst/>
                <a:latin typeface="Times New Roman" panose="02020603050405020304" pitchFamily="18" charset="0"/>
                <a:ea typeface="Cambria" panose="02040503050406030204" pitchFamily="18" charset="0"/>
              </a:rPr>
              <a:t>Günter Von Hagen</a:t>
            </a:r>
            <a:endParaRPr lang="da-DK" dirty="0"/>
          </a:p>
        </p:txBody>
      </p:sp>
      <p:pic>
        <p:nvPicPr>
          <p:cNvPr id="5" name="Pladsholder til indhold 4" descr="Et billede, der indeholder bord, møbel, sofabord, gulv&#10;&#10;Automatisk genereret beskrivelse">
            <a:extLst>
              <a:ext uri="{FF2B5EF4-FFF2-40B4-BE49-F238E27FC236}">
                <a16:creationId xmlns:a16="http://schemas.microsoft.com/office/drawing/2014/main" id="{FB174609-E4ED-BB4C-3817-00B5E8340201}"/>
              </a:ext>
            </a:extLst>
          </p:cNvPr>
          <p:cNvPicPr>
            <a:picLocks noGrp="1" noChangeAspect="1"/>
          </p:cNvPicPr>
          <p:nvPr>
            <p:ph idx="1"/>
          </p:nvPr>
        </p:nvPicPr>
        <p:blipFill>
          <a:blip r:embed="rId2"/>
          <a:stretch>
            <a:fillRect/>
          </a:stretch>
        </p:blipFill>
        <p:spPr>
          <a:xfrm>
            <a:off x="9571494" y="3441065"/>
            <a:ext cx="2620506" cy="3416935"/>
          </a:xfrm>
        </p:spPr>
      </p:pic>
      <p:pic>
        <p:nvPicPr>
          <p:cNvPr id="7" name="Billede 6" descr="Et billede, der indeholder udendørs, være iklædt, ansigt&#10;&#10;Automatisk genereret beskrivelse">
            <a:extLst>
              <a:ext uri="{FF2B5EF4-FFF2-40B4-BE49-F238E27FC236}">
                <a16:creationId xmlns:a16="http://schemas.microsoft.com/office/drawing/2014/main" id="{FA577293-2235-6829-374F-958AA6DB12A5}"/>
              </a:ext>
            </a:extLst>
          </p:cNvPr>
          <p:cNvPicPr>
            <a:picLocks noChangeAspect="1"/>
          </p:cNvPicPr>
          <p:nvPr/>
        </p:nvPicPr>
        <p:blipFill>
          <a:blip r:embed="rId3"/>
          <a:stretch>
            <a:fillRect/>
          </a:stretch>
        </p:blipFill>
        <p:spPr>
          <a:xfrm>
            <a:off x="585415" y="1583850"/>
            <a:ext cx="6223000" cy="4749800"/>
          </a:xfrm>
          <a:prstGeom prst="rect">
            <a:avLst/>
          </a:prstGeom>
        </p:spPr>
      </p:pic>
      <p:pic>
        <p:nvPicPr>
          <p:cNvPr id="9" name="Billede 8" descr="Et billede, der indeholder kunst, museum, indendørs, statue&#10;&#10;Automatisk genereret beskrivelse">
            <a:extLst>
              <a:ext uri="{FF2B5EF4-FFF2-40B4-BE49-F238E27FC236}">
                <a16:creationId xmlns:a16="http://schemas.microsoft.com/office/drawing/2014/main" id="{623F8320-DD41-ECC4-DA06-F04083B1BBB3}"/>
              </a:ext>
            </a:extLst>
          </p:cNvPr>
          <p:cNvPicPr>
            <a:picLocks noChangeAspect="1"/>
          </p:cNvPicPr>
          <p:nvPr/>
        </p:nvPicPr>
        <p:blipFill>
          <a:blip r:embed="rId4"/>
          <a:stretch>
            <a:fillRect/>
          </a:stretch>
        </p:blipFill>
        <p:spPr>
          <a:xfrm>
            <a:off x="5826871" y="365125"/>
            <a:ext cx="5526929" cy="4100262"/>
          </a:xfrm>
          <a:prstGeom prst="rect">
            <a:avLst/>
          </a:prstGeom>
        </p:spPr>
      </p:pic>
    </p:spTree>
    <p:extLst>
      <p:ext uri="{BB962C8B-B14F-4D97-AF65-F5344CB8AC3E}">
        <p14:creationId xmlns:p14="http://schemas.microsoft.com/office/powerpoint/2010/main" val="19439272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0F79D0-EB65-D421-889B-D65F09B9EED9}"/>
              </a:ext>
            </a:extLst>
          </p:cNvPr>
          <p:cNvSpPr>
            <a:spLocks noGrp="1"/>
          </p:cNvSpPr>
          <p:nvPr>
            <p:ph type="title"/>
          </p:nvPr>
        </p:nvSpPr>
        <p:spPr/>
        <p:txBody>
          <a:bodyPr/>
          <a:lstStyle/>
          <a:p>
            <a:r>
              <a:rPr lang="da-DK" sz="4400" dirty="0">
                <a:solidFill>
                  <a:srgbClr val="38761D"/>
                </a:solidFill>
                <a:effectLst/>
                <a:latin typeface="Times New Roman" panose="02020603050405020304" pitchFamily="18" charset="0"/>
                <a:ea typeface="Cambria" panose="02040503050406030204" pitchFamily="18" charset="0"/>
              </a:rPr>
              <a:t>Günter Von Hagen</a:t>
            </a:r>
            <a:endParaRPr lang="da-DK" dirty="0"/>
          </a:p>
        </p:txBody>
      </p:sp>
      <p:sp>
        <p:nvSpPr>
          <p:cNvPr id="3" name="Pladsholder til indhold 2">
            <a:extLst>
              <a:ext uri="{FF2B5EF4-FFF2-40B4-BE49-F238E27FC236}">
                <a16:creationId xmlns:a16="http://schemas.microsoft.com/office/drawing/2014/main" id="{1A77F12D-039E-F19C-D997-4D0AAFB60D8A}"/>
              </a:ext>
            </a:extLst>
          </p:cNvPr>
          <p:cNvSpPr>
            <a:spLocks noGrp="1"/>
          </p:cNvSpPr>
          <p:nvPr>
            <p:ph idx="1"/>
          </p:nvPr>
        </p:nvSpPr>
        <p:spPr/>
        <p:txBody>
          <a:bodyPr/>
          <a:lstStyle/>
          <a:p>
            <a:r>
              <a:rPr lang="da-DK" dirty="0"/>
              <a:t>Udviklet egen teknik for </a:t>
            </a:r>
            <a:r>
              <a:rPr lang="da-DK" dirty="0" err="1"/>
              <a:t>preservering</a:t>
            </a:r>
            <a:r>
              <a:rPr lang="da-DK" dirty="0"/>
              <a:t> af kød</a:t>
            </a:r>
          </a:p>
          <a:p>
            <a:r>
              <a:rPr lang="da-DK" dirty="0"/>
              <a:t>Uddannelsesformål</a:t>
            </a:r>
          </a:p>
          <a:p>
            <a:r>
              <a:rPr lang="da-DK" dirty="0" err="1"/>
              <a:t>Preserveret</a:t>
            </a:r>
            <a:r>
              <a:rPr lang="da-DK" dirty="0"/>
              <a:t> både dyr og mennesker</a:t>
            </a:r>
          </a:p>
          <a:p>
            <a:r>
              <a:rPr lang="da-DK" dirty="0"/>
              <a:t>Kritik af den kontroversielle kunst: religiøse grupper, dyreaktivister</a:t>
            </a:r>
          </a:p>
          <a:p>
            <a:r>
              <a:rPr lang="da-DK" dirty="0"/>
              <a:t>Får fra kropsdonorer</a:t>
            </a:r>
          </a:p>
        </p:txBody>
      </p:sp>
    </p:spTree>
    <p:extLst>
      <p:ext uri="{BB962C8B-B14F-4D97-AF65-F5344CB8AC3E}">
        <p14:creationId xmlns:p14="http://schemas.microsoft.com/office/powerpoint/2010/main" val="35804614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23A227-AD36-C56F-4D4C-5D92C222BF5C}"/>
              </a:ext>
            </a:extLst>
          </p:cNvPr>
          <p:cNvSpPr>
            <a:spLocks noGrp="1"/>
          </p:cNvSpPr>
          <p:nvPr>
            <p:ph type="title"/>
          </p:nvPr>
        </p:nvSpPr>
        <p:spPr/>
        <p:txBody>
          <a:bodyPr/>
          <a:lstStyle/>
          <a:p>
            <a:r>
              <a:rPr lang="da-DK" sz="4400" dirty="0">
                <a:effectLst/>
                <a:latin typeface="Times New Roman" panose="02020603050405020304" pitchFamily="18" charset="0"/>
                <a:ea typeface="Cambria" panose="02040503050406030204" pitchFamily="18" charset="0"/>
              </a:rPr>
              <a:t>Franko B</a:t>
            </a:r>
            <a:endParaRPr lang="da-DK" dirty="0"/>
          </a:p>
        </p:txBody>
      </p:sp>
      <p:sp>
        <p:nvSpPr>
          <p:cNvPr id="3" name="Pladsholder til indhold 2">
            <a:extLst>
              <a:ext uri="{FF2B5EF4-FFF2-40B4-BE49-F238E27FC236}">
                <a16:creationId xmlns:a16="http://schemas.microsoft.com/office/drawing/2014/main" id="{2E25C5B6-A064-CF23-A503-D50720224932}"/>
              </a:ext>
            </a:extLst>
          </p:cNvPr>
          <p:cNvSpPr>
            <a:spLocks noGrp="1"/>
          </p:cNvSpPr>
          <p:nvPr>
            <p:ph idx="1"/>
          </p:nvPr>
        </p:nvSpPr>
        <p:spPr/>
        <p:txBody>
          <a:bodyPr/>
          <a:lstStyle/>
          <a:p>
            <a:r>
              <a:rPr lang="da-DK" dirty="0"/>
              <a:t>Materialer og motiv: ham selv</a:t>
            </a:r>
          </a:p>
          <a:p>
            <a:endParaRPr lang="da-DK" dirty="0"/>
          </a:p>
        </p:txBody>
      </p:sp>
      <p:pic>
        <p:nvPicPr>
          <p:cNvPr id="5" name="Billede 4" descr="Et billede, der indeholder kunst, menneske&#10;&#10;Automatisk genereret beskrivelse">
            <a:extLst>
              <a:ext uri="{FF2B5EF4-FFF2-40B4-BE49-F238E27FC236}">
                <a16:creationId xmlns:a16="http://schemas.microsoft.com/office/drawing/2014/main" id="{ADD7CA3D-6F44-2B1D-4782-F006BE7EF566}"/>
              </a:ext>
            </a:extLst>
          </p:cNvPr>
          <p:cNvPicPr>
            <a:picLocks noChangeAspect="1"/>
          </p:cNvPicPr>
          <p:nvPr/>
        </p:nvPicPr>
        <p:blipFill>
          <a:blip r:embed="rId2"/>
          <a:stretch>
            <a:fillRect/>
          </a:stretch>
        </p:blipFill>
        <p:spPr>
          <a:xfrm>
            <a:off x="4702175" y="2200275"/>
            <a:ext cx="3683000" cy="4343400"/>
          </a:xfrm>
          <a:prstGeom prst="rect">
            <a:avLst/>
          </a:prstGeom>
        </p:spPr>
      </p:pic>
      <p:pic>
        <p:nvPicPr>
          <p:cNvPr id="7" name="Billede 6" descr="Et billede, der indeholder statue, kunst&#10;&#10;Automatisk genereret beskrivelse">
            <a:extLst>
              <a:ext uri="{FF2B5EF4-FFF2-40B4-BE49-F238E27FC236}">
                <a16:creationId xmlns:a16="http://schemas.microsoft.com/office/drawing/2014/main" id="{07537436-D11B-E59F-1181-A32581D78946}"/>
              </a:ext>
            </a:extLst>
          </p:cNvPr>
          <p:cNvPicPr>
            <a:picLocks noChangeAspect="1"/>
          </p:cNvPicPr>
          <p:nvPr/>
        </p:nvPicPr>
        <p:blipFill>
          <a:blip r:embed="rId3"/>
          <a:stretch>
            <a:fillRect/>
          </a:stretch>
        </p:blipFill>
        <p:spPr>
          <a:xfrm>
            <a:off x="7366000" y="176530"/>
            <a:ext cx="3026067" cy="3034030"/>
          </a:xfrm>
          <a:prstGeom prst="rect">
            <a:avLst/>
          </a:prstGeom>
        </p:spPr>
      </p:pic>
      <p:pic>
        <p:nvPicPr>
          <p:cNvPr id="9" name="Billede 8" descr="Et billede, der indeholder Ansigt, person, menneske, Brystkasse&#10;&#10;Automatisk genereret beskrivelse">
            <a:extLst>
              <a:ext uri="{FF2B5EF4-FFF2-40B4-BE49-F238E27FC236}">
                <a16:creationId xmlns:a16="http://schemas.microsoft.com/office/drawing/2014/main" id="{8504DE89-D75C-5EFA-9098-E4E122AB95D8}"/>
              </a:ext>
            </a:extLst>
          </p:cNvPr>
          <p:cNvPicPr>
            <a:picLocks noChangeAspect="1"/>
          </p:cNvPicPr>
          <p:nvPr/>
        </p:nvPicPr>
        <p:blipFill>
          <a:blip r:embed="rId4"/>
          <a:stretch>
            <a:fillRect/>
          </a:stretch>
        </p:blipFill>
        <p:spPr>
          <a:xfrm>
            <a:off x="8731250" y="2426970"/>
            <a:ext cx="3517900" cy="4254500"/>
          </a:xfrm>
          <a:prstGeom prst="rect">
            <a:avLst/>
          </a:prstGeom>
        </p:spPr>
      </p:pic>
      <p:pic>
        <p:nvPicPr>
          <p:cNvPr id="11" name="Billede 10" descr="Et billede, der indeholder bryllupskage, brudekjole, hvid, indendørs&#10;&#10;Automatisk genereret beskrivelse">
            <a:extLst>
              <a:ext uri="{FF2B5EF4-FFF2-40B4-BE49-F238E27FC236}">
                <a16:creationId xmlns:a16="http://schemas.microsoft.com/office/drawing/2014/main" id="{76D4D133-F2BD-1891-FB09-42C2D512A152}"/>
              </a:ext>
            </a:extLst>
          </p:cNvPr>
          <p:cNvPicPr>
            <a:picLocks noChangeAspect="1"/>
          </p:cNvPicPr>
          <p:nvPr/>
        </p:nvPicPr>
        <p:blipFill>
          <a:blip r:embed="rId5"/>
          <a:stretch>
            <a:fillRect/>
          </a:stretch>
        </p:blipFill>
        <p:spPr>
          <a:xfrm>
            <a:off x="838200" y="2200275"/>
            <a:ext cx="3683000" cy="4292600"/>
          </a:xfrm>
          <a:prstGeom prst="rect">
            <a:avLst/>
          </a:prstGeom>
        </p:spPr>
      </p:pic>
    </p:spTree>
    <p:extLst>
      <p:ext uri="{BB962C8B-B14F-4D97-AF65-F5344CB8AC3E}">
        <p14:creationId xmlns:p14="http://schemas.microsoft.com/office/powerpoint/2010/main" val="41117711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CD3A075-22D3-89CA-7A16-4719D6A2138F}"/>
              </a:ext>
            </a:extLst>
          </p:cNvPr>
          <p:cNvSpPr>
            <a:spLocks noGrp="1"/>
          </p:cNvSpPr>
          <p:nvPr>
            <p:ph type="title"/>
          </p:nvPr>
        </p:nvSpPr>
        <p:spPr>
          <a:xfrm>
            <a:off x="640080" y="325369"/>
            <a:ext cx="4368602" cy="1956841"/>
          </a:xfrm>
        </p:spPr>
        <p:txBody>
          <a:bodyPr anchor="b">
            <a:normAutofit/>
          </a:bodyPr>
          <a:lstStyle/>
          <a:p>
            <a:r>
              <a:rPr lang="en-US" sz="5400">
                <a:effectLst/>
                <a:latin typeface="Times New Roman" panose="02020603050405020304" pitchFamily="18" charset="0"/>
                <a:ea typeface="Times New Roman" panose="02020603050405020304" pitchFamily="18" charset="0"/>
              </a:rPr>
              <a:t>Hermann Nitsch</a:t>
            </a:r>
            <a:endParaRPr lang="da-DK" sz="5400"/>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88AF6EC8-BF62-88F9-C609-40794231BC85}"/>
              </a:ext>
            </a:extLst>
          </p:cNvPr>
          <p:cNvSpPr>
            <a:spLocks noGrp="1"/>
          </p:cNvSpPr>
          <p:nvPr>
            <p:ph idx="1"/>
          </p:nvPr>
        </p:nvSpPr>
        <p:spPr>
          <a:xfrm>
            <a:off x="640080" y="2872899"/>
            <a:ext cx="4243589" cy="3320668"/>
          </a:xfrm>
        </p:spPr>
        <p:txBody>
          <a:bodyPr>
            <a:normAutofit/>
          </a:bodyPr>
          <a:lstStyle/>
          <a:p>
            <a:pPr marL="0" indent="0">
              <a:buNone/>
            </a:pPr>
            <a:r>
              <a:rPr lang="da-DK" sz="2200"/>
              <a:t>Blander musik, performance, maleri</a:t>
            </a:r>
          </a:p>
          <a:p>
            <a:pPr marL="0" indent="0">
              <a:buNone/>
            </a:pPr>
            <a:endParaRPr lang="da-DK" sz="2200"/>
          </a:p>
        </p:txBody>
      </p:sp>
      <p:pic>
        <p:nvPicPr>
          <p:cNvPr id="5" name="Billede 4" descr="Et billede, der indeholder indendørs, kunst, mur, rød&#10;&#10;Automatisk genereret beskrivelse">
            <a:extLst>
              <a:ext uri="{FF2B5EF4-FFF2-40B4-BE49-F238E27FC236}">
                <a16:creationId xmlns:a16="http://schemas.microsoft.com/office/drawing/2014/main" id="{A4C78A0E-FAB4-6CA3-C77D-3DF4E0E36FF2}"/>
              </a:ext>
            </a:extLst>
          </p:cNvPr>
          <p:cNvPicPr>
            <a:picLocks noChangeAspect="1"/>
          </p:cNvPicPr>
          <p:nvPr/>
        </p:nvPicPr>
        <p:blipFill rotWithShape="1">
          <a:blip r:embed="rId2"/>
          <a:srcRect l="9159" r="13859"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4175630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09D712-EA19-4178-77FB-BAFEB3CF0D72}"/>
              </a:ext>
            </a:extLst>
          </p:cNvPr>
          <p:cNvSpPr>
            <a:spLocks noGrp="1"/>
          </p:cNvSpPr>
          <p:nvPr>
            <p:ph type="title"/>
          </p:nvPr>
        </p:nvSpPr>
        <p:spPr/>
        <p:txBody>
          <a:bodyPr>
            <a:normAutofit fontScale="90000"/>
          </a:bodyPr>
          <a:lstStyle/>
          <a:p>
            <a:r>
              <a:rPr lang="da-DK" dirty="0" err="1"/>
              <a:t>Orlan</a:t>
            </a:r>
            <a:br>
              <a:rPr lang="da-DK" dirty="0"/>
            </a:br>
            <a:r>
              <a:rPr lang="da-DK" dirty="0"/>
              <a:t>plastikkirurgi,. </a:t>
            </a:r>
            <a:r>
              <a:rPr lang="da-DK" dirty="0" err="1"/>
              <a:t>Kropsmodification</a:t>
            </a:r>
            <a:r>
              <a:rPr lang="da-DK" dirty="0"/>
              <a:t>, bruger egen krop som medie i politisk og feministisk kamp  </a:t>
            </a:r>
          </a:p>
        </p:txBody>
      </p:sp>
      <p:pic>
        <p:nvPicPr>
          <p:cNvPr id="7" name="Billede 6" descr="Et billede, der indeholder collage, kvinde, sort-hvid, stil&#10;&#10;Automatisk genereret beskrivelse">
            <a:extLst>
              <a:ext uri="{FF2B5EF4-FFF2-40B4-BE49-F238E27FC236}">
                <a16:creationId xmlns:a16="http://schemas.microsoft.com/office/drawing/2014/main" id="{AC84A6D5-51C3-C9DE-A533-953E83397B10}"/>
              </a:ext>
            </a:extLst>
          </p:cNvPr>
          <p:cNvPicPr>
            <a:picLocks noChangeAspect="1"/>
          </p:cNvPicPr>
          <p:nvPr/>
        </p:nvPicPr>
        <p:blipFill>
          <a:blip r:embed="rId2"/>
          <a:stretch>
            <a:fillRect/>
          </a:stretch>
        </p:blipFill>
        <p:spPr>
          <a:xfrm>
            <a:off x="6564472" y="1912646"/>
            <a:ext cx="6146958" cy="4819650"/>
          </a:xfrm>
          <a:prstGeom prst="rect">
            <a:avLst/>
          </a:prstGeom>
        </p:spPr>
      </p:pic>
      <p:pic>
        <p:nvPicPr>
          <p:cNvPr id="9" name="Billede 8" descr="Et billede, der indeholder Ansigt, person, briller, mur&#10;&#10;Automatisk genereret beskrivelse">
            <a:extLst>
              <a:ext uri="{FF2B5EF4-FFF2-40B4-BE49-F238E27FC236}">
                <a16:creationId xmlns:a16="http://schemas.microsoft.com/office/drawing/2014/main" id="{9A667388-3E25-FA12-242E-3E66AF1FF8C1}"/>
              </a:ext>
            </a:extLst>
          </p:cNvPr>
          <p:cNvPicPr>
            <a:picLocks noChangeAspect="1"/>
          </p:cNvPicPr>
          <p:nvPr/>
        </p:nvPicPr>
        <p:blipFill>
          <a:blip r:embed="rId3"/>
          <a:stretch>
            <a:fillRect/>
          </a:stretch>
        </p:blipFill>
        <p:spPr>
          <a:xfrm>
            <a:off x="268695" y="2519680"/>
            <a:ext cx="7772400" cy="4154831"/>
          </a:xfrm>
          <a:prstGeom prst="rect">
            <a:avLst/>
          </a:prstGeom>
        </p:spPr>
      </p:pic>
      <p:sp>
        <p:nvSpPr>
          <p:cNvPr id="11" name="Pladsholder til indhold 10">
            <a:extLst>
              <a:ext uri="{FF2B5EF4-FFF2-40B4-BE49-F238E27FC236}">
                <a16:creationId xmlns:a16="http://schemas.microsoft.com/office/drawing/2014/main" id="{7FE1274E-F7C5-FD4A-892B-E8BA67E5B15E}"/>
              </a:ext>
            </a:extLst>
          </p:cNvPr>
          <p:cNvSpPr>
            <a:spLocks noGrp="1"/>
          </p:cNvSpPr>
          <p:nvPr>
            <p:ph idx="1"/>
          </p:nvPr>
        </p:nvSpPr>
        <p:spPr/>
        <p:txBody>
          <a:bodyPr/>
          <a:lstStyle/>
          <a:p>
            <a:endParaRPr lang="da-DK" dirty="0"/>
          </a:p>
        </p:txBody>
      </p:sp>
    </p:spTree>
    <p:extLst>
      <p:ext uri="{BB962C8B-B14F-4D97-AF65-F5344CB8AC3E}">
        <p14:creationId xmlns:p14="http://schemas.microsoft.com/office/powerpoint/2010/main" val="28563622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A5AC0B-D3F3-B284-3D62-AC9AD7047CC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D2AB0F8-B4A4-F94D-6951-0864F4477694}"/>
              </a:ext>
            </a:extLst>
          </p:cNvPr>
          <p:cNvSpPr>
            <a:spLocks noGrp="1"/>
          </p:cNvSpPr>
          <p:nvPr>
            <p:ph type="title"/>
          </p:nvPr>
        </p:nvSpPr>
        <p:spPr/>
        <p:txBody>
          <a:bodyPr/>
          <a:lstStyle/>
          <a:p>
            <a:r>
              <a:rPr lang="da-DK" dirty="0">
                <a:latin typeface="Times New Roman" panose="02020603050405020304" pitchFamily="18" charset="0"/>
                <a:cs typeface="Times New Roman" panose="02020603050405020304" pitchFamily="18" charset="0"/>
              </a:rPr>
              <a:t>Grim æstetik værk- 2 moduler</a:t>
            </a:r>
          </a:p>
        </p:txBody>
      </p:sp>
      <p:sp>
        <p:nvSpPr>
          <p:cNvPr id="3" name="Pladsholder til indhold 2">
            <a:extLst>
              <a:ext uri="{FF2B5EF4-FFF2-40B4-BE49-F238E27FC236}">
                <a16:creationId xmlns:a16="http://schemas.microsoft.com/office/drawing/2014/main" id="{8FE88548-5C41-E256-82E2-78A403920CC2}"/>
              </a:ext>
            </a:extLst>
          </p:cNvPr>
          <p:cNvSpPr>
            <a:spLocks noGrp="1"/>
          </p:cNvSpPr>
          <p:nvPr>
            <p:ph idx="1"/>
          </p:nvPr>
        </p:nvSpPr>
        <p:spPr/>
        <p:txBody>
          <a:bodyPr/>
          <a:lstStyle/>
          <a:p>
            <a:pPr marL="0" indent="0">
              <a:buNone/>
            </a:pPr>
            <a:r>
              <a:rPr lang="da-DK" dirty="0"/>
              <a:t>I skal lave et værk</a:t>
            </a:r>
          </a:p>
          <a:p>
            <a:pPr marL="0" indent="0">
              <a:buNone/>
            </a:pPr>
            <a:r>
              <a:rPr lang="da-DK" dirty="0"/>
              <a:t>1, lav mindmap/ collage der giver indblik i jeres proces. Tag billede</a:t>
            </a:r>
          </a:p>
          <a:p>
            <a:pPr marL="0" indent="0">
              <a:buNone/>
            </a:pPr>
            <a:r>
              <a:rPr lang="da-DK" dirty="0"/>
              <a:t>2, lav værket</a:t>
            </a:r>
          </a:p>
          <a:p>
            <a:pPr marL="0" indent="0">
              <a:buNone/>
            </a:pPr>
            <a:endParaRPr lang="da-DK" dirty="0"/>
          </a:p>
          <a:p>
            <a:pPr marL="0" indent="0">
              <a:buNone/>
            </a:pPr>
            <a:r>
              <a:rPr lang="da-DK" dirty="0">
                <a:latin typeface="Times New Roman" panose="02020603050405020304" pitchFamily="18" charset="0"/>
                <a:cs typeface="Times New Roman" panose="02020603050405020304" pitchFamily="18" charset="0"/>
              </a:rPr>
              <a:t>HUSK: Det vigtige ved opgaven er at i forsøger at skabe noget grim æstetik: </a:t>
            </a:r>
          </a:p>
          <a:p>
            <a:pPr marL="0" indent="0">
              <a:buNone/>
            </a:pPr>
            <a:r>
              <a:rPr lang="da-DK" dirty="0">
                <a:latin typeface="Times New Roman" panose="02020603050405020304" pitchFamily="18" charset="0"/>
                <a:cs typeface="Times New Roman" panose="02020603050405020304" pitchFamily="18" charset="0"/>
              </a:rPr>
              <a:t>Det skal altså ikk</a:t>
            </a:r>
            <a:r>
              <a:rPr lang="da-DK" dirty="0">
                <a:highlight>
                  <a:srgbClr val="FFFF00"/>
                </a:highlight>
                <a:latin typeface="Times New Roman" panose="02020603050405020304" pitchFamily="18" charset="0"/>
                <a:cs typeface="Times New Roman" panose="02020603050405020304" pitchFamily="18" charset="0"/>
              </a:rPr>
              <a:t>e bare være grimt/ ulækkert, men også æstetisk smukt.</a:t>
            </a:r>
          </a:p>
          <a:p>
            <a:pPr marL="0" indent="0">
              <a:buNone/>
            </a:pPr>
            <a:endParaRPr lang="da-DK" dirty="0"/>
          </a:p>
          <a:p>
            <a:pPr marL="0" indent="0">
              <a:buNone/>
            </a:pPr>
            <a:endParaRPr lang="da-DK" dirty="0"/>
          </a:p>
        </p:txBody>
      </p:sp>
    </p:spTree>
    <p:extLst>
      <p:ext uri="{BB962C8B-B14F-4D97-AF65-F5344CB8AC3E}">
        <p14:creationId xmlns:p14="http://schemas.microsoft.com/office/powerpoint/2010/main" val="9206434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5CED7E-CED0-D4C0-F0AE-4268B60295FC}"/>
              </a:ext>
            </a:extLst>
          </p:cNvPr>
          <p:cNvSpPr>
            <a:spLocks noGrp="1"/>
          </p:cNvSpPr>
          <p:nvPr>
            <p:ph type="title"/>
          </p:nvPr>
        </p:nvSpPr>
        <p:spPr/>
        <p:txBody>
          <a:bodyPr/>
          <a:lstStyle/>
          <a:p>
            <a:r>
              <a:rPr lang="da-DK" dirty="0"/>
              <a:t>Josh </a:t>
            </a:r>
            <a:r>
              <a:rPr lang="da-DK" dirty="0" err="1"/>
              <a:t>Liliey</a:t>
            </a:r>
            <a:endParaRPr lang="da-DK" dirty="0"/>
          </a:p>
        </p:txBody>
      </p:sp>
      <p:pic>
        <p:nvPicPr>
          <p:cNvPr id="5" name="Pladsholder til indhold 4" descr="Et billede, der indeholder kunst, farver, plante&#10;&#10;Automatisk genereret beskrivelse">
            <a:extLst>
              <a:ext uri="{FF2B5EF4-FFF2-40B4-BE49-F238E27FC236}">
                <a16:creationId xmlns:a16="http://schemas.microsoft.com/office/drawing/2014/main" id="{294FFC3F-1AAB-87BE-9103-FAD0B2513121}"/>
              </a:ext>
            </a:extLst>
          </p:cNvPr>
          <p:cNvPicPr>
            <a:picLocks noGrp="1" noChangeAspect="1"/>
          </p:cNvPicPr>
          <p:nvPr>
            <p:ph idx="1"/>
          </p:nvPr>
        </p:nvPicPr>
        <p:blipFill>
          <a:blip r:embed="rId2"/>
          <a:stretch>
            <a:fillRect/>
          </a:stretch>
        </p:blipFill>
        <p:spPr>
          <a:xfrm>
            <a:off x="1574063" y="1474078"/>
            <a:ext cx="6257201" cy="4351338"/>
          </a:xfrm>
        </p:spPr>
      </p:pic>
    </p:spTree>
    <p:extLst>
      <p:ext uri="{BB962C8B-B14F-4D97-AF65-F5344CB8AC3E}">
        <p14:creationId xmlns:p14="http://schemas.microsoft.com/office/powerpoint/2010/main" val="22913339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5F31A-9821-620E-159F-F04549404AB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B8100AB-5CE1-5737-97D7-E57FCD3CC3B5}"/>
              </a:ext>
            </a:extLst>
          </p:cNvPr>
          <p:cNvSpPr>
            <a:spLocks noGrp="1"/>
          </p:cNvSpPr>
          <p:nvPr>
            <p:ph type="title"/>
          </p:nvPr>
        </p:nvSpPr>
        <p:spPr/>
        <p:txBody>
          <a:bodyPr/>
          <a:lstStyle/>
          <a:p>
            <a:endParaRPr lang="da-DK"/>
          </a:p>
        </p:txBody>
      </p:sp>
      <p:pic>
        <p:nvPicPr>
          <p:cNvPr id="5" name="Pladsholder til indhold 4" descr="Et billede, der indeholder tekst, person&#10;&#10;Automatisk genereret beskrivelse">
            <a:extLst>
              <a:ext uri="{FF2B5EF4-FFF2-40B4-BE49-F238E27FC236}">
                <a16:creationId xmlns:a16="http://schemas.microsoft.com/office/drawing/2014/main" id="{34D6B95E-3653-2EF9-4B4D-0A987D63FD83}"/>
              </a:ext>
            </a:extLst>
          </p:cNvPr>
          <p:cNvPicPr>
            <a:picLocks noGrp="1" noChangeAspect="1"/>
          </p:cNvPicPr>
          <p:nvPr>
            <p:ph idx="1"/>
          </p:nvPr>
        </p:nvPicPr>
        <p:blipFill>
          <a:blip r:embed="rId2"/>
          <a:stretch>
            <a:fillRect/>
          </a:stretch>
        </p:blipFill>
        <p:spPr>
          <a:xfrm>
            <a:off x="399173" y="365125"/>
            <a:ext cx="11964277" cy="5645575"/>
          </a:xfrm>
        </p:spPr>
      </p:pic>
    </p:spTree>
    <p:extLst>
      <p:ext uri="{BB962C8B-B14F-4D97-AF65-F5344CB8AC3E}">
        <p14:creationId xmlns:p14="http://schemas.microsoft.com/office/powerpoint/2010/main" val="16063008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442BA-1D55-CD81-F39A-74D68A65C400}"/>
            </a:ext>
          </a:extLst>
        </p:cNvPr>
        <p:cNvGrpSpPr/>
        <p:nvPr/>
      </p:nvGrpSpPr>
      <p:grpSpPr>
        <a:xfrm>
          <a:off x="0" y="0"/>
          <a:ext cx="0" cy="0"/>
          <a:chOff x="0" y="0"/>
          <a:chExt cx="0" cy="0"/>
        </a:xfrm>
      </p:grpSpPr>
      <p:pic>
        <p:nvPicPr>
          <p:cNvPr id="5" name="Pladsholder til indhold 4" descr="Et billede, der indeholder cirkel, plads, Himmellegeme, planet&#10;&#10;Automatisk genereret beskrivelse">
            <a:extLst>
              <a:ext uri="{FF2B5EF4-FFF2-40B4-BE49-F238E27FC236}">
                <a16:creationId xmlns:a16="http://schemas.microsoft.com/office/drawing/2014/main" id="{B0EEDAEC-2D49-389C-B0ED-66D6915E020F}"/>
              </a:ext>
            </a:extLst>
          </p:cNvPr>
          <p:cNvPicPr>
            <a:picLocks noGrp="1" noChangeAspect="1"/>
          </p:cNvPicPr>
          <p:nvPr>
            <p:ph idx="1"/>
          </p:nvPr>
        </p:nvPicPr>
        <p:blipFill rotWithShape="1">
          <a:blip r:embed="rId2"/>
          <a:srcRect r="15625"/>
          <a:stretch/>
        </p:blipFill>
        <p:spPr>
          <a:xfrm rot="5400000">
            <a:off x="-381000" y="381000"/>
            <a:ext cx="6858000" cy="6096000"/>
          </a:xfrm>
          <a:prstGeom prst="rect">
            <a:avLst/>
          </a:prstGeom>
        </p:spPr>
      </p:pic>
      <p:pic>
        <p:nvPicPr>
          <p:cNvPr id="7" name="Billede 6" descr="Et billede, der indeholder indendørs, blomst&#10;&#10;Automatisk genereret beskrivelse">
            <a:extLst>
              <a:ext uri="{FF2B5EF4-FFF2-40B4-BE49-F238E27FC236}">
                <a16:creationId xmlns:a16="http://schemas.microsoft.com/office/drawing/2014/main" id="{6FA0CB3D-2452-8333-AF79-992F8F7871DA}"/>
              </a:ext>
            </a:extLst>
          </p:cNvPr>
          <p:cNvPicPr>
            <a:picLocks noChangeAspect="1"/>
          </p:cNvPicPr>
          <p:nvPr/>
        </p:nvPicPr>
        <p:blipFill rotWithShape="1">
          <a:blip r:embed="rId3"/>
          <a:srcRect l="106" r="15519"/>
          <a:stretch/>
        </p:blipFill>
        <p:spPr>
          <a:xfrm rot="5400000">
            <a:off x="5715000" y="381001"/>
            <a:ext cx="6858000" cy="6096000"/>
          </a:xfrm>
          <a:prstGeom prst="rect">
            <a:avLst/>
          </a:prstGeom>
        </p:spPr>
      </p:pic>
      <p:sp>
        <p:nvSpPr>
          <p:cNvPr id="2" name="Titel 1">
            <a:extLst>
              <a:ext uri="{FF2B5EF4-FFF2-40B4-BE49-F238E27FC236}">
                <a16:creationId xmlns:a16="http://schemas.microsoft.com/office/drawing/2014/main" id="{7AD1048A-A36A-FBA3-0280-D13C4754EAE1}"/>
              </a:ext>
            </a:extLst>
          </p:cNvPr>
          <p:cNvSpPr>
            <a:spLocks noGrp="1"/>
          </p:cNvSpPr>
          <p:nvPr>
            <p:ph type="title"/>
          </p:nvPr>
        </p:nvSpPr>
        <p:spPr>
          <a:xfrm>
            <a:off x="2103121" y="4727173"/>
            <a:ext cx="7985759" cy="868823"/>
          </a:xfrm>
        </p:spPr>
        <p:txBody>
          <a:bodyPr vert="horz" lIns="91440" tIns="45720" rIns="91440" bIns="45720" rtlCol="0" anchor="ctr">
            <a:normAutofit/>
          </a:bodyPr>
          <a:lstStyle/>
          <a:p>
            <a:pPr algn="ctr"/>
            <a:r>
              <a:rPr lang="en-US" sz="4000" kern="1200" dirty="0" err="1">
                <a:solidFill>
                  <a:schemeClr val="tx1"/>
                </a:solidFill>
                <a:latin typeface="Times New Roman" panose="02020603050405020304" pitchFamily="18" charset="0"/>
                <a:cs typeface="Times New Roman" panose="02020603050405020304" pitchFamily="18" charset="0"/>
              </a:rPr>
              <a:t>Elev</a:t>
            </a:r>
            <a:r>
              <a:rPr lang="en-US" sz="4000" kern="1200" dirty="0">
                <a:solidFill>
                  <a:schemeClr val="tx1"/>
                </a:solidFill>
                <a:latin typeface="Times New Roman" panose="02020603050405020304" pitchFamily="18" charset="0"/>
                <a:cs typeface="Times New Roman" panose="02020603050405020304" pitchFamily="18" charset="0"/>
              </a:rPr>
              <a:t> </a:t>
            </a:r>
            <a:r>
              <a:rPr lang="en-US" sz="4000" kern="1200" dirty="0" err="1">
                <a:solidFill>
                  <a:schemeClr val="tx1"/>
                </a:solidFill>
                <a:latin typeface="Times New Roman" panose="02020603050405020304" pitchFamily="18" charset="0"/>
                <a:cs typeface="Times New Roman" panose="02020603050405020304" pitchFamily="18" charset="0"/>
              </a:rPr>
              <a:t>værker</a:t>
            </a:r>
            <a:endParaRPr lang="en-US" sz="4000"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84226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24F18BF-4FB9-5AD7-9C78-B1BD12FDE82B}"/>
              </a:ext>
            </a:extLst>
          </p:cNvPr>
          <p:cNvSpPr>
            <a:spLocks noGrp="1"/>
          </p:cNvSpPr>
          <p:nvPr>
            <p:ph type="title"/>
          </p:nvPr>
        </p:nvSpPr>
        <p:spPr>
          <a:xfrm flipV="1">
            <a:off x="640080" y="227838"/>
            <a:ext cx="4368602" cy="97531"/>
          </a:xfrm>
        </p:spPr>
        <p:txBody>
          <a:bodyPr anchor="b">
            <a:normAutofit fontScale="90000"/>
          </a:bodyPr>
          <a:lstStyle/>
          <a:p>
            <a:r>
              <a:rPr lang="da-DK" sz="5400" dirty="0"/>
              <a:t>.</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B59A6383-FC80-9359-BD0D-F07C58877168}"/>
              </a:ext>
            </a:extLst>
          </p:cNvPr>
          <p:cNvSpPr>
            <a:spLocks noGrp="1"/>
          </p:cNvSpPr>
          <p:nvPr>
            <p:ph idx="1"/>
          </p:nvPr>
        </p:nvSpPr>
        <p:spPr>
          <a:xfrm>
            <a:off x="640080" y="422900"/>
            <a:ext cx="7151370" cy="5770667"/>
          </a:xfrm>
        </p:spPr>
        <p:txBody>
          <a:bodyPr>
            <a:normAutofit/>
          </a:bodyPr>
          <a:lstStyle/>
          <a:p>
            <a:pPr marL="0" indent="0">
              <a:buNone/>
            </a:pPr>
            <a:r>
              <a:rPr lang="da-DK" sz="2200" dirty="0">
                <a:latin typeface="Times New Roman" panose="02020603050405020304" pitchFamily="18" charset="0"/>
                <a:cs typeface="Times New Roman" panose="02020603050405020304" pitchFamily="18" charset="0"/>
              </a:rPr>
              <a:t>Fx smukt motiv på papir, hvor i maler med ulækkert materiale (blod, lever/ kød)</a:t>
            </a:r>
          </a:p>
          <a:p>
            <a:pPr marL="0" indent="0">
              <a:buNone/>
            </a:pPr>
            <a:endParaRPr lang="da-DK" sz="2200" dirty="0">
              <a:latin typeface="Times New Roman" panose="02020603050405020304" pitchFamily="18" charset="0"/>
              <a:cs typeface="Times New Roman" panose="02020603050405020304" pitchFamily="18" charset="0"/>
            </a:endParaRPr>
          </a:p>
          <a:p>
            <a:pPr marL="0" indent="0">
              <a:buNone/>
            </a:pPr>
            <a:r>
              <a:rPr lang="da-DK" sz="2200" dirty="0">
                <a:latin typeface="Times New Roman" panose="02020603050405020304" pitchFamily="18" charset="0"/>
                <a:cs typeface="Times New Roman" panose="02020603050405020304" pitchFamily="18" charset="0"/>
              </a:rPr>
              <a:t>Fx Kropsmodifikationer: forvrænget, forskønnet afbildning (plastikkirurgi, Jessy </a:t>
            </a:r>
            <a:r>
              <a:rPr lang="da-DK" sz="2200" dirty="0" err="1">
                <a:latin typeface="Times New Roman" panose="02020603050405020304" pitchFamily="18" charset="0"/>
                <a:cs typeface="Times New Roman" panose="02020603050405020304" pitchFamily="18" charset="0"/>
              </a:rPr>
              <a:t>Bunny</a:t>
            </a:r>
            <a:r>
              <a:rPr lang="da-DK" sz="2200" dirty="0">
                <a:latin typeface="Times New Roman" panose="02020603050405020304" pitchFamily="18" charset="0"/>
                <a:cs typeface="Times New Roman" panose="02020603050405020304" pitchFamily="18" charset="0"/>
              </a:rPr>
              <a:t>, </a:t>
            </a:r>
            <a:r>
              <a:rPr lang="da-DK" sz="2200" dirty="0" err="1">
                <a:latin typeface="Times New Roman" panose="02020603050405020304" pitchFamily="18" charset="0"/>
                <a:cs typeface="Times New Roman" panose="02020603050405020304" pitchFamily="18" charset="0"/>
              </a:rPr>
              <a:t>Kardashian</a:t>
            </a:r>
            <a:r>
              <a:rPr lang="da-DK" sz="2200" dirty="0">
                <a:latin typeface="Times New Roman" panose="02020603050405020304" pitchFamily="18" charset="0"/>
                <a:cs typeface="Times New Roman" panose="02020603050405020304" pitchFamily="18" charset="0"/>
              </a:rPr>
              <a:t>). I kan fx lave fotomanipulation. Eller gipsafstøbning. </a:t>
            </a:r>
          </a:p>
          <a:p>
            <a:pPr marL="0" indent="0">
              <a:buNone/>
            </a:pPr>
            <a:endParaRPr lang="da-DK" sz="2200" dirty="0">
              <a:latin typeface="Times New Roman" panose="02020603050405020304" pitchFamily="18" charset="0"/>
              <a:cs typeface="Times New Roman" panose="02020603050405020304" pitchFamily="18" charset="0"/>
            </a:endParaRPr>
          </a:p>
          <a:p>
            <a:pPr marL="0" indent="0">
              <a:buNone/>
            </a:pPr>
            <a:r>
              <a:rPr lang="da-DK" sz="2200" dirty="0">
                <a:latin typeface="Times New Roman" panose="02020603050405020304" pitchFamily="18" charset="0"/>
                <a:cs typeface="Times New Roman" panose="02020603050405020304" pitchFamily="18" charset="0"/>
              </a:rPr>
              <a:t>Fx fokus på det </a:t>
            </a:r>
            <a:r>
              <a:rPr lang="da-DK" sz="2200" dirty="0" err="1">
                <a:latin typeface="Times New Roman" panose="02020603050405020304" pitchFamily="18" charset="0"/>
                <a:cs typeface="Times New Roman" panose="02020603050405020304" pitchFamily="18" charset="0"/>
              </a:rPr>
              <a:t>abjekte</a:t>
            </a:r>
            <a:r>
              <a:rPr lang="da-DK" sz="2200" dirty="0">
                <a:latin typeface="Times New Roman" panose="02020603050405020304" pitchFamily="18" charset="0"/>
                <a:cs typeface="Times New Roman" panose="02020603050405020304" pitchFamily="18" charset="0"/>
              </a:rPr>
              <a:t> (ørevoks, slim, skæl mm). Kan i lave noget æstetisk flot med det? Fx under mikroskop? </a:t>
            </a:r>
          </a:p>
          <a:p>
            <a:pPr marL="0" indent="0">
              <a:buNone/>
            </a:pPr>
            <a:endParaRPr lang="da-DK" sz="2200" dirty="0">
              <a:latin typeface="Times New Roman" panose="02020603050405020304" pitchFamily="18" charset="0"/>
              <a:cs typeface="Times New Roman" panose="02020603050405020304" pitchFamily="18" charset="0"/>
            </a:endParaRPr>
          </a:p>
          <a:p>
            <a:pPr marL="0" indent="0">
              <a:buNone/>
            </a:pPr>
            <a:r>
              <a:rPr lang="da-DK" sz="2200" dirty="0">
                <a:latin typeface="Times New Roman" panose="02020603050405020304" pitchFamily="18" charset="0"/>
                <a:cs typeface="Times New Roman" panose="02020603050405020304" pitchFamily="18" charset="0"/>
              </a:rPr>
              <a:t>Fx lave skulptur inspireret af </a:t>
            </a:r>
            <a:r>
              <a:rPr lang="da-DK" sz="2200" dirty="0" err="1">
                <a:latin typeface="Times New Roman" panose="02020603050405020304" pitchFamily="18" charset="0"/>
                <a:cs typeface="Times New Roman" panose="02020603050405020304" pitchFamily="18" charset="0"/>
              </a:rPr>
              <a:t>Lemmertz</a:t>
            </a:r>
            <a:r>
              <a:rPr lang="da-DK" sz="2200" dirty="0">
                <a:latin typeface="Times New Roman" panose="02020603050405020304" pitchFamily="18" charset="0"/>
                <a:cs typeface="Times New Roman" panose="02020603050405020304" pitchFamily="18" charset="0"/>
              </a:rPr>
              <a:t>. Fx fokus på sygdomme som spedalskhed eller skønhedskultur</a:t>
            </a:r>
          </a:p>
        </p:txBody>
      </p:sp>
      <p:pic>
        <p:nvPicPr>
          <p:cNvPr id="6" name="Billede 5" descr="Et billede, der indeholder person, Ansigt, læbe, øjenvippe&#10;&#10;Automatisk genereret beskrivelse">
            <a:extLst>
              <a:ext uri="{FF2B5EF4-FFF2-40B4-BE49-F238E27FC236}">
                <a16:creationId xmlns:a16="http://schemas.microsoft.com/office/drawing/2014/main" id="{F269BA88-63D5-485E-8B75-8A9B05C9F109}"/>
              </a:ext>
            </a:extLst>
          </p:cNvPr>
          <p:cNvPicPr>
            <a:picLocks noChangeAspect="1"/>
          </p:cNvPicPr>
          <p:nvPr/>
        </p:nvPicPr>
        <p:blipFill rotWithShape="1">
          <a:blip r:embed="rId2"/>
          <a:srcRect r="1" b="4709"/>
          <a:stretch/>
        </p:blipFill>
        <p:spPr>
          <a:xfrm>
            <a:off x="8420100" y="10"/>
            <a:ext cx="3770377" cy="3758984"/>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1459402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81396-3375-AB07-84F6-ACF52529E7A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FECDBC8-20F7-8D48-CD4E-32B117BAD597}"/>
              </a:ext>
            </a:extLst>
          </p:cNvPr>
          <p:cNvSpPr>
            <a:spLocks noGrp="1"/>
          </p:cNvSpPr>
          <p:nvPr>
            <p:ph type="title"/>
          </p:nvPr>
        </p:nvSpPr>
        <p:spPr>
          <a:xfrm flipV="1">
            <a:off x="640080" y="227838"/>
            <a:ext cx="4368602" cy="97531"/>
          </a:xfrm>
        </p:spPr>
        <p:txBody>
          <a:bodyPr anchor="b">
            <a:normAutofit fontScale="90000"/>
          </a:bodyPr>
          <a:lstStyle/>
          <a:p>
            <a:r>
              <a:rPr lang="da-DK" sz="5400" dirty="0"/>
              <a:t>.</a:t>
            </a:r>
          </a:p>
        </p:txBody>
      </p:sp>
      <p:sp>
        <p:nvSpPr>
          <p:cNvPr id="3" name="Pladsholder til indhold 2">
            <a:extLst>
              <a:ext uri="{FF2B5EF4-FFF2-40B4-BE49-F238E27FC236}">
                <a16:creationId xmlns:a16="http://schemas.microsoft.com/office/drawing/2014/main" id="{68B9E332-70B9-2BB9-1CF6-CC903FC931B3}"/>
              </a:ext>
            </a:extLst>
          </p:cNvPr>
          <p:cNvSpPr>
            <a:spLocks noGrp="1"/>
          </p:cNvSpPr>
          <p:nvPr>
            <p:ph idx="1"/>
          </p:nvPr>
        </p:nvSpPr>
        <p:spPr>
          <a:xfrm>
            <a:off x="640080" y="422900"/>
            <a:ext cx="7151370" cy="5770667"/>
          </a:xfrm>
        </p:spPr>
        <p:txBody>
          <a:bodyPr>
            <a:normAutofit/>
          </a:bodyPr>
          <a:lstStyle/>
          <a:p>
            <a:pPr marL="0" indent="0">
              <a:buNone/>
            </a:pPr>
            <a:r>
              <a:rPr lang="da-DK" sz="2200" dirty="0">
                <a:latin typeface="Times New Roman" panose="02020603050405020304" pitchFamily="18" charset="0"/>
                <a:cs typeface="Times New Roman" panose="02020603050405020304" pitchFamily="18" charset="0"/>
              </a:rPr>
              <a:t>Fx smukt motiv på papir, hvor i maler med ulækkert materiale (blod, lever/ kød)</a:t>
            </a:r>
          </a:p>
          <a:p>
            <a:pPr marL="0" indent="0">
              <a:buNone/>
            </a:pPr>
            <a:endParaRPr lang="da-DK" sz="2200" dirty="0">
              <a:latin typeface="Times New Roman" panose="02020603050405020304" pitchFamily="18" charset="0"/>
              <a:cs typeface="Times New Roman" panose="02020603050405020304" pitchFamily="18" charset="0"/>
            </a:endParaRPr>
          </a:p>
          <a:p>
            <a:pPr marL="0" indent="0">
              <a:buNone/>
            </a:pPr>
            <a:r>
              <a:rPr lang="da-DK" sz="2200" dirty="0">
                <a:latin typeface="Times New Roman" panose="02020603050405020304" pitchFamily="18" charset="0"/>
                <a:cs typeface="Times New Roman" panose="02020603050405020304" pitchFamily="18" charset="0"/>
              </a:rPr>
              <a:t>Fx Kropsmodifikationer: forvrænget, forskønnet afbildning (plastikkirurgi, Jessy </a:t>
            </a:r>
            <a:r>
              <a:rPr lang="da-DK" sz="2200" dirty="0" err="1">
                <a:latin typeface="Times New Roman" panose="02020603050405020304" pitchFamily="18" charset="0"/>
                <a:cs typeface="Times New Roman" panose="02020603050405020304" pitchFamily="18" charset="0"/>
              </a:rPr>
              <a:t>Bunny</a:t>
            </a:r>
            <a:r>
              <a:rPr lang="da-DK" sz="2200" dirty="0">
                <a:latin typeface="Times New Roman" panose="02020603050405020304" pitchFamily="18" charset="0"/>
                <a:cs typeface="Times New Roman" panose="02020603050405020304" pitchFamily="18" charset="0"/>
              </a:rPr>
              <a:t>, </a:t>
            </a:r>
            <a:r>
              <a:rPr lang="da-DK" sz="2200" dirty="0" err="1">
                <a:latin typeface="Times New Roman" panose="02020603050405020304" pitchFamily="18" charset="0"/>
                <a:cs typeface="Times New Roman" panose="02020603050405020304" pitchFamily="18" charset="0"/>
              </a:rPr>
              <a:t>Kardashian</a:t>
            </a:r>
            <a:r>
              <a:rPr lang="da-DK" sz="2200" dirty="0">
                <a:latin typeface="Times New Roman" panose="02020603050405020304" pitchFamily="18" charset="0"/>
                <a:cs typeface="Times New Roman" panose="02020603050405020304" pitchFamily="18" charset="0"/>
              </a:rPr>
              <a:t>). I kan fx lave fotomanipulation. Eller gipsafstøbning. </a:t>
            </a:r>
          </a:p>
          <a:p>
            <a:pPr marL="0" indent="0">
              <a:buNone/>
            </a:pPr>
            <a:endParaRPr lang="da-DK" sz="2200" dirty="0">
              <a:latin typeface="Times New Roman" panose="02020603050405020304" pitchFamily="18" charset="0"/>
              <a:cs typeface="Times New Roman" panose="02020603050405020304" pitchFamily="18" charset="0"/>
            </a:endParaRPr>
          </a:p>
          <a:p>
            <a:pPr marL="0" indent="0">
              <a:buNone/>
            </a:pPr>
            <a:r>
              <a:rPr lang="da-DK" sz="2200" dirty="0">
                <a:latin typeface="Times New Roman" panose="02020603050405020304" pitchFamily="18" charset="0"/>
                <a:cs typeface="Times New Roman" panose="02020603050405020304" pitchFamily="18" charset="0"/>
              </a:rPr>
              <a:t>Fx fokus på det </a:t>
            </a:r>
            <a:r>
              <a:rPr lang="da-DK" sz="2200" dirty="0" err="1">
                <a:latin typeface="Times New Roman" panose="02020603050405020304" pitchFamily="18" charset="0"/>
                <a:cs typeface="Times New Roman" panose="02020603050405020304" pitchFamily="18" charset="0"/>
              </a:rPr>
              <a:t>abjekte</a:t>
            </a:r>
            <a:r>
              <a:rPr lang="da-DK" sz="2200" dirty="0">
                <a:latin typeface="Times New Roman" panose="02020603050405020304" pitchFamily="18" charset="0"/>
                <a:cs typeface="Times New Roman" panose="02020603050405020304" pitchFamily="18" charset="0"/>
              </a:rPr>
              <a:t> (ørevoks, slim, skæl mm). Kan i lave noget æstetisk flot med det? Fx under mikroskop? </a:t>
            </a:r>
          </a:p>
          <a:p>
            <a:pPr marL="0" indent="0">
              <a:buNone/>
            </a:pPr>
            <a:endParaRPr lang="da-DK" sz="2200" dirty="0">
              <a:latin typeface="Times New Roman" panose="02020603050405020304" pitchFamily="18" charset="0"/>
              <a:cs typeface="Times New Roman" panose="02020603050405020304" pitchFamily="18" charset="0"/>
            </a:endParaRPr>
          </a:p>
          <a:p>
            <a:pPr marL="0" indent="0">
              <a:buNone/>
            </a:pPr>
            <a:r>
              <a:rPr lang="da-DK" sz="2200" dirty="0">
                <a:latin typeface="Times New Roman" panose="02020603050405020304" pitchFamily="18" charset="0"/>
                <a:cs typeface="Times New Roman" panose="02020603050405020304" pitchFamily="18" charset="0"/>
              </a:rPr>
              <a:t>Fx lave skulptur inspireret af </a:t>
            </a:r>
            <a:r>
              <a:rPr lang="da-DK" sz="2200" dirty="0" err="1">
                <a:latin typeface="Times New Roman" panose="02020603050405020304" pitchFamily="18" charset="0"/>
                <a:cs typeface="Times New Roman" panose="02020603050405020304" pitchFamily="18" charset="0"/>
              </a:rPr>
              <a:t>Lemmertz</a:t>
            </a:r>
            <a:r>
              <a:rPr lang="da-DK" sz="2200" dirty="0">
                <a:latin typeface="Times New Roman" panose="02020603050405020304" pitchFamily="18" charset="0"/>
                <a:cs typeface="Times New Roman" panose="02020603050405020304" pitchFamily="18" charset="0"/>
              </a:rPr>
              <a:t>. Fx fokus på sygdomme som spedalskhed eller skønhedskultur</a:t>
            </a:r>
          </a:p>
        </p:txBody>
      </p:sp>
      <p:pic>
        <p:nvPicPr>
          <p:cNvPr id="6" name="Billede 5" descr="Et billede, der indeholder person, Ansigt, læbe, øjenvippe&#10;&#10;Automatisk genereret beskrivelse">
            <a:extLst>
              <a:ext uri="{FF2B5EF4-FFF2-40B4-BE49-F238E27FC236}">
                <a16:creationId xmlns:a16="http://schemas.microsoft.com/office/drawing/2014/main" id="{FF78CA6D-B6BF-ED01-3D07-CEEF3BE6E763}"/>
              </a:ext>
            </a:extLst>
          </p:cNvPr>
          <p:cNvPicPr>
            <a:picLocks noChangeAspect="1"/>
          </p:cNvPicPr>
          <p:nvPr/>
        </p:nvPicPr>
        <p:blipFill rotWithShape="1">
          <a:blip r:embed="rId2"/>
          <a:srcRect r="1" b="4709"/>
          <a:stretch/>
        </p:blipFill>
        <p:spPr>
          <a:xfrm>
            <a:off x="8420100" y="10"/>
            <a:ext cx="3770377" cy="3758984"/>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5" name="Billede 4" descr="Et billede, der indeholder skitse, tegning, illustration/afbildning, tekst&#10;&#10;Automatisk genereret beskrivelse">
            <a:extLst>
              <a:ext uri="{FF2B5EF4-FFF2-40B4-BE49-F238E27FC236}">
                <a16:creationId xmlns:a16="http://schemas.microsoft.com/office/drawing/2014/main" id="{A33D5F20-7821-9772-3F27-439D69F539FF}"/>
              </a:ext>
            </a:extLst>
          </p:cNvPr>
          <p:cNvPicPr>
            <a:picLocks noChangeAspect="1"/>
          </p:cNvPicPr>
          <p:nvPr/>
        </p:nvPicPr>
        <p:blipFill>
          <a:blip r:embed="rId3"/>
          <a:stretch>
            <a:fillRect/>
          </a:stretch>
        </p:blipFill>
        <p:spPr>
          <a:xfrm>
            <a:off x="8420100" y="3758993"/>
            <a:ext cx="3467100" cy="3447945"/>
          </a:xfrm>
          <a:prstGeom prst="rect">
            <a:avLst/>
          </a:prstGeom>
        </p:spPr>
      </p:pic>
    </p:spTree>
    <p:extLst>
      <p:ext uri="{BB962C8B-B14F-4D97-AF65-F5344CB8AC3E}">
        <p14:creationId xmlns:p14="http://schemas.microsoft.com/office/powerpoint/2010/main" val="13992975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51F9A-4E58-6599-5B9A-8C7AF5D1079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B1F176B-99E5-1D20-FEA3-B272D5D98C3F}"/>
              </a:ext>
            </a:extLst>
          </p:cNvPr>
          <p:cNvSpPr>
            <a:spLocks noGrp="1"/>
          </p:cNvSpPr>
          <p:nvPr>
            <p:ph type="title"/>
          </p:nvPr>
        </p:nvSpPr>
        <p:spPr>
          <a:xfrm flipV="1">
            <a:off x="640080" y="227838"/>
            <a:ext cx="4368602" cy="97531"/>
          </a:xfrm>
        </p:spPr>
        <p:txBody>
          <a:bodyPr anchor="b">
            <a:normAutofit fontScale="90000"/>
          </a:bodyPr>
          <a:lstStyle/>
          <a:p>
            <a:r>
              <a:rPr lang="da-DK" sz="5400" dirty="0"/>
              <a:t>.</a:t>
            </a:r>
          </a:p>
        </p:txBody>
      </p:sp>
      <p:sp>
        <p:nvSpPr>
          <p:cNvPr id="3" name="Pladsholder til indhold 2">
            <a:extLst>
              <a:ext uri="{FF2B5EF4-FFF2-40B4-BE49-F238E27FC236}">
                <a16:creationId xmlns:a16="http://schemas.microsoft.com/office/drawing/2014/main" id="{36C448FC-17D9-5D25-FD7C-98932DA20570}"/>
              </a:ext>
            </a:extLst>
          </p:cNvPr>
          <p:cNvSpPr>
            <a:spLocks noGrp="1"/>
          </p:cNvSpPr>
          <p:nvPr>
            <p:ph idx="1"/>
          </p:nvPr>
        </p:nvSpPr>
        <p:spPr>
          <a:xfrm>
            <a:off x="640080" y="422900"/>
            <a:ext cx="7151370" cy="5770667"/>
          </a:xfrm>
        </p:spPr>
        <p:txBody>
          <a:bodyPr>
            <a:normAutofit/>
          </a:bodyPr>
          <a:lstStyle/>
          <a:p>
            <a:pPr marL="0" indent="0">
              <a:buNone/>
            </a:pPr>
            <a:r>
              <a:rPr lang="da-DK" sz="2200" dirty="0">
                <a:latin typeface="Times New Roman" panose="02020603050405020304" pitchFamily="18" charset="0"/>
                <a:cs typeface="Times New Roman" panose="02020603050405020304" pitchFamily="18" charset="0"/>
              </a:rPr>
              <a:t>Fx smukt motiv på papir, hvor i maler med ulækkert materiale (blod, lever/ kød)</a:t>
            </a:r>
          </a:p>
          <a:p>
            <a:pPr marL="0" indent="0">
              <a:buNone/>
            </a:pPr>
            <a:endParaRPr lang="da-DK" sz="2200" dirty="0">
              <a:latin typeface="Times New Roman" panose="02020603050405020304" pitchFamily="18" charset="0"/>
              <a:cs typeface="Times New Roman" panose="02020603050405020304" pitchFamily="18" charset="0"/>
            </a:endParaRPr>
          </a:p>
          <a:p>
            <a:pPr marL="0" indent="0">
              <a:buNone/>
            </a:pPr>
            <a:r>
              <a:rPr lang="da-DK" sz="2200" dirty="0">
                <a:latin typeface="Times New Roman" panose="02020603050405020304" pitchFamily="18" charset="0"/>
                <a:cs typeface="Times New Roman" panose="02020603050405020304" pitchFamily="18" charset="0"/>
              </a:rPr>
              <a:t>Fx Kropsmodifikationer: forvrænget, forskønnet afbildning (plastikkirurgi, Jessy </a:t>
            </a:r>
            <a:r>
              <a:rPr lang="da-DK" sz="2200" dirty="0" err="1">
                <a:latin typeface="Times New Roman" panose="02020603050405020304" pitchFamily="18" charset="0"/>
                <a:cs typeface="Times New Roman" panose="02020603050405020304" pitchFamily="18" charset="0"/>
              </a:rPr>
              <a:t>Bunny</a:t>
            </a:r>
            <a:r>
              <a:rPr lang="da-DK" sz="2200" dirty="0">
                <a:latin typeface="Times New Roman" panose="02020603050405020304" pitchFamily="18" charset="0"/>
                <a:cs typeface="Times New Roman" panose="02020603050405020304" pitchFamily="18" charset="0"/>
              </a:rPr>
              <a:t>, </a:t>
            </a:r>
            <a:r>
              <a:rPr lang="da-DK" sz="2200" dirty="0" err="1">
                <a:latin typeface="Times New Roman" panose="02020603050405020304" pitchFamily="18" charset="0"/>
                <a:cs typeface="Times New Roman" panose="02020603050405020304" pitchFamily="18" charset="0"/>
              </a:rPr>
              <a:t>Kardashian</a:t>
            </a:r>
            <a:r>
              <a:rPr lang="da-DK" sz="2200" dirty="0">
                <a:latin typeface="Times New Roman" panose="02020603050405020304" pitchFamily="18" charset="0"/>
                <a:cs typeface="Times New Roman" panose="02020603050405020304" pitchFamily="18" charset="0"/>
              </a:rPr>
              <a:t>). I kan fx lave fotomanipulation. Eller gipsafstøbning. </a:t>
            </a:r>
          </a:p>
          <a:p>
            <a:pPr marL="0" indent="0">
              <a:buNone/>
            </a:pPr>
            <a:endParaRPr lang="da-DK" sz="2200" dirty="0">
              <a:latin typeface="Times New Roman" panose="02020603050405020304" pitchFamily="18" charset="0"/>
              <a:cs typeface="Times New Roman" panose="02020603050405020304" pitchFamily="18" charset="0"/>
            </a:endParaRPr>
          </a:p>
          <a:p>
            <a:pPr marL="0" indent="0">
              <a:buNone/>
            </a:pPr>
            <a:r>
              <a:rPr lang="da-DK" sz="2200" dirty="0">
                <a:latin typeface="Times New Roman" panose="02020603050405020304" pitchFamily="18" charset="0"/>
                <a:cs typeface="Times New Roman" panose="02020603050405020304" pitchFamily="18" charset="0"/>
              </a:rPr>
              <a:t>Fx fokus på det </a:t>
            </a:r>
            <a:r>
              <a:rPr lang="da-DK" sz="2200" dirty="0" err="1">
                <a:latin typeface="Times New Roman" panose="02020603050405020304" pitchFamily="18" charset="0"/>
                <a:cs typeface="Times New Roman" panose="02020603050405020304" pitchFamily="18" charset="0"/>
              </a:rPr>
              <a:t>abjekte</a:t>
            </a:r>
            <a:r>
              <a:rPr lang="da-DK" sz="2200" dirty="0">
                <a:latin typeface="Times New Roman" panose="02020603050405020304" pitchFamily="18" charset="0"/>
                <a:cs typeface="Times New Roman" panose="02020603050405020304" pitchFamily="18" charset="0"/>
              </a:rPr>
              <a:t> (ørevoks, slim, skæl mm). Kan i lave noget æstetisk flot med det? Fx under mikroskop? </a:t>
            </a:r>
          </a:p>
          <a:p>
            <a:pPr marL="0" indent="0">
              <a:buNone/>
            </a:pPr>
            <a:endParaRPr lang="da-DK" sz="2200" dirty="0">
              <a:latin typeface="Times New Roman" panose="02020603050405020304" pitchFamily="18" charset="0"/>
              <a:cs typeface="Times New Roman" panose="02020603050405020304" pitchFamily="18" charset="0"/>
            </a:endParaRPr>
          </a:p>
          <a:p>
            <a:pPr marL="0" indent="0">
              <a:buNone/>
            </a:pPr>
            <a:r>
              <a:rPr lang="da-DK" sz="2200" dirty="0">
                <a:latin typeface="Times New Roman" panose="02020603050405020304" pitchFamily="18" charset="0"/>
                <a:cs typeface="Times New Roman" panose="02020603050405020304" pitchFamily="18" charset="0"/>
              </a:rPr>
              <a:t>Fx lave skulptur inspireret af </a:t>
            </a:r>
            <a:r>
              <a:rPr lang="da-DK" sz="2200" dirty="0" err="1">
                <a:latin typeface="Times New Roman" panose="02020603050405020304" pitchFamily="18" charset="0"/>
                <a:cs typeface="Times New Roman" panose="02020603050405020304" pitchFamily="18" charset="0"/>
              </a:rPr>
              <a:t>Lemmertz</a:t>
            </a:r>
            <a:r>
              <a:rPr lang="da-DK" sz="2200" dirty="0">
                <a:latin typeface="Times New Roman" panose="02020603050405020304" pitchFamily="18" charset="0"/>
                <a:cs typeface="Times New Roman" panose="02020603050405020304" pitchFamily="18" charset="0"/>
              </a:rPr>
              <a:t>. Fx fokus på sygdomme som spedalskhed eller skønhedskultur</a:t>
            </a:r>
          </a:p>
        </p:txBody>
      </p:sp>
      <p:pic>
        <p:nvPicPr>
          <p:cNvPr id="6" name="Billede 5" descr="Et billede, der indeholder person, Ansigt, læbe, øjenvippe&#10;&#10;Automatisk genereret beskrivelse">
            <a:extLst>
              <a:ext uri="{FF2B5EF4-FFF2-40B4-BE49-F238E27FC236}">
                <a16:creationId xmlns:a16="http://schemas.microsoft.com/office/drawing/2014/main" id="{E090ED4D-1C72-AA9A-35CD-201403E3AB72}"/>
              </a:ext>
            </a:extLst>
          </p:cNvPr>
          <p:cNvPicPr>
            <a:picLocks noChangeAspect="1"/>
          </p:cNvPicPr>
          <p:nvPr/>
        </p:nvPicPr>
        <p:blipFill rotWithShape="1">
          <a:blip r:embed="rId2"/>
          <a:srcRect r="1" b="4709"/>
          <a:stretch/>
        </p:blipFill>
        <p:spPr>
          <a:xfrm>
            <a:off x="8420100" y="10"/>
            <a:ext cx="3770377" cy="3758984"/>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4" name="Billede 3" descr="Et billede, der indeholder skitse, tegning, illustration/afbildning, tekst&#10;&#10;Automatisk genereret beskrivelse">
            <a:extLst>
              <a:ext uri="{FF2B5EF4-FFF2-40B4-BE49-F238E27FC236}">
                <a16:creationId xmlns:a16="http://schemas.microsoft.com/office/drawing/2014/main" id="{D60FE696-3221-C10F-47D6-525D20D9F032}"/>
              </a:ext>
            </a:extLst>
          </p:cNvPr>
          <p:cNvPicPr>
            <a:picLocks noChangeAspect="1"/>
          </p:cNvPicPr>
          <p:nvPr/>
        </p:nvPicPr>
        <p:blipFill>
          <a:blip r:embed="rId3"/>
          <a:stretch>
            <a:fillRect/>
          </a:stretch>
        </p:blipFill>
        <p:spPr>
          <a:xfrm>
            <a:off x="8724900" y="1584260"/>
            <a:ext cx="3467100" cy="3447945"/>
          </a:xfrm>
          <a:prstGeom prst="rect">
            <a:avLst/>
          </a:prstGeom>
        </p:spPr>
      </p:pic>
      <p:pic>
        <p:nvPicPr>
          <p:cNvPr id="7" name="Billede 6" descr="Et billede, der indeholder skitse, Stregtegning, tegning, clipart&#10;&#10;Automatisk genereret beskrivelse">
            <a:extLst>
              <a:ext uri="{FF2B5EF4-FFF2-40B4-BE49-F238E27FC236}">
                <a16:creationId xmlns:a16="http://schemas.microsoft.com/office/drawing/2014/main" id="{CBF3DFD6-4ED7-74D4-BDE5-C064C3842DE7}"/>
              </a:ext>
            </a:extLst>
          </p:cNvPr>
          <p:cNvPicPr>
            <a:picLocks noChangeAspect="1"/>
          </p:cNvPicPr>
          <p:nvPr/>
        </p:nvPicPr>
        <p:blipFill>
          <a:blip r:embed="rId4"/>
          <a:stretch>
            <a:fillRect/>
          </a:stretch>
        </p:blipFill>
        <p:spPr>
          <a:xfrm>
            <a:off x="8676752" y="-76557"/>
            <a:ext cx="3106618" cy="3411188"/>
          </a:xfrm>
          <a:prstGeom prst="rect">
            <a:avLst/>
          </a:prstGeom>
        </p:spPr>
      </p:pic>
      <p:pic>
        <p:nvPicPr>
          <p:cNvPr id="9" name="Billede 8" descr="Et billede, der indeholder person, Ansigt, tøj, finger&#10;&#10;Automatisk genereret beskrivelse">
            <a:extLst>
              <a:ext uri="{FF2B5EF4-FFF2-40B4-BE49-F238E27FC236}">
                <a16:creationId xmlns:a16="http://schemas.microsoft.com/office/drawing/2014/main" id="{5EE4FFD2-809B-A11E-E02B-2BEA23C419B9}"/>
              </a:ext>
            </a:extLst>
          </p:cNvPr>
          <p:cNvPicPr>
            <a:picLocks noChangeAspect="1"/>
          </p:cNvPicPr>
          <p:nvPr/>
        </p:nvPicPr>
        <p:blipFill>
          <a:blip r:embed="rId5"/>
          <a:stretch>
            <a:fillRect/>
          </a:stretch>
        </p:blipFill>
        <p:spPr>
          <a:xfrm>
            <a:off x="6693408" y="3411198"/>
            <a:ext cx="5498592" cy="3341312"/>
          </a:xfrm>
          <a:prstGeom prst="rect">
            <a:avLst/>
          </a:prstGeom>
        </p:spPr>
      </p:pic>
      <p:pic>
        <p:nvPicPr>
          <p:cNvPr id="12" name="Billede 11" descr="Et billede, der indeholder kranie, knogle, museum, pattedyr&#10;&#10;Automatisk genereret beskrivelse">
            <a:extLst>
              <a:ext uri="{FF2B5EF4-FFF2-40B4-BE49-F238E27FC236}">
                <a16:creationId xmlns:a16="http://schemas.microsoft.com/office/drawing/2014/main" id="{55E69696-506B-EB63-6C76-9914FA0BC58B}"/>
              </a:ext>
            </a:extLst>
          </p:cNvPr>
          <p:cNvPicPr>
            <a:picLocks noChangeAspect="1"/>
          </p:cNvPicPr>
          <p:nvPr/>
        </p:nvPicPr>
        <p:blipFill>
          <a:blip r:embed="rId6"/>
          <a:stretch>
            <a:fillRect/>
          </a:stretch>
        </p:blipFill>
        <p:spPr>
          <a:xfrm>
            <a:off x="3167324" y="664433"/>
            <a:ext cx="3416300" cy="4419600"/>
          </a:xfrm>
          <a:prstGeom prst="rect">
            <a:avLst/>
          </a:prstGeom>
        </p:spPr>
      </p:pic>
    </p:spTree>
    <p:extLst>
      <p:ext uri="{BB962C8B-B14F-4D97-AF65-F5344CB8AC3E}">
        <p14:creationId xmlns:p14="http://schemas.microsoft.com/office/powerpoint/2010/main" val="22930423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15E567-261A-2F56-A105-948E0B31DB95}"/>
              </a:ext>
            </a:extLst>
          </p:cNvPr>
          <p:cNvSpPr>
            <a:spLocks noGrp="1"/>
          </p:cNvSpPr>
          <p:nvPr>
            <p:ph type="title"/>
          </p:nvPr>
        </p:nvSpPr>
        <p:spPr/>
        <p:txBody>
          <a:bodyPr/>
          <a:lstStyle/>
          <a:p>
            <a:r>
              <a:rPr lang="da-DK" dirty="0">
                <a:latin typeface="Times New Roman" panose="02020603050405020304" pitchFamily="18" charset="0"/>
                <a:cs typeface="Times New Roman" panose="02020603050405020304" pitchFamily="18" charset="0"/>
              </a:rPr>
              <a:t>Andre ting  </a:t>
            </a:r>
          </a:p>
        </p:txBody>
      </p:sp>
      <p:sp>
        <p:nvSpPr>
          <p:cNvPr id="3" name="Pladsholder til indhold 2">
            <a:extLst>
              <a:ext uri="{FF2B5EF4-FFF2-40B4-BE49-F238E27FC236}">
                <a16:creationId xmlns:a16="http://schemas.microsoft.com/office/drawing/2014/main" id="{02C3C8E8-CBCA-6C54-A45E-D52B0890CEBF}"/>
              </a:ext>
            </a:extLst>
          </p:cNvPr>
          <p:cNvSpPr>
            <a:spLocks noGrp="1"/>
          </p:cNvSpPr>
          <p:nvPr>
            <p:ph idx="1"/>
          </p:nvPr>
        </p:nvSpPr>
        <p:spPr/>
        <p:txBody>
          <a:bodyPr>
            <a:normAutofit fontScale="92500" lnSpcReduction="20000"/>
          </a:bodyPr>
          <a:lstStyle/>
          <a:p>
            <a:pPr marL="0" indent="0">
              <a:buNone/>
            </a:pPr>
            <a:r>
              <a:rPr lang="da-DK" dirty="0">
                <a:latin typeface="Times New Roman" panose="02020603050405020304" pitchFamily="18" charset="0"/>
                <a:cs typeface="Times New Roman" panose="02020603050405020304" pitchFamily="18" charset="0"/>
              </a:rPr>
              <a:t>Bind/ tamponer – skab noget smukt? Eksperimenter med materialet</a:t>
            </a:r>
          </a:p>
          <a:p>
            <a:pPr marL="0" indent="0">
              <a:buNone/>
            </a:pPr>
            <a:endParaRPr lang="da-DK" dirty="0">
              <a:latin typeface="Times New Roman" panose="02020603050405020304" pitchFamily="18" charset="0"/>
              <a:cs typeface="Times New Roman" panose="02020603050405020304" pitchFamily="18" charset="0"/>
            </a:endParaRPr>
          </a:p>
          <a:p>
            <a:pPr marL="0" indent="0">
              <a:buNone/>
            </a:pPr>
            <a:r>
              <a:rPr lang="da-DK" dirty="0">
                <a:latin typeface="Times New Roman" panose="02020603050405020304" pitchFamily="18" charset="0"/>
                <a:cs typeface="Times New Roman" panose="02020603050405020304" pitchFamily="18" charset="0"/>
              </a:rPr>
              <a:t>Kønsorganer - skab noget smukt? </a:t>
            </a:r>
          </a:p>
          <a:p>
            <a:pPr marL="0" indent="0">
              <a:buNone/>
            </a:pPr>
            <a:endParaRPr lang="da-DK" dirty="0">
              <a:latin typeface="Times New Roman" panose="02020603050405020304" pitchFamily="18" charset="0"/>
              <a:cs typeface="Times New Roman" panose="02020603050405020304" pitchFamily="18" charset="0"/>
            </a:endParaRPr>
          </a:p>
          <a:p>
            <a:pPr marL="0" indent="0">
              <a:buNone/>
            </a:pPr>
            <a:r>
              <a:rPr lang="da-DK" dirty="0">
                <a:latin typeface="Times New Roman" panose="02020603050405020304" pitchFamily="18" charset="0"/>
                <a:cs typeface="Times New Roman" panose="02020603050405020304" pitchFamily="18" charset="0"/>
              </a:rPr>
              <a:t>Indvolde fx en tarm- skab noget smukt?</a:t>
            </a:r>
          </a:p>
          <a:p>
            <a:pPr marL="0" indent="0">
              <a:buNone/>
            </a:pPr>
            <a:endParaRPr lang="da-DK" dirty="0">
              <a:latin typeface="Times New Roman" panose="02020603050405020304" pitchFamily="18" charset="0"/>
              <a:cs typeface="Times New Roman" panose="02020603050405020304" pitchFamily="18" charset="0"/>
            </a:endParaRPr>
          </a:p>
          <a:p>
            <a:pPr marL="0" indent="0">
              <a:buNone/>
            </a:pPr>
            <a:r>
              <a:rPr lang="da-DK" dirty="0">
                <a:latin typeface="Times New Roman" panose="02020603050405020304" pitchFamily="18" charset="0"/>
                <a:cs typeface="Times New Roman" panose="02020603050405020304" pitchFamily="18" charset="0"/>
              </a:rPr>
              <a:t>Virus fra seksuelt overført sygdom- tegnet flot? </a:t>
            </a:r>
          </a:p>
          <a:p>
            <a:pPr marL="0" indent="0">
              <a:buNone/>
            </a:pPr>
            <a:endParaRPr lang="da-DK" dirty="0">
              <a:latin typeface="Times New Roman" panose="02020603050405020304" pitchFamily="18" charset="0"/>
              <a:cs typeface="Times New Roman" panose="02020603050405020304" pitchFamily="18" charset="0"/>
            </a:endParaRPr>
          </a:p>
          <a:p>
            <a:pPr marL="0" indent="0">
              <a:buNone/>
            </a:pPr>
            <a:r>
              <a:rPr lang="da-DK" dirty="0">
                <a:latin typeface="Times New Roman" panose="02020603050405020304" pitchFamily="18" charset="0"/>
                <a:cs typeface="Times New Roman" panose="02020603050405020304" pitchFamily="18" charset="0"/>
              </a:rPr>
              <a:t>Reflekter over hvordan noget bliver smukt/ lækkert at se på/ røre ved. </a:t>
            </a:r>
          </a:p>
          <a:p>
            <a:pPr marL="0" indent="0">
              <a:buNone/>
            </a:pPr>
            <a:r>
              <a:rPr lang="da-DK" dirty="0">
                <a:latin typeface="Times New Roman" panose="02020603050405020304" pitchFamily="18" charset="0"/>
                <a:cs typeface="Times New Roman" panose="02020603050405020304" pitchFamily="18" charset="0"/>
              </a:rPr>
              <a:t>Farver? Overflade? Harmoni? Bløde linjer? </a:t>
            </a:r>
          </a:p>
        </p:txBody>
      </p:sp>
    </p:spTree>
    <p:extLst>
      <p:ext uri="{BB962C8B-B14F-4D97-AF65-F5344CB8AC3E}">
        <p14:creationId xmlns:p14="http://schemas.microsoft.com/office/powerpoint/2010/main" val="38547291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2F9E39-FF04-52B5-956E-609E38339CB1}"/>
              </a:ext>
            </a:extLst>
          </p:cNvPr>
          <p:cNvSpPr>
            <a:spLocks noGrp="1"/>
          </p:cNvSpPr>
          <p:nvPr>
            <p:ph type="title"/>
          </p:nvPr>
        </p:nvSpPr>
        <p:spPr/>
        <p:txBody>
          <a:bodyPr/>
          <a:lstStyle/>
          <a:p>
            <a:r>
              <a:rPr lang="da-DK" dirty="0">
                <a:latin typeface="Times New Roman" panose="02020603050405020304" pitchFamily="18" charset="0"/>
                <a:cs typeface="Times New Roman" panose="02020603050405020304" pitchFamily="18" charset="0"/>
              </a:rPr>
              <a:t>Hvis i eksperimenterer med materialer</a:t>
            </a:r>
          </a:p>
        </p:txBody>
      </p:sp>
      <p:sp>
        <p:nvSpPr>
          <p:cNvPr id="3" name="Pladsholder til indhold 2">
            <a:extLst>
              <a:ext uri="{FF2B5EF4-FFF2-40B4-BE49-F238E27FC236}">
                <a16:creationId xmlns:a16="http://schemas.microsoft.com/office/drawing/2014/main" id="{C68975A3-D801-5EAF-B26D-1A89B87FE11A}"/>
              </a:ext>
            </a:extLst>
          </p:cNvPr>
          <p:cNvSpPr>
            <a:spLocks noGrp="1"/>
          </p:cNvSpPr>
          <p:nvPr>
            <p:ph idx="1"/>
          </p:nvPr>
        </p:nvSpPr>
        <p:spPr/>
        <p:txBody>
          <a:bodyPr/>
          <a:lstStyle/>
          <a:p>
            <a:pPr marL="0" indent="0">
              <a:buNone/>
            </a:pPr>
            <a:r>
              <a:rPr lang="da-DK" dirty="0">
                <a:latin typeface="Times New Roman" panose="02020603050405020304" pitchFamily="18" charset="0"/>
                <a:cs typeface="Times New Roman" panose="02020603050405020304" pitchFamily="18" charset="0"/>
              </a:rPr>
              <a:t>HUSK at tage billeder </a:t>
            </a:r>
            <a:r>
              <a:rPr lang="da-DK" dirty="0" err="1">
                <a:latin typeface="Times New Roman" panose="02020603050405020304" pitchFamily="18" charset="0"/>
                <a:cs typeface="Times New Roman" panose="02020603050405020304" pitchFamily="18" charset="0"/>
              </a:rPr>
              <a:t>undervejs-</a:t>
            </a:r>
            <a:r>
              <a:rPr lang="da-DK" dirty="0">
                <a:latin typeface="Times New Roman" panose="02020603050405020304" pitchFamily="18" charset="0"/>
                <a:cs typeface="Times New Roman" panose="02020603050405020304" pitchFamily="18" charset="0"/>
              </a:rPr>
              <a:t> dokumenter jeres </a:t>
            </a:r>
            <a:r>
              <a:rPr lang="da-DK" dirty="0" err="1">
                <a:latin typeface="Times New Roman" panose="02020603050405020304" pitchFamily="18" charset="0"/>
                <a:cs typeface="Times New Roman" panose="02020603050405020304" pitchFamily="18" charset="0"/>
              </a:rPr>
              <a:t>eksperimentering</a:t>
            </a:r>
            <a:r>
              <a:rPr lang="da-DK" dirty="0">
                <a:latin typeface="Times New Roman" panose="02020603050405020304" pitchFamily="18" charset="0"/>
                <a:cs typeface="Times New Roman" panose="02020603050405020304" pitchFamily="18" charset="0"/>
              </a:rPr>
              <a:t> med materialer</a:t>
            </a:r>
          </a:p>
          <a:p>
            <a:pPr marL="0" indent="0">
              <a:buNone/>
            </a:pPr>
            <a:endParaRPr lang="da-DK" dirty="0">
              <a:latin typeface="Times New Roman" panose="02020603050405020304" pitchFamily="18" charset="0"/>
              <a:cs typeface="Times New Roman" panose="02020603050405020304" pitchFamily="18" charset="0"/>
            </a:endParaRPr>
          </a:p>
          <a:p>
            <a:pPr marL="0" indent="0">
              <a:buNone/>
            </a:pPr>
            <a:r>
              <a:rPr lang="da-DK" dirty="0">
                <a:latin typeface="Times New Roman" panose="02020603050405020304" pitchFamily="18" charset="0"/>
                <a:cs typeface="Times New Roman" panose="02020603050405020304" pitchFamily="18" charset="0"/>
              </a:rPr>
              <a:t>HUSK at skrive eksperimenter/ resultater på jeres mindmap undervejs</a:t>
            </a:r>
          </a:p>
          <a:p>
            <a:pPr marL="0" indent="0">
              <a:buNone/>
            </a:pPr>
            <a:endParaRPr lang="da-DK" dirty="0">
              <a:latin typeface="Times New Roman" panose="02020603050405020304" pitchFamily="18" charset="0"/>
              <a:cs typeface="Times New Roman" panose="02020603050405020304" pitchFamily="18" charset="0"/>
            </a:endParaRPr>
          </a:p>
          <a:p>
            <a:pPr marL="0" indent="0">
              <a:buNone/>
            </a:pPr>
            <a:r>
              <a:rPr lang="da-DK" dirty="0">
                <a:latin typeface="Times New Roman" panose="02020603050405020304" pitchFamily="18" charset="0"/>
                <a:cs typeface="Times New Roman" panose="02020603050405020304" pitchFamily="18" charset="0"/>
              </a:rPr>
              <a:t>Hvis i vil tegne noget, så må i meget gerne printe motivet ud så i ikke skal sidde og kigge på mobilen! </a:t>
            </a:r>
          </a:p>
        </p:txBody>
      </p:sp>
    </p:spTree>
    <p:extLst>
      <p:ext uri="{BB962C8B-B14F-4D97-AF65-F5344CB8AC3E}">
        <p14:creationId xmlns:p14="http://schemas.microsoft.com/office/powerpoint/2010/main" val="196076012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4698</TotalTime>
  <Words>1312</Words>
  <Application>Microsoft Macintosh PowerPoint</Application>
  <PresentationFormat>Widescreen</PresentationFormat>
  <Paragraphs>140</Paragraphs>
  <Slides>32</Slides>
  <Notes>0</Notes>
  <HiddenSlides>0</HiddenSlides>
  <MMClips>0</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32</vt:i4>
      </vt:variant>
    </vt:vector>
  </HeadingPairs>
  <TitlesOfParts>
    <vt:vector size="40" baseType="lpstr">
      <vt:lpstr>source_sans_proregular</vt:lpstr>
      <vt:lpstr>Aptos</vt:lpstr>
      <vt:lpstr>Arial</vt:lpstr>
      <vt:lpstr>Calibri</vt:lpstr>
      <vt:lpstr>Calibri Light</vt:lpstr>
      <vt:lpstr>Noto Sans</vt:lpstr>
      <vt:lpstr>Times New Roman</vt:lpstr>
      <vt:lpstr>Office-tema</vt:lpstr>
      <vt:lpstr>Grim æstetik</vt:lpstr>
      <vt:lpstr>Klassisk æstetik</vt:lpstr>
      <vt:lpstr>Grim æstetik</vt:lpstr>
      <vt:lpstr>Hvad er formålet med kunst</vt:lpstr>
      <vt:lpstr>PowerPoint-præsentation</vt:lpstr>
      <vt:lpstr>PowerPoint-præsentation</vt:lpstr>
      <vt:lpstr>Nu skal i se nogle eksempler</vt:lpstr>
      <vt:lpstr>Christian Lemmertz</vt:lpstr>
      <vt:lpstr>Lemmertz</vt:lpstr>
      <vt:lpstr>Christian Lemmerz i 1994 installationen „Legeme (Spejl)“</vt:lpstr>
      <vt:lpstr>Bjørn Nørgaard: kødkunst (carnal art)</vt:lpstr>
      <vt:lpstr>At bruge det abjekte i kunst</vt:lpstr>
      <vt:lpstr>Rozenkrantz’ grimhedskategorier</vt:lpstr>
      <vt:lpstr>Teori</vt:lpstr>
      <vt:lpstr>.</vt:lpstr>
      <vt:lpstr>      Kødogblodbillede 1-4, 1989 Det organiske kød og væv er ikke  noget vi forbinder med stor æstetisk  værdi, men derimod med kropsligt  affald. Døden og volden har en  dobbelt betydning.  På den ene side frastødes  vi gennem rædsel, og på den  anden side fascineres og drages  vi. </vt:lpstr>
      <vt:lpstr>.</vt:lpstr>
      <vt:lpstr>Damien Hurst</vt:lpstr>
      <vt:lpstr>Günter Von Hagen</vt:lpstr>
      <vt:lpstr>Günter Von Hagen</vt:lpstr>
      <vt:lpstr>Franko B</vt:lpstr>
      <vt:lpstr>Hermann Nitsch</vt:lpstr>
      <vt:lpstr>Orlan plastikkirurgi,. Kropsmodification, bruger egen krop som medie i politisk og feministisk kamp  </vt:lpstr>
      <vt:lpstr>Grim æstetik værk- 2 moduler</vt:lpstr>
      <vt:lpstr>Josh Liliey</vt:lpstr>
      <vt:lpstr>PowerPoint-præsentation</vt:lpstr>
      <vt:lpstr>Elev værker</vt:lpstr>
      <vt:lpstr>.</vt:lpstr>
      <vt:lpstr>.</vt:lpstr>
      <vt:lpstr>.</vt:lpstr>
      <vt:lpstr>Andre ting  </vt:lpstr>
      <vt:lpstr>Hvis i eksperimenterer med materialer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Grim æstetik</dc:title>
  <dc:creator>Cathrine Strange</dc:creator>
  <cp:lastModifiedBy>Cathrine Strange</cp:lastModifiedBy>
  <cp:revision>12</cp:revision>
  <dcterms:created xsi:type="dcterms:W3CDTF">2023-02-27T03:30:22Z</dcterms:created>
  <dcterms:modified xsi:type="dcterms:W3CDTF">2024-11-26T09:19:25Z</dcterms:modified>
</cp:coreProperties>
</file>