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Source Code Pro"/>
      <p:regular r:id="rId18"/>
      <p:bold r:id="rId19"/>
      <p:italic r:id="rId20"/>
      <p:boldItalic r:id="rId21"/>
    </p:embeddedFont>
    <p:embeddedFont>
      <p:font typeface="Oswald"/>
      <p:regular r:id="rId22"/>
      <p:bold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SourceCodePro-italic.fntdata"/><Relationship Id="rId11" Type="http://schemas.openxmlformats.org/officeDocument/2006/relationships/slide" Target="slides/slide6.xml"/><Relationship Id="rId22" Type="http://schemas.openxmlformats.org/officeDocument/2006/relationships/font" Target="fonts/Oswald-regular.fntdata"/><Relationship Id="rId10" Type="http://schemas.openxmlformats.org/officeDocument/2006/relationships/slide" Target="slides/slide5.xml"/><Relationship Id="rId21" Type="http://schemas.openxmlformats.org/officeDocument/2006/relationships/font" Target="fonts/SourceCodePro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font" Target="fonts/Oswald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SourceCodePro-bold.fntdata"/><Relationship Id="rId6" Type="http://schemas.openxmlformats.org/officeDocument/2006/relationships/slide" Target="slides/slide1.xml"/><Relationship Id="rId18" Type="http://schemas.openxmlformats.org/officeDocument/2006/relationships/font" Target="fonts/SourceCodePr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03ca987222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03ca987222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03ca987222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03ca987222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03ca987222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03ca987222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https://www.dr.dk/nyheder/politik/de-konservative-vil-haeve-straf-dumpe-miljoeaffald-skal-koste-op-til-10-aars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03ca987222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03ca987222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03ca987222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03ca987222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>
                <a:solidFill>
                  <a:srgbClr val="42424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Partisystemet kan forstås som summen af aktioner de enkelte partier foretager i konkurrence med andre partier.</a:t>
            </a:r>
            <a:endParaRPr sz="1000">
              <a:solidFill>
                <a:srgbClr val="42424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03ca987222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03ca987222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>
                <a:solidFill>
                  <a:srgbClr val="42424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Partisystemet kan forstås som summen af aktioner de enkelte partier foretager i konkurrence med andre partier.</a:t>
            </a:r>
            <a:endParaRPr sz="1000">
              <a:solidFill>
                <a:srgbClr val="42424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03ca987222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03ca987222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03ca987222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03ca987222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03ca987222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03ca987222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03ca987222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03ca987222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03ca987222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03ca987222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oogle Shape;20;p4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Google Shape;25;p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oogle Shape;34;p7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35" name="Google Shape;35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7"/>
          <p:cNvSpPr txBox="1"/>
          <p:nvPr>
            <p:ph idx="1" type="body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dk1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Google Shape;52;p11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dern-writer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danmarksdemokraterne.dk/forside/et-danmark-i-balance/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Politiske skillelinjer</a:t>
            </a:r>
            <a:endParaRPr/>
          </a:p>
        </p:txBody>
      </p:sp>
      <p:sp>
        <p:nvSpPr>
          <p:cNvPr id="63" name="Google Shape;63;p13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Dagens program</a:t>
            </a:r>
            <a:endParaRPr/>
          </a:p>
        </p:txBody>
      </p:sp>
      <p:sp>
        <p:nvSpPr>
          <p:cNvPr id="69" name="Google Shape;69;p14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a"/>
              <a:t>STR-dagene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a"/>
              <a:t>Aktuelt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a"/>
              <a:t>Dagens lektie + begrebet partisystem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a"/>
              <a:t>Gruppearbejde med spørgsmål 1-4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a"/>
              <a:t>Opsamling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a"/>
              <a:t>Gruppearbejde med spørgsmål 5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a"/>
              <a:t>Opsamling og næste gang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STR-dagene</a:t>
            </a:r>
            <a:endParaRPr/>
          </a:p>
        </p:txBody>
      </p:sp>
      <p:sp>
        <p:nvSpPr>
          <p:cNvPr id="75" name="Google Shape;75;p15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a"/>
              <a:t>Claus &amp; Claus kommer og taler med jer om STR-dagene og betaling.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a"/>
              <a:t>Inde på dagens modul vil jeg bede om at læse om jeres guider fra Gadens Stemmer.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Aktuelt</a:t>
            </a:r>
            <a:endParaRPr/>
          </a:p>
        </p:txBody>
      </p:sp>
      <p:sp>
        <p:nvSpPr>
          <p:cNvPr id="81" name="Google Shape;81;p16"/>
          <p:cNvSpPr txBox="1"/>
          <p:nvPr>
            <p:ph idx="1" type="body"/>
          </p:nvPr>
        </p:nvSpPr>
        <p:spPr>
          <a:xfrm>
            <a:off x="311700" y="1468825"/>
            <a:ext cx="31767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da" sz="1600"/>
              <a:t>Hvad tænker I om denne udmelding fra Konservative? 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da" sz="1600"/>
              <a:t>Er det værdipolitisk eller fordelingspolitisk?</a:t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2" name="Google Shape;8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8501" y="755475"/>
            <a:ext cx="5655501" cy="4205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Aktuelt</a:t>
            </a:r>
            <a:endParaRPr/>
          </a:p>
        </p:txBody>
      </p:sp>
      <p:sp>
        <p:nvSpPr>
          <p:cNvPr id="88" name="Google Shape;88;p17"/>
          <p:cNvSpPr txBox="1"/>
          <p:nvPr>
            <p:ph idx="1" type="body"/>
          </p:nvPr>
        </p:nvSpPr>
        <p:spPr>
          <a:xfrm>
            <a:off x="311700" y="4030975"/>
            <a:ext cx="4836300" cy="64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da"/>
              <a:t>Kan I køre forslaget gennem Molins model?</a:t>
            </a:r>
            <a:endParaRPr/>
          </a:p>
        </p:txBody>
      </p:sp>
      <p:pic>
        <p:nvPicPr>
          <p:cNvPr id="89" name="Google Shape;8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55600" y="1672299"/>
            <a:ext cx="3488400" cy="2594254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535425"/>
            <a:ext cx="5238750" cy="2495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 txBox="1"/>
          <p:nvPr>
            <p:ph type="title"/>
          </p:nvPr>
        </p:nvSpPr>
        <p:spPr>
          <a:xfrm>
            <a:off x="311700" y="372500"/>
            <a:ext cx="5058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Lipset og Rokkan - Politiske skillelinjer</a:t>
            </a:r>
            <a:endParaRPr/>
          </a:p>
        </p:txBody>
      </p:sp>
      <p:sp>
        <p:nvSpPr>
          <p:cNvPr id="96" name="Google Shape;96;p18"/>
          <p:cNvSpPr txBox="1"/>
          <p:nvPr>
            <p:ph idx="1" type="body"/>
          </p:nvPr>
        </p:nvSpPr>
        <p:spPr>
          <a:xfrm>
            <a:off x="311700" y="1468825"/>
            <a:ext cx="43650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a"/>
              <a:t>Hvorfor er skillelinjer relevante?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a"/>
              <a:t>Afgørende strukturer, der føres politik omkring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a"/>
              <a:t>Skillelinjer skaber betingelser for forskellige partiers fremvækst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a"/>
              <a:t>Påvirker partisystemet - partier positionerer sig ved hjælp af skillelinjer</a:t>
            </a:r>
            <a:endParaRPr/>
          </a:p>
        </p:txBody>
      </p:sp>
      <p:pic>
        <p:nvPicPr>
          <p:cNvPr id="97" name="Google Shape;9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6644" y="0"/>
            <a:ext cx="4207362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/>
          <p:cNvSpPr txBox="1"/>
          <p:nvPr>
            <p:ph type="title"/>
          </p:nvPr>
        </p:nvSpPr>
        <p:spPr>
          <a:xfrm>
            <a:off x="311700" y="372500"/>
            <a:ext cx="5058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Lipset og Rokkan - Politiske skillelinjer</a:t>
            </a:r>
            <a:endParaRPr/>
          </a:p>
        </p:txBody>
      </p:sp>
      <p:sp>
        <p:nvSpPr>
          <p:cNvPr id="103" name="Google Shape;103;p19"/>
          <p:cNvSpPr txBox="1"/>
          <p:nvPr>
            <p:ph idx="1" type="body"/>
          </p:nvPr>
        </p:nvSpPr>
        <p:spPr>
          <a:xfrm>
            <a:off x="311700" y="1468825"/>
            <a:ext cx="43650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a"/>
              <a:t>Skillelinjer repræsenterer konfliktlinjer i samfundet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a"/>
              <a:t>Jo flere konfliktlinjer, jo flere partier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a"/>
              <a:t>Konfliktlinjer repræsenterer holdninger hos vælgergrupper med forskellige karakteristika - køn, alder, uddannelse, geografi, erhverv, indkomst osv. </a:t>
            </a:r>
            <a:endParaRPr/>
          </a:p>
        </p:txBody>
      </p:sp>
      <p:pic>
        <p:nvPicPr>
          <p:cNvPr id="104" name="Google Shape;10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6644" y="0"/>
            <a:ext cx="4207362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Men hvad er skillelinjer?</a:t>
            </a:r>
            <a:endParaRPr/>
          </a:p>
        </p:txBody>
      </p:sp>
      <p:sp>
        <p:nvSpPr>
          <p:cNvPr id="110" name="Google Shape;110;p20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Summeøvelse med sidemanden - Hvad har I læst om til i dag? Hvordan defineres skillelinjer? Hvilke skillelinjer bruger vi oftest i dag?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da"/>
              <a:t>									2 min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Gruppearbejde</a:t>
            </a:r>
            <a:endParaRPr/>
          </a:p>
        </p:txBody>
      </p:sp>
      <p:sp>
        <p:nvSpPr>
          <p:cNvPr id="116" name="Google Shape;116;p21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Hent arbejdsspørgsmålene fra dagens modul på lectio og besvar spørgsmål 1-4.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da"/>
              <a:t>Jeg inddeler jer i 8 grupper. 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da"/>
              <a:t>I får 25 minutter.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2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Opsamling</a:t>
            </a:r>
            <a:endParaRPr/>
          </a:p>
        </p:txBody>
      </p:sp>
      <p:sp>
        <p:nvSpPr>
          <p:cNvPr id="122" name="Google Shape;122;p22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07975" lvl="0" marL="457200" rtl="0" algn="l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250"/>
              <a:buFont typeface="Arial"/>
              <a:buAutoNum type="arabicPeriod"/>
            </a:pPr>
            <a:r>
              <a:rPr lang="da" sz="125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Hvilke tre elementer indeholder skillelinjeteorien ifølge Bartolini og Mair, og hvad er indholdet i de tre elementer?</a:t>
            </a:r>
            <a:endParaRPr sz="1250">
              <a:solidFill>
                <a:srgbClr val="231F2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7975" lvl="0" marL="457200" rtl="0" algn="l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250"/>
              <a:buFont typeface="Arial"/>
              <a:buAutoNum type="arabicPeriod"/>
            </a:pPr>
            <a:r>
              <a:rPr lang="da" sz="125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Hvad betyder det danske firepartisystem, og i hvilken periode herskede det?</a:t>
            </a:r>
            <a:endParaRPr sz="1250">
              <a:solidFill>
                <a:srgbClr val="231F2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7975" lvl="0" marL="457200" rtl="0" algn="l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250"/>
              <a:buFont typeface="Arial"/>
              <a:buAutoNum type="arabicPeriod"/>
            </a:pPr>
            <a:r>
              <a:rPr lang="da" sz="125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Hvilken skillelinje dominerede i Danmark fra slutningen af 1800-tallet frem til 1980erne?</a:t>
            </a:r>
            <a:endParaRPr sz="1250">
              <a:solidFill>
                <a:srgbClr val="231F2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7975" lvl="0" marL="457200" rtl="0" algn="l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250"/>
              <a:buFont typeface="Arial"/>
              <a:buAutoNum type="arabicPeriod"/>
            </a:pPr>
            <a:r>
              <a:rPr lang="da" sz="125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Diskutér, hvorvidt land og by-skillelinjen er genopblusset og om partiet Danmarks Demokraternes fremkomst og valg til Folketinget kan forklares ud fra land og by-skillelinjen eller center og periferi-skillelinjen (Læs denne del af DDs partiprogram her: </a:t>
            </a:r>
            <a:r>
              <a:rPr lang="da" sz="1250" u="sng">
                <a:solidFill>
                  <a:srgbClr val="1155CC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https://danmarksdemokraterne.dk/forside/et-danmark-i-balance/</a:t>
            </a:r>
            <a:r>
              <a:rPr lang="da" sz="125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).</a:t>
            </a:r>
            <a:endParaRPr sz="1250">
              <a:solidFill>
                <a:srgbClr val="231F2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1700"/>
              </a:spcBef>
              <a:spcAft>
                <a:spcPts val="1700"/>
              </a:spcAft>
              <a:buNone/>
            </a:pPr>
            <a:r>
              <a:t/>
            </a:r>
            <a:endParaRPr sz="1050">
              <a:solidFill>
                <a:srgbClr val="231F2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3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Gruppearbejde om spørgsmål 5</a:t>
            </a:r>
            <a:endParaRPr/>
          </a:p>
        </p:txBody>
      </p:sp>
      <p:sp>
        <p:nvSpPr>
          <p:cNvPr id="128" name="Google Shape;128;p23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3375" lvl="0" marL="749300" rtl="0" algn="l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650"/>
              <a:buFont typeface="Verdana"/>
              <a:buAutoNum type="arabicPeriod"/>
            </a:pPr>
            <a:r>
              <a:rPr lang="da" sz="165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Læs Altingets artikel om holdningsforskelle mellem mænd og kvinder (som findes på lectio) og vurdér om forskellene mellem mænd og kvinder opfylder Bartolini og Mairs definition på en skillelinje. I jeres vurdering skal i inddrage figurerne fra artiklen. Artiklen findes som pdf under dagens modul.</a:t>
            </a:r>
            <a:endParaRPr sz="24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Opsamling</a:t>
            </a:r>
            <a:endParaRPr/>
          </a:p>
        </p:txBody>
      </p:sp>
      <p:sp>
        <p:nvSpPr>
          <p:cNvPr id="134" name="Google Shape;134;p24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Findes der en skillelinje mellem mænd og kvinder i dansk politik?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dern 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0838F"/>
      </a:accent5>
      <a:accent6>
        <a:srgbClr val="F8E71C"/>
      </a:accent6>
      <a:hlink>
        <a:srgbClr val="00838F"/>
      </a:hlink>
      <a:folHlink>
        <a:srgbClr val="00838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