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Source Code Pro"/>
      <p:regular r:id="rId17"/>
      <p:bold r:id="rId18"/>
      <p:italic r:id="rId19"/>
      <p:boldItalic r:id="rId20"/>
    </p:embeddedFont>
    <p:embeddedFont>
      <p:font typeface="Oswald"/>
      <p:regular r:id="rId21"/>
      <p:bold r:id="rId22"/>
    </p:embeddedFont>
    <p:embeddedFont>
      <p:font typeface="Source Code Pro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Italic.fntdata"/><Relationship Id="rId22" Type="http://schemas.openxmlformats.org/officeDocument/2006/relationships/font" Target="fonts/Oswald-bold.fntdata"/><Relationship Id="rId21" Type="http://schemas.openxmlformats.org/officeDocument/2006/relationships/font" Target="fonts/Oswald-regular.fntdata"/><Relationship Id="rId24" Type="http://schemas.openxmlformats.org/officeDocument/2006/relationships/font" Target="fonts/SourceCodeProMedium-bold.fntdata"/><Relationship Id="rId23" Type="http://schemas.openxmlformats.org/officeDocument/2006/relationships/font" Target="fonts/SourceCodePro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Medium-boldItalic.fntdata"/><Relationship Id="rId25" Type="http://schemas.openxmlformats.org/officeDocument/2006/relationships/font" Target="fonts/SourceCodePro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SourceCodePro-regular.fntdata"/><Relationship Id="rId16" Type="http://schemas.openxmlformats.org/officeDocument/2006/relationships/slide" Target="slides/slide11.xml"/><Relationship Id="rId19" Type="http://schemas.openxmlformats.org/officeDocument/2006/relationships/font" Target="fonts/SourceCodePro-italic.fntdata"/><Relationship Id="rId18" Type="http://schemas.openxmlformats.org/officeDocument/2006/relationships/font" Target="fonts/SourceCodePr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11b466dae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11b466dae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11b466dae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11b466dae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11b466dae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11b466dae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11b466daef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11b466daef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11b466daef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11b466daef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11b466daef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11b466daef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11b466daef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11b466daef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11b466daef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11b466daef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11b466daef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11b466daef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11b466daef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11b466daef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d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www.youtube.com/watch?v=PWarVaHd8h4" TargetMode="Externa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www.youtube.com/watch?v=bHlb0z1vZm8" TargetMode="Externa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da"/>
              <a:t>Polarisering i USA</a:t>
            </a:r>
            <a:endParaRPr/>
          </a:p>
        </p:txBody>
      </p:sp>
      <p:sp>
        <p:nvSpPr>
          <p:cNvPr id="63" name="Google Shape;63;p13"/>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da"/>
              <a:t>Polarisering, Partisanship og Campaigning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Dagens program</a:t>
            </a:r>
            <a:endParaRPr/>
          </a:p>
        </p:txBody>
      </p:sp>
      <p:sp>
        <p:nvSpPr>
          <p:cNvPr id="69" name="Google Shape;69;p14"/>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da"/>
              <a:t>Gruppearbejde med dagens lektie</a:t>
            </a:r>
            <a:endParaRPr/>
          </a:p>
          <a:p>
            <a:pPr indent="-317500" lvl="0" marL="457200" rtl="0" algn="l">
              <a:spcBef>
                <a:spcPts val="0"/>
              </a:spcBef>
              <a:spcAft>
                <a:spcPts val="0"/>
              </a:spcAft>
              <a:buSzPts val="1400"/>
              <a:buChar char="-"/>
            </a:pPr>
            <a:r>
              <a:rPr lang="da"/>
              <a:t>Opsamling</a:t>
            </a:r>
            <a:endParaRPr/>
          </a:p>
          <a:p>
            <a:pPr indent="-317500" lvl="0" marL="457200" rtl="0" algn="l">
              <a:spcBef>
                <a:spcPts val="0"/>
              </a:spcBef>
              <a:spcAft>
                <a:spcPts val="0"/>
              </a:spcAft>
              <a:buSzPts val="1400"/>
              <a:buChar char="-"/>
            </a:pPr>
            <a:r>
              <a:rPr lang="da"/>
              <a:t>Pause</a:t>
            </a:r>
            <a:endParaRPr/>
          </a:p>
          <a:p>
            <a:pPr indent="-317500" lvl="0" marL="457200" rtl="0" algn="l">
              <a:spcBef>
                <a:spcPts val="0"/>
              </a:spcBef>
              <a:spcAft>
                <a:spcPts val="0"/>
              </a:spcAft>
              <a:buSzPts val="1400"/>
              <a:buChar char="-"/>
            </a:pPr>
            <a:r>
              <a:rPr lang="da"/>
              <a:t>Demokratiske og Republikanske valgvideoer</a:t>
            </a:r>
            <a:endParaRPr/>
          </a:p>
          <a:p>
            <a:pPr indent="-317500" lvl="0" marL="457200" rtl="0" algn="l">
              <a:spcBef>
                <a:spcPts val="0"/>
              </a:spcBef>
              <a:spcAft>
                <a:spcPts val="0"/>
              </a:spcAft>
              <a:buSzPts val="1400"/>
              <a:buChar char="-"/>
            </a:pPr>
            <a:r>
              <a:rPr lang="da"/>
              <a:t>Case: Partifarver på Tinder?</a:t>
            </a:r>
            <a:endParaRPr/>
          </a:p>
        </p:txBody>
      </p:sp>
      <p:sp>
        <p:nvSpPr>
          <p:cNvPr id="70" name="Google Shape;70;p14"/>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1" name="Google Shape;71;p14"/>
          <p:cNvPicPr preferRelativeResize="0"/>
          <p:nvPr/>
        </p:nvPicPr>
        <p:blipFill>
          <a:blip r:embed="rId3">
            <a:alphaModFix/>
          </a:blip>
          <a:stretch>
            <a:fillRect/>
          </a:stretch>
        </p:blipFill>
        <p:spPr>
          <a:xfrm>
            <a:off x="4797538" y="1327737"/>
            <a:ext cx="4069624" cy="33820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Gruppearbejde</a:t>
            </a:r>
            <a:endParaRPr/>
          </a:p>
        </p:txBody>
      </p:sp>
      <p:sp>
        <p:nvSpPr>
          <p:cNvPr id="77" name="Google Shape;77;p1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I skal arbejde med spørgsmålene på modulet til dagens lektie. Derfor skal I hente dokumentet “Opgaver til polarisering.docx”. I arbejdet må I ikke uddelegere spørgsmålene. I skal arbejde som gruppe og drøfte dem i fællesskab. Én fra gruppen noterer svarene. </a:t>
            </a:r>
            <a:endParaRPr/>
          </a:p>
          <a:p>
            <a:pPr indent="0" lvl="0" marL="0" rtl="0" algn="l">
              <a:spcBef>
                <a:spcPts val="1200"/>
              </a:spcBef>
              <a:spcAft>
                <a:spcPts val="0"/>
              </a:spcAft>
              <a:buNone/>
            </a:pPr>
            <a:r>
              <a:rPr lang="da"/>
              <a:t>Jeg inddeler jer i grupper af 4-5. </a:t>
            </a:r>
            <a:endParaRPr/>
          </a:p>
          <a:p>
            <a:pPr indent="0" lvl="0" marL="0" rtl="0" algn="l">
              <a:spcBef>
                <a:spcPts val="1200"/>
              </a:spcBef>
              <a:spcAft>
                <a:spcPts val="1200"/>
              </a:spcAft>
              <a:buNone/>
            </a:pPr>
            <a:r>
              <a:rPr lang="da"/>
              <a:t>							I får 15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Opsamling</a:t>
            </a:r>
            <a:endParaRPr/>
          </a:p>
        </p:txBody>
      </p:sp>
      <p:sp>
        <p:nvSpPr>
          <p:cNvPr id="83" name="Google Shape;83;p1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da"/>
              <a:t>Hvad handler begrebet polarisering om?</a:t>
            </a:r>
            <a:endParaRPr/>
          </a:p>
          <a:p>
            <a:pPr indent="-317500" lvl="1" marL="914400" rtl="0" algn="l">
              <a:spcBef>
                <a:spcPts val="0"/>
              </a:spcBef>
              <a:spcAft>
                <a:spcPts val="0"/>
              </a:spcAft>
              <a:buSzPts val="1400"/>
              <a:buAutoNum type="alphaLcPeriod"/>
            </a:pPr>
            <a:r>
              <a:rPr lang="da"/>
              <a:t>Den ideologiske afstand mellem to partier </a:t>
            </a:r>
            <a:endParaRPr/>
          </a:p>
          <a:p>
            <a:pPr indent="-342900" lvl="0" marL="457200" rtl="0" algn="l">
              <a:spcBef>
                <a:spcPts val="0"/>
              </a:spcBef>
              <a:spcAft>
                <a:spcPts val="0"/>
              </a:spcAft>
              <a:buSzPts val="1800"/>
              <a:buAutoNum type="arabicPeriod"/>
            </a:pPr>
            <a:r>
              <a:rPr lang="da"/>
              <a:t>Hvilke to former for polarisering taler professor Talisse om?</a:t>
            </a:r>
            <a:endParaRPr/>
          </a:p>
          <a:p>
            <a:pPr indent="-317500" lvl="1" marL="914400" rtl="0" algn="l">
              <a:spcBef>
                <a:spcPts val="0"/>
              </a:spcBef>
              <a:spcAft>
                <a:spcPts val="0"/>
              </a:spcAft>
              <a:buSzPts val="1400"/>
              <a:buAutoNum type="alphaLcPeriod"/>
            </a:pPr>
            <a:r>
              <a:rPr lang="da"/>
              <a:t>Negativ polarisering - Vælgerne finder sammen i gruppefællesskaber mod de andre (Os/dem). Vælgerne forstår sig selv ud fra deres partifarve som demokrat/republikaner. Negativ polarisering indebærer tribalisme - faste interne værdier og holdninger + fjendtlige indstillinger over for modparten der kan true ens stammes position. </a:t>
            </a:r>
            <a:endParaRPr/>
          </a:p>
          <a:p>
            <a:pPr indent="-317500" lvl="1" marL="914400" rtl="0" algn="l">
              <a:spcBef>
                <a:spcPts val="0"/>
              </a:spcBef>
              <a:spcAft>
                <a:spcPts val="0"/>
              </a:spcAft>
              <a:buSzPts val="1400"/>
              <a:buAutoNum type="alphaLcPeriod"/>
            </a:pPr>
            <a:r>
              <a:rPr lang="da"/>
              <a:t>Positiv polarisering - polarisering af forskellige ideologiske positioner. Bidrager til at mobilisere vælgere.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Opsamling pt. 2</a:t>
            </a:r>
            <a:endParaRPr/>
          </a:p>
        </p:txBody>
      </p:sp>
      <p:sp>
        <p:nvSpPr>
          <p:cNvPr id="89" name="Google Shape;89;p17"/>
          <p:cNvSpPr txBox="1"/>
          <p:nvPr>
            <p:ph idx="1" type="body"/>
          </p:nvPr>
        </p:nvSpPr>
        <p:spPr>
          <a:xfrm>
            <a:off x="311700" y="1468825"/>
            <a:ext cx="3586200" cy="30999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da"/>
              <a:t>3. Hvad viser figur 2.30 om polarisering?</a:t>
            </a:r>
            <a:endParaRPr/>
          </a:p>
          <a:p>
            <a:pPr indent="-304165" lvl="0" marL="457200" rtl="0" algn="l">
              <a:spcBef>
                <a:spcPts val="1200"/>
              </a:spcBef>
              <a:spcAft>
                <a:spcPts val="0"/>
              </a:spcAft>
              <a:buSzPct val="100000"/>
              <a:buChar char="-"/>
            </a:pPr>
            <a:r>
              <a:rPr lang="da"/>
              <a:t>Den viser at størstedelen ikke kan enige fakta eller politik. </a:t>
            </a:r>
            <a:endParaRPr/>
          </a:p>
          <a:p>
            <a:pPr indent="-304165" lvl="0" marL="457200" rtl="0" algn="l">
              <a:spcBef>
                <a:spcPts val="0"/>
              </a:spcBef>
              <a:spcAft>
                <a:spcPts val="0"/>
              </a:spcAft>
              <a:buSzPct val="100000"/>
              <a:buChar char="-"/>
            </a:pPr>
            <a:r>
              <a:rPr lang="da"/>
              <a:t>Kan ses som udtryk i for negativ polarisering - holdningskløfter mellem partierne.</a:t>
            </a:r>
            <a:endParaRPr/>
          </a:p>
          <a:p>
            <a:pPr indent="-304165" lvl="0" marL="457200" rtl="0" algn="l">
              <a:spcBef>
                <a:spcPts val="0"/>
              </a:spcBef>
              <a:spcAft>
                <a:spcPts val="0"/>
              </a:spcAft>
              <a:buSzPct val="100000"/>
              <a:buChar char="-"/>
            </a:pPr>
            <a:r>
              <a:rPr lang="da"/>
              <a:t>Kan ses som udtryk for negative partisanship. Både republikanere og demokrater stoler ikke på hinanden og vil kun se deres egen kandidat vinde.  </a:t>
            </a:r>
            <a:endParaRPr/>
          </a:p>
          <a:p>
            <a:pPr indent="0" lvl="0" marL="0" rtl="0" algn="l">
              <a:spcBef>
                <a:spcPts val="1200"/>
              </a:spcBef>
              <a:spcAft>
                <a:spcPts val="1200"/>
              </a:spcAft>
              <a:buNone/>
            </a:pPr>
            <a:r>
              <a:t/>
            </a:r>
            <a:endParaRPr/>
          </a:p>
        </p:txBody>
      </p:sp>
      <p:sp>
        <p:nvSpPr>
          <p:cNvPr id="90" name="Google Shape;90;p17"/>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1" name="Google Shape;91;p17"/>
          <p:cNvPicPr preferRelativeResize="0"/>
          <p:nvPr/>
        </p:nvPicPr>
        <p:blipFill>
          <a:blip r:embed="rId3">
            <a:alphaModFix/>
          </a:blip>
          <a:stretch>
            <a:fillRect/>
          </a:stretch>
        </p:blipFill>
        <p:spPr>
          <a:xfrm>
            <a:off x="3898000" y="1335525"/>
            <a:ext cx="5136574" cy="3366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Opsamling pt. 3</a:t>
            </a:r>
            <a:endParaRPr/>
          </a:p>
        </p:txBody>
      </p:sp>
      <p:sp>
        <p:nvSpPr>
          <p:cNvPr id="97" name="Google Shape;97;p18"/>
          <p:cNvSpPr txBox="1"/>
          <p:nvPr>
            <p:ph idx="1" type="body"/>
          </p:nvPr>
        </p:nvSpPr>
        <p:spPr>
          <a:xfrm>
            <a:off x="311700" y="1468825"/>
            <a:ext cx="3617700" cy="3099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da"/>
              <a:t>3. Hvad viser figur 2.31 om polarisering?</a:t>
            </a:r>
            <a:endParaRPr/>
          </a:p>
          <a:p>
            <a:pPr indent="-310832" lvl="0" marL="457200" rtl="0" algn="l">
              <a:spcBef>
                <a:spcPts val="1200"/>
              </a:spcBef>
              <a:spcAft>
                <a:spcPts val="0"/>
              </a:spcAft>
              <a:buSzPct val="100000"/>
              <a:buChar char="-"/>
            </a:pPr>
            <a:r>
              <a:rPr lang="da"/>
              <a:t>Afspejler negativ polarisering - holdninger og syn på modparten bliver stadig mere negativ. </a:t>
            </a:r>
            <a:endParaRPr/>
          </a:p>
          <a:p>
            <a:pPr indent="-310832" lvl="0" marL="457200" rtl="0" algn="l">
              <a:spcBef>
                <a:spcPts val="0"/>
              </a:spcBef>
              <a:spcAft>
                <a:spcPts val="0"/>
              </a:spcAft>
              <a:buSzPct val="100000"/>
              <a:buChar char="-"/>
            </a:pPr>
            <a:r>
              <a:rPr lang="da"/>
              <a:t>Negativ partisanship og negative campaigning. Grafen viser, hvordan de politiske kampagners negative budskaber har medvirket til at styrke vælgernes negative partisanship. </a:t>
            </a:r>
            <a:endParaRPr/>
          </a:p>
        </p:txBody>
      </p:sp>
      <p:sp>
        <p:nvSpPr>
          <p:cNvPr id="98" name="Google Shape;98;p18"/>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9" name="Google Shape;99;p18"/>
          <p:cNvPicPr preferRelativeResize="0"/>
          <p:nvPr/>
        </p:nvPicPr>
        <p:blipFill>
          <a:blip r:embed="rId3">
            <a:alphaModFix/>
          </a:blip>
          <a:stretch>
            <a:fillRect/>
          </a:stretch>
        </p:blipFill>
        <p:spPr>
          <a:xfrm>
            <a:off x="3804350" y="1468825"/>
            <a:ext cx="5339649" cy="3433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Opsamling pt. 4</a:t>
            </a:r>
            <a:endParaRPr/>
          </a:p>
        </p:txBody>
      </p:sp>
      <p:sp>
        <p:nvSpPr>
          <p:cNvPr id="105" name="Google Shape;105;p19"/>
          <p:cNvSpPr txBox="1"/>
          <p:nvPr>
            <p:ph idx="1" type="body"/>
          </p:nvPr>
        </p:nvSpPr>
        <p:spPr>
          <a:xfrm>
            <a:off x="311700" y="1468825"/>
            <a:ext cx="2992200" cy="3099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da"/>
              <a:t>4. Hvad handler negative partisanship og negative campaigning om?</a:t>
            </a:r>
            <a:endParaRPr/>
          </a:p>
          <a:p>
            <a:pPr indent="-297497" lvl="0" marL="457200" rtl="0" algn="l">
              <a:spcBef>
                <a:spcPts val="1200"/>
              </a:spcBef>
              <a:spcAft>
                <a:spcPts val="0"/>
              </a:spcAft>
              <a:buSzPct val="100000"/>
              <a:buChar char="-"/>
            </a:pPr>
            <a:r>
              <a:rPr lang="da"/>
              <a:t>Negative partisanship vrede over modstanderen som primær drivkraft i vælgeradfærd. Krav slækkes til ens egen kandidat og egen politik træder i baggrunden. </a:t>
            </a:r>
            <a:endParaRPr/>
          </a:p>
          <a:p>
            <a:pPr indent="-297497" lvl="0" marL="457200" rtl="0" algn="l">
              <a:spcBef>
                <a:spcPts val="0"/>
              </a:spcBef>
              <a:spcAft>
                <a:spcPts val="0"/>
              </a:spcAft>
              <a:buSzPct val="100000"/>
              <a:buChar char="-"/>
            </a:pPr>
            <a:r>
              <a:rPr lang="da"/>
              <a:t>Negative campaigning - at føre kampagne for at underminere modparten i stedet for at fokusere på konkrete politiske budskaber. Modtagergruppen for kampagnen bliver primært partiets egen vælgerbase.</a:t>
            </a:r>
            <a:endParaRPr/>
          </a:p>
        </p:txBody>
      </p:sp>
      <p:pic>
        <p:nvPicPr>
          <p:cNvPr id="106" name="Google Shape;106;p19"/>
          <p:cNvPicPr preferRelativeResize="0"/>
          <p:nvPr/>
        </p:nvPicPr>
        <p:blipFill>
          <a:blip r:embed="rId3">
            <a:alphaModFix/>
          </a:blip>
          <a:stretch>
            <a:fillRect/>
          </a:stretch>
        </p:blipFill>
        <p:spPr>
          <a:xfrm>
            <a:off x="3303900" y="1468825"/>
            <a:ext cx="5840100" cy="3015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Strukturel forklaring på polarisering</a:t>
            </a:r>
            <a:endParaRPr/>
          </a:p>
        </p:txBody>
      </p:sp>
      <p:sp>
        <p:nvSpPr>
          <p:cNvPr id="112" name="Google Shape;112;p20"/>
          <p:cNvSpPr txBox="1"/>
          <p:nvPr>
            <p:ph idx="1" type="body"/>
          </p:nvPr>
        </p:nvSpPr>
        <p:spPr>
          <a:xfrm>
            <a:off x="311700" y="1468825"/>
            <a:ext cx="3999900" cy="3099900"/>
          </a:xfrm>
          <a:prstGeom prst="rect">
            <a:avLst/>
          </a:prstGeom>
        </p:spPr>
        <p:txBody>
          <a:bodyPr anchorCtr="0" anchor="t" bIns="91425" lIns="91425" spcFirstLastPara="1" rIns="91425" wrap="square" tIns="91425">
            <a:normAutofit fontScale="77500" lnSpcReduction="20000"/>
          </a:bodyPr>
          <a:lstStyle/>
          <a:p>
            <a:pPr indent="-303847" lvl="0" marL="457200" rtl="0" algn="l">
              <a:spcBef>
                <a:spcPts val="0"/>
              </a:spcBef>
              <a:spcAft>
                <a:spcPts val="0"/>
              </a:spcAft>
              <a:buSzPct val="100000"/>
              <a:buChar char="-"/>
            </a:pPr>
            <a:r>
              <a:rPr lang="da" sz="1529"/>
              <a:t>Katherine Gehl og Michael Porter forklarer polariseringen ud fra det politiske system i USA.</a:t>
            </a:r>
            <a:endParaRPr sz="1529"/>
          </a:p>
          <a:p>
            <a:pPr indent="-303847" lvl="0" marL="457200" rtl="0" algn="l">
              <a:spcBef>
                <a:spcPts val="0"/>
              </a:spcBef>
              <a:spcAft>
                <a:spcPts val="0"/>
              </a:spcAft>
              <a:buSzPct val="100000"/>
              <a:buChar char="-"/>
            </a:pPr>
            <a:r>
              <a:rPr lang="da" sz="1529"/>
              <a:t>Ved at anskue det politiske system gennem økonomisk teori anser Gehl og Porter det amerikanske system som et duopoly - et marked domineret af to spillere, der kan bøje reglerne til deres egen fordel.</a:t>
            </a:r>
            <a:endParaRPr sz="1529"/>
          </a:p>
          <a:p>
            <a:pPr indent="-303847" lvl="0" marL="457200" rtl="0" algn="l">
              <a:spcBef>
                <a:spcPts val="0"/>
              </a:spcBef>
              <a:spcAft>
                <a:spcPts val="0"/>
              </a:spcAft>
              <a:buSzPct val="100000"/>
              <a:buChar char="-"/>
            </a:pPr>
            <a:r>
              <a:rPr lang="da" sz="1529"/>
              <a:t>Gehl og Porter hævder, at der rundt om partierne er opstået et politisk industrielt kompleks bestående af specielle interesser, donorer, konsulenter, lobbyister og andre. Derfor leverer det politiske system, ifl. Gehl og Porter, ikke løsninger, der gavner det fælles bedste.</a:t>
            </a:r>
            <a:endParaRPr sz="1529"/>
          </a:p>
        </p:txBody>
      </p:sp>
      <p:sp>
        <p:nvSpPr>
          <p:cNvPr id="113" name="Google Shape;113;p20"/>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4" name="Google Shape;114;p20"/>
          <p:cNvPicPr preferRelativeResize="0"/>
          <p:nvPr/>
        </p:nvPicPr>
        <p:blipFill>
          <a:blip r:embed="rId3">
            <a:alphaModFix/>
          </a:blip>
          <a:stretch>
            <a:fillRect/>
          </a:stretch>
        </p:blipFill>
        <p:spPr>
          <a:xfrm>
            <a:off x="4311588" y="1280800"/>
            <a:ext cx="4767524" cy="34759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Demokratisk præsidentkampagne video</a:t>
            </a:r>
            <a:endParaRPr/>
          </a:p>
        </p:txBody>
      </p:sp>
      <p:sp>
        <p:nvSpPr>
          <p:cNvPr id="120" name="Google Shape;120;p21"/>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Mens I ser videoen skal I tænke over: </a:t>
            </a:r>
            <a:endParaRPr/>
          </a:p>
          <a:p>
            <a:pPr indent="0" lvl="0" marL="0" rtl="0" algn="l">
              <a:lnSpc>
                <a:spcPct val="100000"/>
              </a:lnSpc>
              <a:spcBef>
                <a:spcPts val="1200"/>
              </a:spcBef>
              <a:spcAft>
                <a:spcPts val="0"/>
              </a:spcAft>
              <a:buNone/>
            </a:pPr>
            <a:r>
              <a:rPr lang="da">
                <a:solidFill>
                  <a:srgbClr val="000000"/>
                </a:solidFill>
                <a:latin typeface="Source Code Pro Medium"/>
                <a:ea typeface="Source Code Pro Medium"/>
                <a:cs typeface="Source Code Pro Medium"/>
                <a:sym typeface="Source Code Pro Medium"/>
              </a:rPr>
              <a:t>Hvad er hovedbudskabet i videoen?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a:solidFill>
                  <a:srgbClr val="000000"/>
                </a:solidFill>
                <a:latin typeface="Source Code Pro Medium"/>
                <a:ea typeface="Source Code Pro Medium"/>
                <a:cs typeface="Source Code Pro Medium"/>
                <a:sym typeface="Source Code Pro Medium"/>
              </a:rPr>
              <a:t>Kan I se spor af polarisering?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a:solidFill>
                  <a:srgbClr val="000000"/>
                </a:solidFill>
                <a:latin typeface="Source Code Pro Medium"/>
                <a:ea typeface="Source Code Pro Medium"/>
                <a:cs typeface="Source Code Pro Medium"/>
                <a:sym typeface="Source Code Pro Medium"/>
              </a:rPr>
              <a:t>Kan vi trække på nogle begreber fra lektien?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a:solidFill>
                  <a:srgbClr val="000000"/>
                </a:solidFill>
                <a:latin typeface="Source Code Pro Medium"/>
                <a:ea typeface="Source Code Pro Medium"/>
                <a:cs typeface="Source Code Pro Medium"/>
                <a:sym typeface="Source Code Pro Medium"/>
              </a:rPr>
              <a:t>Hvordan kommer ‘negative campaigning’ til udtryk i videoen?</a:t>
            </a:r>
            <a:r>
              <a:rPr lang="da" sz="1300">
                <a:solidFill>
                  <a:srgbClr val="000000"/>
                </a:solidFill>
                <a:latin typeface="Arial"/>
                <a:ea typeface="Arial"/>
                <a:cs typeface="Arial"/>
                <a:sym typeface="Arial"/>
              </a:rPr>
              <a:t> </a:t>
            </a:r>
            <a:endParaRPr sz="13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pic>
        <p:nvPicPr>
          <p:cNvPr descr="And she's off! Kamala Harris officially hits the campaign trail with her first political ad.&#10;&#10;» Sign up for our newsletter KnowThis to get the biggest stories of the day delivered straight to your inbox: https://go.nowth.is/knowthis_youtube&#10;» Subscribe to NowThis Impact: https://go.nowth.is/Impact_Subscribe&#10;&#10;For more stories like this, subscribe to @NowThisImpact.&#10;&#10;#KamalaHarris #2024 #Election #Government #Politics #News #NowThis&#10;&#10;Connect with NowThis&#10;» Like us on Facebook: https://go.nowth.is/Impact_Facebook&#10;» Connect with us on Twitter: https://go.nowth.is/Impact_Twitter&#10;» Follow us on Instagram: https://go.nowth.is/Impact_Instagram&#10;» Find us on Snapchat Discover: https://go.nowth.is/Impact_Snapchat&#10;&#10;NowThis is your premier media outlet providing you with all the content you need to stay up to date. We’re delivering all you need to know straight to your social feeds. We live where you live.&#10;&#10;http://www.youtube.com/@nowthisimpact&#10;@nowthisimpact" id="121" name="Google Shape;121;p21" title="Kamala Harris Releases First Presidential Campaign Ad">
            <a:hlinkClick r:id="rId3"/>
          </p:cNvPr>
          <p:cNvPicPr preferRelativeResize="0"/>
          <p:nvPr/>
        </p:nvPicPr>
        <p:blipFill>
          <a:blip r:embed="rId4">
            <a:alphaModFix/>
          </a:blip>
          <a:stretch>
            <a:fillRect/>
          </a:stretch>
        </p:blipFill>
        <p:spPr>
          <a:xfrm>
            <a:off x="4832400" y="1893800"/>
            <a:ext cx="3999900" cy="22499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Republikansk præsidentkampagne video</a:t>
            </a:r>
            <a:endParaRPr/>
          </a:p>
        </p:txBody>
      </p:sp>
      <p:sp>
        <p:nvSpPr>
          <p:cNvPr id="127" name="Google Shape;127;p22"/>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Mens I ser videoen skal I tænke over: </a:t>
            </a:r>
            <a:endParaRPr/>
          </a:p>
          <a:p>
            <a:pPr indent="0" lvl="0" marL="0" rtl="0" algn="l">
              <a:lnSpc>
                <a:spcPct val="100000"/>
              </a:lnSpc>
              <a:spcBef>
                <a:spcPts val="1200"/>
              </a:spcBef>
              <a:spcAft>
                <a:spcPts val="0"/>
              </a:spcAft>
              <a:buNone/>
            </a:pPr>
            <a:r>
              <a:rPr lang="da">
                <a:solidFill>
                  <a:srgbClr val="000000"/>
                </a:solidFill>
                <a:latin typeface="Source Code Pro Medium"/>
                <a:ea typeface="Source Code Pro Medium"/>
                <a:cs typeface="Source Code Pro Medium"/>
                <a:sym typeface="Source Code Pro Medium"/>
              </a:rPr>
              <a:t>Hvad er hovedbudskabet i videoen?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a:solidFill>
                  <a:srgbClr val="000000"/>
                </a:solidFill>
                <a:latin typeface="Source Code Pro Medium"/>
                <a:ea typeface="Source Code Pro Medium"/>
                <a:cs typeface="Source Code Pro Medium"/>
                <a:sym typeface="Source Code Pro Medium"/>
              </a:rPr>
              <a:t>Kan I se spor af polarisering?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a:solidFill>
                  <a:srgbClr val="000000"/>
                </a:solidFill>
                <a:latin typeface="Source Code Pro Medium"/>
                <a:ea typeface="Source Code Pro Medium"/>
                <a:cs typeface="Source Code Pro Medium"/>
                <a:sym typeface="Source Code Pro Medium"/>
              </a:rPr>
              <a:t>Kan vi trække på nogle begreber fra lektien?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a:solidFill>
                  <a:srgbClr val="000000"/>
                </a:solidFill>
                <a:latin typeface="Source Code Pro Medium"/>
                <a:ea typeface="Source Code Pro Medium"/>
                <a:cs typeface="Source Code Pro Medium"/>
                <a:sym typeface="Source Code Pro Medium"/>
              </a:rPr>
              <a:t>Hvordan kommer ‘negative campaigning’ til udtryk i videoen?</a:t>
            </a:r>
            <a:endParaRPr/>
          </a:p>
        </p:txBody>
      </p:sp>
      <p:pic>
        <p:nvPicPr>
          <p:cNvPr descr="An ad promoted by former President Trump and Senate Republicans.&#10;&#10;The ad begins, &quot;Meet San Francisco Radical Kamala Harris.&quot; It continues, &quot;Kamala wants to Abolish Ice, Defund the Police, and destroy the American Economy. Reject San Francisco Radical Kamala Harris.&quot;&#10;&#10;There is no information on who produced this ad, or whether it will be used nationally. &#10;&#10;Jim on Threads: https://www.threads.net/@jimheathtv&#10;Jim on Facebook:   / jimheathtv  &#10;Jim on IG:   / jimheathtv  &#10;Jim on X: /jimheathtv&#10;Latest Fact News: https://www.jimheath.tv" id="128" name="Google Shape;128;p22" title="2024 Trump 'Meet Kamala Harris' Ad">
            <a:hlinkClick r:id="rId3"/>
          </p:cNvPr>
          <p:cNvPicPr preferRelativeResize="0"/>
          <p:nvPr/>
        </p:nvPicPr>
        <p:blipFill>
          <a:blip r:embed="rId4">
            <a:alphaModFix/>
          </a:blip>
          <a:stretch>
            <a:fillRect/>
          </a:stretch>
        </p:blipFill>
        <p:spPr>
          <a:xfrm>
            <a:off x="4751813" y="1781500"/>
            <a:ext cx="4161075" cy="234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da"/>
              <a:t>Case: Partisanship på Tinder</a:t>
            </a:r>
            <a:endParaRPr/>
          </a:p>
        </p:txBody>
      </p:sp>
      <p:sp>
        <p:nvSpPr>
          <p:cNvPr id="134" name="Google Shape;134;p23"/>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da"/>
              <a:t>Diskutér følgende ved jeres bord:</a:t>
            </a:r>
            <a:endParaRPr/>
          </a:p>
          <a:p>
            <a:pPr indent="0" lvl="0" marL="0" rtl="0" algn="l">
              <a:lnSpc>
                <a:spcPct val="100000"/>
              </a:lnSpc>
              <a:spcBef>
                <a:spcPts val="1200"/>
              </a:spcBef>
              <a:spcAft>
                <a:spcPts val="0"/>
              </a:spcAft>
              <a:buNone/>
            </a:pPr>
            <a:r>
              <a:rPr lang="da" sz="1300">
                <a:solidFill>
                  <a:srgbClr val="000000"/>
                </a:solidFill>
                <a:latin typeface="Source Code Pro Medium"/>
                <a:ea typeface="Source Code Pro Medium"/>
                <a:cs typeface="Source Code Pro Medium"/>
                <a:sym typeface="Source Code Pro Medium"/>
              </a:rPr>
              <a:t>Bidrager partifarver på Tinder til polarisering? </a:t>
            </a:r>
            <a:endParaRPr sz="1300">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sz="1300">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sz="1300">
                <a:solidFill>
                  <a:srgbClr val="000000"/>
                </a:solidFill>
                <a:latin typeface="Source Code Pro Medium"/>
                <a:ea typeface="Source Code Pro Medium"/>
                <a:cs typeface="Source Code Pro Medium"/>
                <a:sym typeface="Source Code Pro Medium"/>
              </a:rPr>
              <a:t>Hvorfor/hvorfor ikke? Hvilken type polarisering? </a:t>
            </a:r>
            <a:endParaRPr sz="1300">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t/>
            </a:r>
            <a:endParaRPr sz="1300">
              <a:solidFill>
                <a:srgbClr val="000000"/>
              </a:solidFill>
              <a:latin typeface="Source Code Pro Medium"/>
              <a:ea typeface="Source Code Pro Medium"/>
              <a:cs typeface="Source Code Pro Medium"/>
              <a:sym typeface="Source Code Pro Medium"/>
            </a:endParaRPr>
          </a:p>
          <a:p>
            <a:pPr indent="0" lvl="0" marL="0" rtl="0" algn="l">
              <a:lnSpc>
                <a:spcPct val="100000"/>
              </a:lnSpc>
              <a:spcBef>
                <a:spcPts val="0"/>
              </a:spcBef>
              <a:spcAft>
                <a:spcPts val="0"/>
              </a:spcAft>
              <a:buNone/>
            </a:pPr>
            <a:r>
              <a:rPr lang="da" sz="1300">
                <a:solidFill>
                  <a:srgbClr val="000000"/>
                </a:solidFill>
                <a:latin typeface="Source Code Pro Medium"/>
                <a:ea typeface="Source Code Pro Medium"/>
                <a:cs typeface="Source Code Pro Medium"/>
                <a:sym typeface="Source Code Pro Medium"/>
              </a:rPr>
              <a:t>Ville I gå på date med en, der stod fjernt fra jeres eget politiske ståsted?</a:t>
            </a:r>
            <a:endParaRPr sz="1300">
              <a:solidFill>
                <a:srgbClr val="000000"/>
              </a:solidFill>
              <a:latin typeface="Source Code Pro Medium"/>
              <a:ea typeface="Source Code Pro Medium"/>
              <a:cs typeface="Source Code Pro Medium"/>
              <a:sym typeface="Source Code Pro Medium"/>
            </a:endParaRPr>
          </a:p>
          <a:p>
            <a:pPr indent="0" lvl="0" marL="0" rtl="0" algn="l">
              <a:spcBef>
                <a:spcPts val="0"/>
              </a:spcBef>
              <a:spcAft>
                <a:spcPts val="1200"/>
              </a:spcAft>
              <a:buNone/>
            </a:pPr>
            <a:r>
              <a:t/>
            </a:r>
            <a:endParaRPr/>
          </a:p>
        </p:txBody>
      </p:sp>
      <p:sp>
        <p:nvSpPr>
          <p:cNvPr id="135" name="Google Shape;135;p23"/>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da"/>
              <a:t>https://nyheder.tv2.dk/udland/2024-10-23-datingapps-udruller-nye-funktioner-matcher-brugere-paa-partifarve</a:t>
            </a:r>
            <a:endParaRPr/>
          </a:p>
        </p:txBody>
      </p:sp>
      <p:pic>
        <p:nvPicPr>
          <p:cNvPr id="136" name="Google Shape;136;p23"/>
          <p:cNvPicPr preferRelativeResize="0"/>
          <p:nvPr/>
        </p:nvPicPr>
        <p:blipFill>
          <a:blip r:embed="rId3">
            <a:alphaModFix/>
          </a:blip>
          <a:stretch>
            <a:fillRect/>
          </a:stretch>
        </p:blipFill>
        <p:spPr>
          <a:xfrm>
            <a:off x="4073875" y="1106000"/>
            <a:ext cx="4871924" cy="27404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