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embeddedFontLst>
    <p:embeddedFont>
      <p:font typeface="Roboto"/>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Roboto-regular.fntdata"/><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italic.fntdata"/><Relationship Id="rId25" Type="http://schemas.openxmlformats.org/officeDocument/2006/relationships/font" Target="fonts/Roboto-bold.fntdata"/><Relationship Id="rId27" Type="http://schemas.openxmlformats.org/officeDocument/2006/relationships/font" Target="fonts/Roboto-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2cd7e28c3f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32cd7e28c3f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2cd7e28c3f_0_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32cd7e28c3f_0_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2cd7e28c3f_0_3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2cd7e28c3f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2cd7e28c3f_0_3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32cd7e28c3f_0_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2cd7e28c3f_0_3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32cd7e28c3f_0_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2cd7e28c3f_0_3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2cd7e28c3f_0_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2cd7e28c3f_0_3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2cd7e28c3f_0_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2cd7e28c3f_0_3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2cd7e28c3f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2cd7e28c3f_0_3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32cd7e28c3f_0_3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2cd7e28c3f_0_4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2cd7e28c3f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2cd7e28c3f_0_4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2cd7e28c3f_0_4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2cd7e28c3f_0_3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2cd7e28c3f_0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2cd7e28c3f_0_3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2cd7e28c3f_0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2cd7e28c3f_0_3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32cd7e28c3f_0_3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2cd7e28c3f_0_3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2cd7e28c3f_0_3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2cd7e28c3f_0_3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2cd7e28c3f_0_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2cd7e28c3f_0_4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2cd7e28c3f_0_4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grpSp>
        <p:nvGrpSpPr>
          <p:cNvPr id="10" name="Google Shape;10;p2"/>
          <p:cNvGrpSpPr/>
          <p:nvPr/>
        </p:nvGrpSpPr>
        <p:grpSpPr>
          <a:xfrm>
            <a:off x="6098378" y="5"/>
            <a:ext cx="3045625" cy="2030570"/>
            <a:chOff x="6098378" y="5"/>
            <a:chExt cx="3045625" cy="2030570"/>
          </a:xfrm>
        </p:grpSpPr>
        <p:sp>
          <p:nvSpPr>
            <p:cNvPr id="11" name="Google Shape;11;p2"/>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598100" y="1775222"/>
            <a:ext cx="8222100" cy="838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17" name="Google Shape;17;p2"/>
          <p:cNvSpPr txBox="1"/>
          <p:nvPr>
            <p:ph idx="1" type="subTitle"/>
          </p:nvPr>
        </p:nvSpPr>
        <p:spPr>
          <a:xfrm>
            <a:off x="598088" y="2715913"/>
            <a:ext cx="8222100" cy="4329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p:txBody>
      </p:sp>
      <p:sp>
        <p:nvSpPr>
          <p:cNvPr id="18" name="Google Shape;18;p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9" name="Shape 19"/>
        <p:cNvGrpSpPr/>
        <p:nvPr/>
      </p:nvGrpSpPr>
      <p:grpSpPr>
        <a:xfrm>
          <a:off x="0" y="0"/>
          <a:ext cx="0" cy="0"/>
          <a:chOff x="0" y="0"/>
          <a:chExt cx="0" cy="0"/>
        </a:xfrm>
      </p:grpSpPr>
      <p:grpSp>
        <p:nvGrpSpPr>
          <p:cNvPr id="20" name="Google Shape;20;p3"/>
          <p:cNvGrpSpPr/>
          <p:nvPr/>
        </p:nvGrpSpPr>
        <p:grpSpPr>
          <a:xfrm>
            <a:off x="6098378" y="5"/>
            <a:ext cx="3045625" cy="2030570"/>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 name="Google Shape;26;p3"/>
          <p:cNvSpPr txBox="1"/>
          <p:nvPr>
            <p:ph type="title"/>
          </p:nvPr>
        </p:nvSpPr>
        <p:spPr>
          <a:xfrm>
            <a:off x="598100" y="2152347"/>
            <a:ext cx="8222100" cy="838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27" name="Google Shape;27;p3"/>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8" name="Shape 28"/>
        <p:cNvGrpSpPr/>
        <p:nvPr/>
      </p:nvGrpSpPr>
      <p:grpSpPr>
        <a:xfrm>
          <a:off x="0" y="0"/>
          <a:ext cx="0" cy="0"/>
          <a:chOff x="0" y="0"/>
          <a:chExt cx="0" cy="0"/>
        </a:xfrm>
      </p:grpSpPr>
      <p:grpSp>
        <p:nvGrpSpPr>
          <p:cNvPr id="29" name="Google Shape;29;p4"/>
          <p:cNvGrpSpPr/>
          <p:nvPr/>
        </p:nvGrpSpPr>
        <p:grpSpPr>
          <a:xfrm>
            <a:off x="0" y="3903669"/>
            <a:ext cx="9144000" cy="1239925"/>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4"/>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 name="Google Shape;35;p4"/>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6" name="Google Shape;36;p4"/>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7" name="Google Shape;37;p4"/>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8" name="Shape 38"/>
        <p:cNvGrpSpPr/>
        <p:nvPr/>
      </p:nvGrpSpPr>
      <p:grpSpPr>
        <a:xfrm>
          <a:off x="0" y="0"/>
          <a:ext cx="0" cy="0"/>
          <a:chOff x="0" y="0"/>
          <a:chExt cx="0" cy="0"/>
        </a:xfrm>
      </p:grpSpPr>
      <p:sp>
        <p:nvSpPr>
          <p:cNvPr id="39" name="Google Shape;39;p5"/>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0" name="Google Shape;40;p5"/>
          <p:cNvSpPr txBox="1"/>
          <p:nvPr>
            <p:ph idx="1" type="body"/>
          </p:nvPr>
        </p:nvSpPr>
        <p:spPr>
          <a:xfrm>
            <a:off x="3117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 name="Google Shape;41;p5"/>
          <p:cNvSpPr txBox="1"/>
          <p:nvPr>
            <p:ph idx="2" type="body"/>
          </p:nvPr>
        </p:nvSpPr>
        <p:spPr>
          <a:xfrm>
            <a:off x="48324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2" name="Google Shape;42;p5"/>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6"/>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5" name="Google Shape;45;p6"/>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6" name="Shape 46"/>
        <p:cNvGrpSpPr/>
        <p:nvPr/>
      </p:nvGrpSpPr>
      <p:grpSpPr>
        <a:xfrm>
          <a:off x="0" y="0"/>
          <a:ext cx="0" cy="0"/>
          <a:chOff x="0" y="0"/>
          <a:chExt cx="0" cy="0"/>
        </a:xfrm>
      </p:grpSpPr>
      <p:sp>
        <p:nvSpPr>
          <p:cNvPr id="47" name="Google Shape;47;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8" name="Google Shape;48;p7"/>
          <p:cNvSpPr txBox="1"/>
          <p:nvPr>
            <p:ph idx="1" type="body"/>
          </p:nvPr>
        </p:nvSpPr>
        <p:spPr>
          <a:xfrm>
            <a:off x="311700" y="1465804"/>
            <a:ext cx="2808000" cy="31032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9" name="Google Shape;49;p7"/>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50" name="Shape 50"/>
        <p:cNvGrpSpPr/>
        <p:nvPr/>
      </p:nvGrpSpPr>
      <p:grpSpPr>
        <a:xfrm>
          <a:off x="0" y="0"/>
          <a:ext cx="0" cy="0"/>
          <a:chOff x="0" y="0"/>
          <a:chExt cx="0" cy="0"/>
        </a:xfrm>
      </p:grpSpPr>
      <p:grpSp>
        <p:nvGrpSpPr>
          <p:cNvPr id="51" name="Google Shape;51;p8"/>
          <p:cNvGrpSpPr/>
          <p:nvPr/>
        </p:nvGrpSpPr>
        <p:grpSpPr>
          <a:xfrm>
            <a:off x="6098378" y="5"/>
            <a:ext cx="3045625" cy="2030570"/>
            <a:chOff x="6098378" y="5"/>
            <a:chExt cx="3045625" cy="2030570"/>
          </a:xfrm>
        </p:grpSpPr>
        <p:sp>
          <p:nvSpPr>
            <p:cNvPr id="52" name="Google Shape;52;p8"/>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8"/>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8"/>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8"/>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8"/>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 name="Google Shape;57;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58" name="Google Shape;58;p8"/>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9" name="Shape 59"/>
        <p:cNvGrpSpPr/>
        <p:nvPr/>
      </p:nvGrpSpPr>
      <p:grpSpPr>
        <a:xfrm>
          <a:off x="0" y="0"/>
          <a:ext cx="0" cy="0"/>
          <a:chOff x="0" y="0"/>
          <a:chExt cx="0" cy="0"/>
        </a:xfrm>
      </p:grpSpPr>
      <p:sp>
        <p:nvSpPr>
          <p:cNvPr id="60" name="Google Shape;60;p9"/>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1" name="Google Shape;6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2" name="Google Shape;62;p9"/>
          <p:cNvSpPr txBox="1"/>
          <p:nvPr>
            <p:ph type="title"/>
          </p:nvPr>
        </p:nvSpPr>
        <p:spPr>
          <a:xfrm>
            <a:off x="265500" y="1151100"/>
            <a:ext cx="4045200" cy="1564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63" name="Google Shape;63;p9"/>
          <p:cNvSpPr txBox="1"/>
          <p:nvPr>
            <p:ph idx="1" type="subTitle"/>
          </p:nvPr>
        </p:nvSpPr>
        <p:spPr>
          <a:xfrm>
            <a:off x="265500" y="2769001"/>
            <a:ext cx="4045200" cy="12693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4" name="Google Shape;6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65" name="Google Shape;65;p9"/>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6" name="Shape 66"/>
        <p:cNvGrpSpPr/>
        <p:nvPr/>
      </p:nvGrpSpPr>
      <p:grpSpPr>
        <a:xfrm>
          <a:off x="0" y="0"/>
          <a:ext cx="0" cy="0"/>
          <a:chOff x="0" y="0"/>
          <a:chExt cx="0" cy="0"/>
        </a:xfrm>
      </p:grpSpPr>
      <p:sp>
        <p:nvSpPr>
          <p:cNvPr id="67" name="Google Shape;67;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68" name="Google Shape;68;p10"/>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69" name="Shape 69"/>
        <p:cNvGrpSpPr/>
        <p:nvPr/>
      </p:nvGrpSpPr>
      <p:grpSpPr>
        <a:xfrm>
          <a:off x="0" y="0"/>
          <a:ext cx="0" cy="0"/>
          <a:chOff x="0" y="0"/>
          <a:chExt cx="0" cy="0"/>
        </a:xfrm>
      </p:grpSpPr>
      <p:grpSp>
        <p:nvGrpSpPr>
          <p:cNvPr id="70" name="Google Shape;70;p11"/>
          <p:cNvGrpSpPr/>
          <p:nvPr/>
        </p:nvGrpSpPr>
        <p:grpSpPr>
          <a:xfrm>
            <a:off x="6098378" y="5"/>
            <a:ext cx="3045625" cy="2030570"/>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1"/>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1"/>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 name="Google Shape;76;p11"/>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77" name="Google Shape;77;p11"/>
          <p:cNvSpPr txBox="1"/>
          <p:nvPr>
            <p:ph idx="1" type="body"/>
          </p:nvPr>
        </p:nvSpPr>
        <p:spPr>
          <a:xfrm>
            <a:off x="311700" y="3369225"/>
            <a:ext cx="8520600" cy="1281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0"/>
              </a:spcBef>
              <a:spcAft>
                <a:spcPts val="0"/>
              </a:spcAft>
              <a:buClr>
                <a:schemeClr val="lt1"/>
              </a:buClr>
              <a:buSzPts val="1400"/>
              <a:buChar char="○"/>
              <a:defRPr>
                <a:solidFill>
                  <a:schemeClr val="lt1"/>
                </a:solidFill>
              </a:defRPr>
            </a:lvl2pPr>
            <a:lvl3pPr indent="-317500" lvl="2" marL="1371600" algn="ctr">
              <a:spcBef>
                <a:spcPts val="0"/>
              </a:spcBef>
              <a:spcAft>
                <a:spcPts val="0"/>
              </a:spcAft>
              <a:buClr>
                <a:schemeClr val="lt1"/>
              </a:buClr>
              <a:buSzPts val="1400"/>
              <a:buChar char="■"/>
              <a:defRPr>
                <a:solidFill>
                  <a:schemeClr val="lt1"/>
                </a:solidFill>
              </a:defRPr>
            </a:lvl3pPr>
            <a:lvl4pPr indent="-317500" lvl="3" marL="1828800" algn="ctr">
              <a:spcBef>
                <a:spcPts val="0"/>
              </a:spcBef>
              <a:spcAft>
                <a:spcPts val="0"/>
              </a:spcAft>
              <a:buClr>
                <a:schemeClr val="lt1"/>
              </a:buClr>
              <a:buSzPts val="1400"/>
              <a:buChar char="●"/>
              <a:defRPr>
                <a:solidFill>
                  <a:schemeClr val="lt1"/>
                </a:solidFill>
              </a:defRPr>
            </a:lvl4pPr>
            <a:lvl5pPr indent="-317500" lvl="4" marL="2286000" algn="ctr">
              <a:spcBef>
                <a:spcPts val="0"/>
              </a:spcBef>
              <a:spcAft>
                <a:spcPts val="0"/>
              </a:spcAft>
              <a:buClr>
                <a:schemeClr val="lt1"/>
              </a:buClr>
              <a:buSzPts val="1400"/>
              <a:buChar char="○"/>
              <a:defRPr>
                <a:solidFill>
                  <a:schemeClr val="lt1"/>
                </a:solidFill>
              </a:defRPr>
            </a:lvl5pPr>
            <a:lvl6pPr indent="-317500" lvl="5" marL="2743200" algn="ctr">
              <a:spcBef>
                <a:spcPts val="0"/>
              </a:spcBef>
              <a:spcAft>
                <a:spcPts val="0"/>
              </a:spcAft>
              <a:buClr>
                <a:schemeClr val="lt1"/>
              </a:buClr>
              <a:buSzPts val="1400"/>
              <a:buChar char="■"/>
              <a:defRPr>
                <a:solidFill>
                  <a:schemeClr val="lt1"/>
                </a:solidFill>
              </a:defRPr>
            </a:lvl6pPr>
            <a:lvl7pPr indent="-317500" lvl="6" marL="3200400" algn="ctr">
              <a:spcBef>
                <a:spcPts val="0"/>
              </a:spcBef>
              <a:spcAft>
                <a:spcPts val="0"/>
              </a:spcAft>
              <a:buClr>
                <a:schemeClr val="lt1"/>
              </a:buClr>
              <a:buSzPts val="1400"/>
              <a:buChar char="●"/>
              <a:defRPr>
                <a:solidFill>
                  <a:schemeClr val="lt1"/>
                </a:solidFill>
              </a:defRPr>
            </a:lvl7pPr>
            <a:lvl8pPr indent="-317500" lvl="7" marL="3657600" algn="ctr">
              <a:spcBef>
                <a:spcPts val="0"/>
              </a:spcBef>
              <a:spcAft>
                <a:spcPts val="0"/>
              </a:spcAft>
              <a:buClr>
                <a:schemeClr val="lt1"/>
              </a:buClr>
              <a:buSzPts val="1400"/>
              <a:buChar char="○"/>
              <a:defRPr>
                <a:solidFill>
                  <a:schemeClr val="lt1"/>
                </a:solidFill>
              </a:defRPr>
            </a:lvl8pPr>
            <a:lvl9pPr indent="-317500" lvl="8" marL="4114800" algn="ctr">
              <a:spcBef>
                <a:spcPts val="0"/>
              </a:spcBef>
              <a:spcAft>
                <a:spcPts val="0"/>
              </a:spcAft>
              <a:buClr>
                <a:schemeClr val="lt1"/>
              </a:buClr>
              <a:buSzPts val="1400"/>
              <a:buChar char="■"/>
              <a:defRPr>
                <a:solidFill>
                  <a:schemeClr val="lt1"/>
                </a:solidFill>
              </a:defRPr>
            </a:lvl9pPr>
          </a:lstStyle>
          <a:p/>
        </p:txBody>
      </p:sp>
      <p:sp>
        <p:nvSpPr>
          <p:cNvPr id="78" name="Google Shape;78;p11"/>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9" name="Shape 79"/>
        <p:cNvGrpSpPr/>
        <p:nvPr/>
      </p:nvGrpSpPr>
      <p:grpSpPr>
        <a:xfrm>
          <a:off x="0" y="0"/>
          <a:ext cx="0" cy="0"/>
          <a:chOff x="0" y="0"/>
          <a:chExt cx="0" cy="0"/>
        </a:xfrm>
      </p:grpSpPr>
      <p:sp>
        <p:nvSpPr>
          <p:cNvPr id="80" name="Google Shape;80;p1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7" name="Google Shape;7;p1"/>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d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3"/>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da"/>
              <a:t>Planen for i dag?</a:t>
            </a:r>
            <a:endParaRPr/>
          </a:p>
        </p:txBody>
      </p:sp>
      <p:sp>
        <p:nvSpPr>
          <p:cNvPr id="86" name="Google Shape;86;p13"/>
          <p:cNvSpPr txBox="1"/>
          <p:nvPr>
            <p:ph idx="1" type="body"/>
          </p:nvPr>
        </p:nvSpPr>
        <p:spPr>
          <a:xfrm>
            <a:off x="311700" y="1229875"/>
            <a:ext cx="8520600" cy="33390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da"/>
              <a:t>Opsamling på sidste to gange, for endegyldigt at gå fra det historiske perspektiv, til nu at kigge på </a:t>
            </a:r>
            <a:r>
              <a:rPr lang="da"/>
              <a:t>nutidsperspektiv</a:t>
            </a:r>
            <a:r>
              <a:rPr lang="da"/>
              <a:t>.</a:t>
            </a:r>
            <a:endParaRPr/>
          </a:p>
          <a:p>
            <a:pPr indent="0" lvl="0" marL="0" rtl="0" algn="l">
              <a:spcBef>
                <a:spcPts val="1200"/>
              </a:spcBef>
              <a:spcAft>
                <a:spcPts val="0"/>
              </a:spcAft>
              <a:buNone/>
            </a:pPr>
            <a:r>
              <a:rPr lang="da"/>
              <a:t>En case, hvad gik der galt her? </a:t>
            </a:r>
            <a:endParaRPr/>
          </a:p>
          <a:p>
            <a:pPr indent="0" lvl="0" marL="0" rtl="0" algn="l">
              <a:spcBef>
                <a:spcPts val="1200"/>
              </a:spcBef>
              <a:spcAft>
                <a:spcPts val="0"/>
              </a:spcAft>
              <a:buNone/>
            </a:pPr>
            <a:r>
              <a:rPr lang="da"/>
              <a:t>En ny case, hvorfor gik det her bedre?</a:t>
            </a:r>
            <a:endParaRPr/>
          </a:p>
          <a:p>
            <a:pPr indent="0" lvl="0" marL="0" rtl="0" algn="l">
              <a:spcBef>
                <a:spcPts val="1200"/>
              </a:spcBef>
              <a:spcAft>
                <a:spcPts val="0"/>
              </a:spcAft>
              <a:buNone/>
            </a:pPr>
            <a:r>
              <a:rPr lang="da"/>
              <a:t>Situationsbetinget ledelse</a:t>
            </a:r>
            <a:endParaRPr/>
          </a:p>
          <a:p>
            <a:pPr indent="0" lvl="0" marL="0" rtl="0" algn="l">
              <a:spcBef>
                <a:spcPts val="1200"/>
              </a:spcBef>
              <a:spcAft>
                <a:spcPts val="0"/>
              </a:spcAft>
              <a:buNone/>
            </a:pPr>
            <a:r>
              <a:rPr lang="da"/>
              <a:t>(</a:t>
            </a:r>
            <a:r>
              <a:rPr lang="da"/>
              <a:t>Hersey</a:t>
            </a:r>
            <a:r>
              <a:rPr lang="da"/>
              <a:t> &amp; Blanchard s.221-223 i bogen)</a:t>
            </a:r>
            <a:endParaRPr/>
          </a:p>
          <a:p>
            <a:pPr indent="0" lvl="0" marL="0" rtl="0" algn="l">
              <a:spcBef>
                <a:spcPts val="1200"/>
              </a:spcBef>
              <a:spcAft>
                <a:spcPts val="0"/>
              </a:spcAft>
              <a:buNone/>
            </a:pPr>
            <a:r>
              <a:rPr lang="da"/>
              <a:t>Opgaver til det</a:t>
            </a:r>
            <a:endParaRPr/>
          </a:p>
          <a:p>
            <a:pPr indent="0" lvl="0" marL="0" rtl="0" algn="l">
              <a:spcBef>
                <a:spcPts val="1200"/>
              </a:spcBef>
              <a:spcAft>
                <a:spcPts val="1200"/>
              </a:spcAft>
              <a:buNone/>
            </a:pPr>
            <a:r>
              <a:rPr lang="da"/>
              <a:t>Opsamling + næste gang</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4"/>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da"/>
              <a:t>En kort tidslinje</a:t>
            </a:r>
            <a:endParaRPr/>
          </a:p>
        </p:txBody>
      </p:sp>
      <p:sp>
        <p:nvSpPr>
          <p:cNvPr id="92" name="Google Shape;92;p14"/>
          <p:cNvSpPr/>
          <p:nvPr/>
        </p:nvSpPr>
        <p:spPr>
          <a:xfrm>
            <a:off x="0" y="1640625"/>
            <a:ext cx="2015100" cy="1210800"/>
          </a:xfrm>
          <a:prstGeom prst="rect">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da" sz="2200">
                <a:latin typeface="Roboto"/>
                <a:ea typeface="Roboto"/>
                <a:cs typeface="Roboto"/>
                <a:sym typeface="Roboto"/>
              </a:rPr>
              <a:t>Taylorisme​​</a:t>
            </a:r>
            <a:endParaRPr b="1" sz="2200">
              <a:latin typeface="Roboto"/>
              <a:ea typeface="Roboto"/>
              <a:cs typeface="Roboto"/>
              <a:sym typeface="Roboto"/>
            </a:endParaRPr>
          </a:p>
          <a:p>
            <a:pPr indent="0" lvl="0" marL="0" rtl="0" algn="ctr">
              <a:spcBef>
                <a:spcPts val="0"/>
              </a:spcBef>
              <a:spcAft>
                <a:spcPts val="0"/>
              </a:spcAft>
              <a:buNone/>
            </a:pPr>
            <a:r>
              <a:rPr b="1" lang="da" sz="1600">
                <a:latin typeface="Roboto"/>
                <a:ea typeface="Roboto"/>
                <a:cs typeface="Roboto"/>
                <a:sym typeface="Roboto"/>
              </a:rPr>
              <a:t>Effektivitet frem for alt</a:t>
            </a:r>
            <a:r>
              <a:rPr b="1" lang="da" sz="2200">
                <a:latin typeface="Roboto"/>
                <a:ea typeface="Roboto"/>
                <a:cs typeface="Roboto"/>
                <a:sym typeface="Roboto"/>
              </a:rPr>
              <a:t>​​</a:t>
            </a:r>
            <a:endParaRPr b="1" sz="2200">
              <a:latin typeface="Roboto"/>
              <a:ea typeface="Roboto"/>
              <a:cs typeface="Roboto"/>
              <a:sym typeface="Roboto"/>
            </a:endParaRPr>
          </a:p>
          <a:p>
            <a:pPr indent="0" lvl="0" marL="0" rtl="0" algn="l">
              <a:spcBef>
                <a:spcPts val="0"/>
              </a:spcBef>
              <a:spcAft>
                <a:spcPts val="0"/>
              </a:spcAft>
              <a:buNone/>
            </a:pPr>
            <a:r>
              <a:rPr lang="da">
                <a:latin typeface="Roboto"/>
                <a:ea typeface="Roboto"/>
                <a:cs typeface="Roboto"/>
                <a:sym typeface="Roboto"/>
              </a:rPr>
              <a:t>​​​​</a:t>
            </a:r>
            <a:endParaRPr>
              <a:latin typeface="Roboto"/>
              <a:ea typeface="Roboto"/>
              <a:cs typeface="Roboto"/>
              <a:sym typeface="Roboto"/>
            </a:endParaRPr>
          </a:p>
        </p:txBody>
      </p:sp>
      <p:cxnSp>
        <p:nvCxnSpPr>
          <p:cNvPr id="93" name="Google Shape;93;p14"/>
          <p:cNvCxnSpPr/>
          <p:nvPr/>
        </p:nvCxnSpPr>
        <p:spPr>
          <a:xfrm flipH="1" rot="10800000">
            <a:off x="2245375" y="2248100"/>
            <a:ext cx="1080900" cy="8100"/>
          </a:xfrm>
          <a:prstGeom prst="straightConnector1">
            <a:avLst/>
          </a:prstGeom>
          <a:noFill/>
          <a:ln cap="flat" cmpd="sng" w="76200">
            <a:solidFill>
              <a:schemeClr val="dk2"/>
            </a:solidFill>
            <a:prstDash val="solid"/>
            <a:round/>
            <a:headEnd len="med" w="med" type="none"/>
            <a:tailEnd len="med" w="med" type="triangle"/>
          </a:ln>
        </p:spPr>
      </p:cxnSp>
      <p:sp>
        <p:nvSpPr>
          <p:cNvPr id="94" name="Google Shape;94;p14"/>
          <p:cNvSpPr/>
          <p:nvPr/>
        </p:nvSpPr>
        <p:spPr>
          <a:xfrm>
            <a:off x="6527400" y="1630575"/>
            <a:ext cx="2616600" cy="1210800"/>
          </a:xfrm>
          <a:prstGeom prst="rect">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2000">
              <a:latin typeface="Roboto"/>
              <a:ea typeface="Roboto"/>
              <a:cs typeface="Roboto"/>
              <a:sym typeface="Roboto"/>
            </a:endParaRPr>
          </a:p>
          <a:p>
            <a:pPr indent="0" lvl="0" marL="0" rtl="0" algn="ctr">
              <a:spcBef>
                <a:spcPts val="0"/>
              </a:spcBef>
              <a:spcAft>
                <a:spcPts val="0"/>
              </a:spcAft>
              <a:buNone/>
            </a:pPr>
            <a:r>
              <a:rPr b="1" lang="da" sz="2000">
                <a:latin typeface="Roboto"/>
                <a:ea typeface="Roboto"/>
                <a:cs typeface="Roboto"/>
                <a:sym typeface="Roboto"/>
              </a:rPr>
              <a:t>Afhængighedsteori</a:t>
            </a:r>
            <a:endParaRPr b="1" sz="2000">
              <a:latin typeface="Roboto"/>
              <a:ea typeface="Roboto"/>
              <a:cs typeface="Roboto"/>
              <a:sym typeface="Roboto"/>
            </a:endParaRPr>
          </a:p>
          <a:p>
            <a:pPr indent="0" lvl="0" marL="0" rtl="0" algn="ctr">
              <a:spcBef>
                <a:spcPts val="0"/>
              </a:spcBef>
              <a:spcAft>
                <a:spcPts val="0"/>
              </a:spcAft>
              <a:buNone/>
            </a:pPr>
            <a:r>
              <a:rPr b="1" lang="da" sz="1600">
                <a:latin typeface="Roboto"/>
                <a:ea typeface="Roboto"/>
                <a:cs typeface="Roboto"/>
                <a:sym typeface="Roboto"/>
              </a:rPr>
              <a:t>De 3 ledelsestilgange</a:t>
            </a:r>
            <a:endParaRPr b="1" sz="1600">
              <a:latin typeface="Roboto"/>
              <a:ea typeface="Roboto"/>
              <a:cs typeface="Roboto"/>
              <a:sym typeface="Roboto"/>
            </a:endParaRPr>
          </a:p>
          <a:p>
            <a:pPr indent="0" lvl="0" marL="0" rtl="0" algn="l">
              <a:spcBef>
                <a:spcPts val="0"/>
              </a:spcBef>
              <a:spcAft>
                <a:spcPts val="0"/>
              </a:spcAft>
              <a:buNone/>
            </a:pPr>
            <a:r>
              <a:t/>
            </a:r>
            <a:endParaRPr sz="1900">
              <a:latin typeface="Roboto"/>
              <a:ea typeface="Roboto"/>
              <a:cs typeface="Roboto"/>
              <a:sym typeface="Roboto"/>
            </a:endParaRPr>
          </a:p>
          <a:p>
            <a:pPr indent="0" lvl="0" marL="0" rtl="0" algn="ctr">
              <a:spcBef>
                <a:spcPts val="0"/>
              </a:spcBef>
              <a:spcAft>
                <a:spcPts val="0"/>
              </a:spcAft>
              <a:buNone/>
            </a:pPr>
            <a:r>
              <a:t/>
            </a:r>
            <a:endParaRPr>
              <a:latin typeface="Roboto"/>
              <a:ea typeface="Roboto"/>
              <a:cs typeface="Roboto"/>
              <a:sym typeface="Roboto"/>
            </a:endParaRPr>
          </a:p>
        </p:txBody>
      </p:sp>
      <p:sp>
        <p:nvSpPr>
          <p:cNvPr id="95" name="Google Shape;95;p14"/>
          <p:cNvSpPr/>
          <p:nvPr/>
        </p:nvSpPr>
        <p:spPr>
          <a:xfrm>
            <a:off x="3496725" y="1622400"/>
            <a:ext cx="2015100" cy="1259400"/>
          </a:xfrm>
          <a:prstGeom prst="rect">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da" sz="1800">
                <a:latin typeface="Roboto"/>
                <a:ea typeface="Roboto"/>
                <a:cs typeface="Roboto"/>
                <a:sym typeface="Roboto"/>
              </a:rPr>
              <a:t>Mennesker er ikke Robotter.</a:t>
            </a:r>
            <a:endParaRPr b="1" sz="1800">
              <a:latin typeface="Roboto"/>
              <a:ea typeface="Roboto"/>
              <a:cs typeface="Roboto"/>
              <a:sym typeface="Roboto"/>
            </a:endParaRPr>
          </a:p>
          <a:p>
            <a:pPr indent="0" lvl="0" marL="0" rtl="0" algn="ctr">
              <a:spcBef>
                <a:spcPts val="0"/>
              </a:spcBef>
              <a:spcAft>
                <a:spcPts val="0"/>
              </a:spcAft>
              <a:buNone/>
            </a:pPr>
            <a:r>
              <a:rPr b="1" lang="da" sz="1200">
                <a:latin typeface="Roboto"/>
                <a:ea typeface="Roboto"/>
                <a:cs typeface="Roboto"/>
                <a:sym typeface="Roboto"/>
              </a:rPr>
              <a:t>Mayo og Hawthorne eksperimentet</a:t>
            </a:r>
            <a:endParaRPr b="1" sz="1200">
              <a:latin typeface="Roboto"/>
              <a:ea typeface="Roboto"/>
              <a:cs typeface="Roboto"/>
              <a:sym typeface="Roboto"/>
            </a:endParaRPr>
          </a:p>
        </p:txBody>
      </p:sp>
      <p:cxnSp>
        <p:nvCxnSpPr>
          <p:cNvPr id="96" name="Google Shape;96;p14"/>
          <p:cNvCxnSpPr/>
          <p:nvPr/>
        </p:nvCxnSpPr>
        <p:spPr>
          <a:xfrm>
            <a:off x="5641875" y="2248075"/>
            <a:ext cx="763800" cy="0"/>
          </a:xfrm>
          <a:prstGeom prst="straightConnector1">
            <a:avLst/>
          </a:prstGeom>
          <a:noFill/>
          <a:ln cap="flat" cmpd="sng" w="76200">
            <a:solidFill>
              <a:schemeClr val="dk2"/>
            </a:solidFill>
            <a:prstDash val="solid"/>
            <a:round/>
            <a:headEnd len="med" w="med" type="none"/>
            <a:tailEnd len="med" w="med" type="triangl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5"/>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da"/>
              <a:t>Hawthorne eksperimenterne?</a:t>
            </a:r>
            <a:endParaRPr/>
          </a:p>
        </p:txBody>
      </p:sp>
      <p:sp>
        <p:nvSpPr>
          <p:cNvPr id="102" name="Google Shape;102;p15"/>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Startskuddet til den menneskelige tilgang. Men hvorfor?</a:t>
            </a:r>
            <a:endParaRPr/>
          </a:p>
          <a:p>
            <a:pPr indent="0" lvl="0" marL="0" rtl="0" algn="l">
              <a:spcBef>
                <a:spcPts val="1200"/>
              </a:spcBef>
              <a:spcAft>
                <a:spcPts val="0"/>
              </a:spcAft>
              <a:buNone/>
            </a:pPr>
            <a:r>
              <a:rPr lang="da"/>
              <a:t>Hawthorne eksperimenterne fandt at medarbejdere motiveres af faktorer udover det Taylorismen fandt. De fandt medarbejdere motiveres af at være en del af en social gruppe, og at blive involveret i beslutningsprocesser. (Demokratisk Ledelse).</a:t>
            </a:r>
            <a:endParaRPr/>
          </a:p>
          <a:p>
            <a:pPr indent="0" lvl="0" marL="0" rtl="0" algn="l">
              <a:spcBef>
                <a:spcPts val="1200"/>
              </a:spcBef>
              <a:spcAft>
                <a:spcPts val="0"/>
              </a:spcAft>
              <a:buNone/>
            </a:pPr>
            <a:r>
              <a:rPr b="1" lang="da" sz="2300"/>
              <a:t>Fandt at mennesker altså er mere komplekse end Taylorisme pegede på.</a:t>
            </a:r>
            <a:endParaRPr/>
          </a:p>
          <a:p>
            <a:pPr indent="0" lvl="0" marL="0" rtl="0" algn="l">
              <a:spcBef>
                <a:spcPts val="1200"/>
              </a:spcBef>
              <a:spcAft>
                <a:spcPts val="1200"/>
              </a:spcAft>
              <a:buNone/>
            </a:pPr>
            <a:r>
              <a:t/>
            </a:r>
            <a:endParaRPr/>
          </a:p>
        </p:txBody>
      </p:sp>
      <p:sp>
        <p:nvSpPr>
          <p:cNvPr id="103" name="Google Shape;103;p15"/>
          <p:cNvSpPr/>
          <p:nvPr/>
        </p:nvSpPr>
        <p:spPr>
          <a:xfrm>
            <a:off x="1132175" y="589088"/>
            <a:ext cx="6711768" cy="3965328"/>
          </a:xfrm>
          <a:prstGeom prst="cloud">
            <a:avLst/>
          </a:prstGeom>
          <a:solidFill>
            <a:srgbClr val="666666"/>
          </a:solidFill>
          <a:ln cap="flat" cmpd="sng" w="38100">
            <a:solidFill>
              <a:srgbClr val="FF0000"/>
            </a:solidFill>
            <a:prstDash val="solid"/>
            <a:round/>
            <a:headEnd len="sm" w="sm" type="none"/>
            <a:tailEnd len="sm" w="sm" type="none"/>
          </a:ln>
          <a:effectLst>
            <a:outerShdw blurRad="57150" rotWithShape="0" algn="bl" dir="5400000" dist="19050">
              <a:srgbClr val="FFFF00">
                <a:alpha val="6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04" name="Google Shape;104;p15"/>
          <p:cNvSpPr txBox="1"/>
          <p:nvPr/>
        </p:nvSpPr>
        <p:spPr>
          <a:xfrm>
            <a:off x="1993475" y="1533025"/>
            <a:ext cx="5151600" cy="194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da" sz="1800">
                <a:solidFill>
                  <a:srgbClr val="FFFFFF"/>
                </a:solidFill>
                <a:latin typeface="Roboto"/>
                <a:ea typeface="Roboto"/>
                <a:cs typeface="Roboto"/>
                <a:sym typeface="Roboto"/>
              </a:rPr>
              <a:t>Hawthorne eksperimenterne er i høj grad blevet modbevist så derfor kan konklusionerne ikke bruges til det helt store. Nu er en kendt undersøgelses bias opkaldt efter netop dette eksperiment.</a:t>
            </a:r>
            <a:endParaRPr b="1" sz="1800">
              <a:solidFill>
                <a:srgbClr val="FFFFFF"/>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6"/>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da"/>
              <a:t>Hawthorne eksperimenterne?</a:t>
            </a:r>
            <a:endParaRPr/>
          </a:p>
        </p:txBody>
      </p:sp>
      <p:sp>
        <p:nvSpPr>
          <p:cNvPr id="110" name="Google Shape;110;p16"/>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Startskuddet til den menneskelige tilgang. Men hvorfor?</a:t>
            </a:r>
            <a:endParaRPr/>
          </a:p>
          <a:p>
            <a:pPr indent="0" lvl="0" marL="0" rtl="0" algn="l">
              <a:spcBef>
                <a:spcPts val="1200"/>
              </a:spcBef>
              <a:spcAft>
                <a:spcPts val="0"/>
              </a:spcAft>
              <a:buNone/>
            </a:pPr>
            <a:r>
              <a:rPr lang="da"/>
              <a:t>Hawthorne eksperimenterne fandt at medarbejdere motiveres af faktorer udover det Taylorismen fandt. De fandt medarbejdere motiveres af at være en del af en social gruppe, og at blive involveret i beslutningsprocesser. (Demokratisk Ledelse).</a:t>
            </a:r>
            <a:endParaRPr/>
          </a:p>
          <a:p>
            <a:pPr indent="0" lvl="0" marL="0" rtl="0" algn="l">
              <a:spcBef>
                <a:spcPts val="1200"/>
              </a:spcBef>
              <a:spcAft>
                <a:spcPts val="0"/>
              </a:spcAft>
              <a:buNone/>
            </a:pPr>
            <a:r>
              <a:rPr b="1" lang="da" sz="2300"/>
              <a:t>Fandt at mennesker altså er mere komplekse end Taylorisme pegede på.</a:t>
            </a:r>
            <a:endParaRPr b="1" sz="2300"/>
          </a:p>
          <a:p>
            <a:pPr indent="0" lvl="0" marL="0" rtl="0" algn="l">
              <a:spcBef>
                <a:spcPts val="1200"/>
              </a:spcBef>
              <a:spcAft>
                <a:spcPts val="12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7"/>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da"/>
              <a:t>En kort tidslinje</a:t>
            </a:r>
            <a:endParaRPr/>
          </a:p>
        </p:txBody>
      </p:sp>
      <p:sp>
        <p:nvSpPr>
          <p:cNvPr id="116" name="Google Shape;116;p17"/>
          <p:cNvSpPr/>
          <p:nvPr/>
        </p:nvSpPr>
        <p:spPr>
          <a:xfrm>
            <a:off x="0" y="1640625"/>
            <a:ext cx="2015100" cy="1210800"/>
          </a:xfrm>
          <a:prstGeom prst="rect">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da" sz="2200">
                <a:latin typeface="Roboto"/>
                <a:ea typeface="Roboto"/>
                <a:cs typeface="Roboto"/>
                <a:sym typeface="Roboto"/>
              </a:rPr>
              <a:t>Taylorisme​​</a:t>
            </a:r>
            <a:endParaRPr b="1" sz="2200">
              <a:latin typeface="Roboto"/>
              <a:ea typeface="Roboto"/>
              <a:cs typeface="Roboto"/>
              <a:sym typeface="Roboto"/>
            </a:endParaRPr>
          </a:p>
          <a:p>
            <a:pPr indent="0" lvl="0" marL="0" rtl="0" algn="ctr">
              <a:spcBef>
                <a:spcPts val="0"/>
              </a:spcBef>
              <a:spcAft>
                <a:spcPts val="0"/>
              </a:spcAft>
              <a:buNone/>
            </a:pPr>
            <a:r>
              <a:rPr b="1" lang="da" sz="1600">
                <a:latin typeface="Roboto"/>
                <a:ea typeface="Roboto"/>
                <a:cs typeface="Roboto"/>
                <a:sym typeface="Roboto"/>
              </a:rPr>
              <a:t>Effektivitet frem for alt</a:t>
            </a:r>
            <a:r>
              <a:rPr b="1" lang="da" sz="2200">
                <a:latin typeface="Roboto"/>
                <a:ea typeface="Roboto"/>
                <a:cs typeface="Roboto"/>
                <a:sym typeface="Roboto"/>
              </a:rPr>
              <a:t>​​</a:t>
            </a:r>
            <a:endParaRPr b="1" sz="2200">
              <a:latin typeface="Roboto"/>
              <a:ea typeface="Roboto"/>
              <a:cs typeface="Roboto"/>
              <a:sym typeface="Roboto"/>
            </a:endParaRPr>
          </a:p>
          <a:p>
            <a:pPr indent="0" lvl="0" marL="0" rtl="0" algn="l">
              <a:spcBef>
                <a:spcPts val="0"/>
              </a:spcBef>
              <a:spcAft>
                <a:spcPts val="0"/>
              </a:spcAft>
              <a:buNone/>
            </a:pPr>
            <a:r>
              <a:rPr lang="da">
                <a:latin typeface="Roboto"/>
                <a:ea typeface="Roboto"/>
                <a:cs typeface="Roboto"/>
                <a:sym typeface="Roboto"/>
              </a:rPr>
              <a:t>​​​​</a:t>
            </a:r>
            <a:endParaRPr>
              <a:latin typeface="Roboto"/>
              <a:ea typeface="Roboto"/>
              <a:cs typeface="Roboto"/>
              <a:sym typeface="Roboto"/>
            </a:endParaRPr>
          </a:p>
        </p:txBody>
      </p:sp>
      <p:cxnSp>
        <p:nvCxnSpPr>
          <p:cNvPr id="117" name="Google Shape;117;p17"/>
          <p:cNvCxnSpPr/>
          <p:nvPr/>
        </p:nvCxnSpPr>
        <p:spPr>
          <a:xfrm flipH="1" rot="10800000">
            <a:off x="2245375" y="2248100"/>
            <a:ext cx="1080900" cy="8100"/>
          </a:xfrm>
          <a:prstGeom prst="straightConnector1">
            <a:avLst/>
          </a:prstGeom>
          <a:noFill/>
          <a:ln cap="flat" cmpd="sng" w="76200">
            <a:solidFill>
              <a:schemeClr val="dk2"/>
            </a:solidFill>
            <a:prstDash val="solid"/>
            <a:round/>
            <a:headEnd len="med" w="med" type="none"/>
            <a:tailEnd len="med" w="med" type="triangle"/>
          </a:ln>
        </p:spPr>
      </p:cxnSp>
      <p:sp>
        <p:nvSpPr>
          <p:cNvPr id="118" name="Google Shape;118;p17"/>
          <p:cNvSpPr/>
          <p:nvPr/>
        </p:nvSpPr>
        <p:spPr>
          <a:xfrm>
            <a:off x="6527400" y="1630575"/>
            <a:ext cx="2616600" cy="1210800"/>
          </a:xfrm>
          <a:prstGeom prst="rect">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2000">
              <a:latin typeface="Roboto"/>
              <a:ea typeface="Roboto"/>
              <a:cs typeface="Roboto"/>
              <a:sym typeface="Roboto"/>
            </a:endParaRPr>
          </a:p>
          <a:p>
            <a:pPr indent="0" lvl="0" marL="0" rtl="0" algn="ctr">
              <a:spcBef>
                <a:spcPts val="0"/>
              </a:spcBef>
              <a:spcAft>
                <a:spcPts val="0"/>
              </a:spcAft>
              <a:buNone/>
            </a:pPr>
            <a:r>
              <a:rPr b="1" lang="da" sz="2000">
                <a:latin typeface="Roboto"/>
                <a:ea typeface="Roboto"/>
                <a:cs typeface="Roboto"/>
                <a:sym typeface="Roboto"/>
              </a:rPr>
              <a:t>Afhængighedsteori</a:t>
            </a:r>
            <a:endParaRPr b="1" sz="2000">
              <a:latin typeface="Roboto"/>
              <a:ea typeface="Roboto"/>
              <a:cs typeface="Roboto"/>
              <a:sym typeface="Roboto"/>
            </a:endParaRPr>
          </a:p>
          <a:p>
            <a:pPr indent="0" lvl="0" marL="0" rtl="0" algn="ctr">
              <a:spcBef>
                <a:spcPts val="0"/>
              </a:spcBef>
              <a:spcAft>
                <a:spcPts val="0"/>
              </a:spcAft>
              <a:buNone/>
            </a:pPr>
            <a:r>
              <a:rPr b="1" lang="da" sz="1600">
                <a:latin typeface="Roboto"/>
                <a:ea typeface="Roboto"/>
                <a:cs typeface="Roboto"/>
                <a:sym typeface="Roboto"/>
              </a:rPr>
              <a:t>De 3 ledelsestilgange</a:t>
            </a:r>
            <a:endParaRPr b="1" sz="1600">
              <a:latin typeface="Roboto"/>
              <a:ea typeface="Roboto"/>
              <a:cs typeface="Roboto"/>
              <a:sym typeface="Roboto"/>
            </a:endParaRPr>
          </a:p>
          <a:p>
            <a:pPr indent="0" lvl="0" marL="0" rtl="0" algn="l">
              <a:spcBef>
                <a:spcPts val="0"/>
              </a:spcBef>
              <a:spcAft>
                <a:spcPts val="0"/>
              </a:spcAft>
              <a:buNone/>
            </a:pPr>
            <a:r>
              <a:t/>
            </a:r>
            <a:endParaRPr sz="1900">
              <a:latin typeface="Roboto"/>
              <a:ea typeface="Roboto"/>
              <a:cs typeface="Roboto"/>
              <a:sym typeface="Roboto"/>
            </a:endParaRPr>
          </a:p>
          <a:p>
            <a:pPr indent="0" lvl="0" marL="0" rtl="0" algn="ctr">
              <a:spcBef>
                <a:spcPts val="0"/>
              </a:spcBef>
              <a:spcAft>
                <a:spcPts val="0"/>
              </a:spcAft>
              <a:buNone/>
            </a:pPr>
            <a:r>
              <a:t/>
            </a:r>
            <a:endParaRPr>
              <a:latin typeface="Roboto"/>
              <a:ea typeface="Roboto"/>
              <a:cs typeface="Roboto"/>
              <a:sym typeface="Roboto"/>
            </a:endParaRPr>
          </a:p>
        </p:txBody>
      </p:sp>
      <p:sp>
        <p:nvSpPr>
          <p:cNvPr id="119" name="Google Shape;119;p17"/>
          <p:cNvSpPr/>
          <p:nvPr/>
        </p:nvSpPr>
        <p:spPr>
          <a:xfrm>
            <a:off x="3496725" y="1622400"/>
            <a:ext cx="2015100" cy="1259400"/>
          </a:xfrm>
          <a:prstGeom prst="rect">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da" sz="1800">
                <a:latin typeface="Roboto"/>
                <a:ea typeface="Roboto"/>
                <a:cs typeface="Roboto"/>
                <a:sym typeface="Roboto"/>
              </a:rPr>
              <a:t>Mennesker er ikke Robotter.</a:t>
            </a:r>
            <a:endParaRPr b="1" sz="1800">
              <a:latin typeface="Roboto"/>
              <a:ea typeface="Roboto"/>
              <a:cs typeface="Roboto"/>
              <a:sym typeface="Roboto"/>
            </a:endParaRPr>
          </a:p>
          <a:p>
            <a:pPr indent="0" lvl="0" marL="0" rtl="0" algn="ctr">
              <a:spcBef>
                <a:spcPts val="0"/>
              </a:spcBef>
              <a:spcAft>
                <a:spcPts val="0"/>
              </a:spcAft>
              <a:buNone/>
            </a:pPr>
            <a:r>
              <a:rPr b="1" lang="da" sz="1200">
                <a:latin typeface="Roboto"/>
                <a:ea typeface="Roboto"/>
                <a:cs typeface="Roboto"/>
                <a:sym typeface="Roboto"/>
              </a:rPr>
              <a:t>Mayo og Hawthorne eksperimentet</a:t>
            </a:r>
            <a:endParaRPr b="1" sz="1200">
              <a:latin typeface="Roboto"/>
              <a:ea typeface="Roboto"/>
              <a:cs typeface="Roboto"/>
              <a:sym typeface="Roboto"/>
            </a:endParaRPr>
          </a:p>
        </p:txBody>
      </p:sp>
      <p:cxnSp>
        <p:nvCxnSpPr>
          <p:cNvPr id="120" name="Google Shape;120;p17"/>
          <p:cNvCxnSpPr/>
          <p:nvPr/>
        </p:nvCxnSpPr>
        <p:spPr>
          <a:xfrm>
            <a:off x="5641875" y="2248075"/>
            <a:ext cx="763800" cy="0"/>
          </a:xfrm>
          <a:prstGeom prst="straightConnector1">
            <a:avLst/>
          </a:prstGeom>
          <a:noFill/>
          <a:ln cap="flat" cmpd="sng" w="76200">
            <a:solidFill>
              <a:schemeClr val="dk2"/>
            </a:solidFill>
            <a:prstDash val="solid"/>
            <a:round/>
            <a:headEnd len="med" w="med" type="none"/>
            <a:tailEnd len="med" w="med" type="triangl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18"/>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da"/>
              <a:t>Så hvad er relevansen i dag?</a:t>
            </a:r>
            <a:endParaRPr/>
          </a:p>
        </p:txBody>
      </p:sp>
      <p:sp>
        <p:nvSpPr>
          <p:cNvPr id="126" name="Google Shape;126;p18"/>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Vi så i mandags på cases hvor disse ledelsesstile passede fint.</a:t>
            </a:r>
            <a:endParaRPr/>
          </a:p>
          <a:p>
            <a:pPr indent="0" lvl="0" marL="0" rtl="0" algn="l">
              <a:spcBef>
                <a:spcPts val="1200"/>
              </a:spcBef>
              <a:spcAft>
                <a:spcPts val="0"/>
              </a:spcAft>
              <a:buNone/>
            </a:pPr>
            <a:r>
              <a:rPr lang="da"/>
              <a:t>Men det vigtigste at bruge denne her viden til, er når man i høj grad ser Taylorisme i dag, eller Autoritær ledelse i dag, anvendt på en forkert måde, eller i en måde der ikke inddrager det menneskelige kan det have store konsekvenser.</a:t>
            </a:r>
            <a:endParaRPr/>
          </a:p>
          <a:p>
            <a:pPr indent="0" lvl="0" marL="0" rtl="0" algn="l">
              <a:spcBef>
                <a:spcPts val="1200"/>
              </a:spcBef>
              <a:spcAft>
                <a:spcPts val="0"/>
              </a:spcAft>
              <a:buNone/>
            </a:pPr>
            <a:r>
              <a:rPr lang="da"/>
              <a:t>Derfor er det vigtigt at kende den historiske kontekst som forklaringsgrundlag til hvorfor ting nogle gange går galt. </a:t>
            </a:r>
            <a:endParaRPr/>
          </a:p>
          <a:p>
            <a:pPr indent="0" lvl="0" marL="0" rtl="0" algn="l">
              <a:spcBef>
                <a:spcPts val="1200"/>
              </a:spcBef>
              <a:spcAft>
                <a:spcPts val="12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9"/>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da"/>
              <a:t>Case eksempel hvor det kører af sporet. Men hvorfor?</a:t>
            </a:r>
            <a:endParaRPr/>
          </a:p>
        </p:txBody>
      </p:sp>
      <p:sp>
        <p:nvSpPr>
          <p:cNvPr id="132" name="Google Shape;132;p19"/>
          <p:cNvSpPr txBox="1"/>
          <p:nvPr>
            <p:ph idx="1" type="body"/>
          </p:nvPr>
        </p:nvSpPr>
        <p:spPr>
          <a:xfrm>
            <a:off x="148975" y="1229875"/>
            <a:ext cx="8881200" cy="3878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sz="1200"/>
              <a:t>Morten har lige afsluttet 3.g og er meget glad og stolt. Han har planlagt, at han nu vil tage et sabbatår for at tjene nogle penge. Han er sådan set mega ligeglad med, hvilket arbejde han skal ud i, og det er jo selvfølgelig også begrænset, hvad han har af kvalifikationer og kompetencer. Han ved dårligt nok, hvad han vil med sit liv på sigt. Så der skal bare penge på kontoen, uden at der tænkes videre over det. Han hører, at man i jobbet som telefonsælger kan tjene rigtig godt, og han giver det et skud. Han får hurtigt et job og finder senere ud af, hvorfor det er så nemt at få. Der bliver hele tiden ansat og fyret folk i den branche, og medarbejdere kan nemt erstattes. Morten starter på jobbet og bliver en del af et af de ledende callcentre i Danmark. De sælger mobilabonnementer og vinder jævnligt priser for deres flotte resultater. Stedet er forholdsvis nyt og har ikke været “i live” længe, men på kort tid har de fået nogle rigtig skarpe processer op at køre. Der er fuldstændig styr på procedurerne, og der er lavet toptunede planer for, hvordan en salgstale skal forløbe, hvis den skal føre til et salg. Der er altså tjek på tingene! Morten finder sig hurtigt til rette og viser sig at have talent for jobbet. Det ser ud til, at det ikke er så svært at oplære en ny her – hvis bare man gider. Der er forskellige puljer, man ringer ud fra, og de bedste sælgere får lov til at ringe fra de bedste puljer. Dette inddeles af cheferne. Det virker umiddelbart meget retfærdigt, og det er jo trods alt også sådan, organisationen sikrer sig flest salg, hvilket jo er det overordnede mål.  Ledelsen er meget aktiv og til tider lidt hård </a:t>
            </a:r>
            <a:endParaRPr sz="1200"/>
          </a:p>
          <a:p>
            <a:pPr indent="0" lvl="0" marL="0" rtl="0" algn="l">
              <a:spcBef>
                <a:spcPts val="0"/>
              </a:spcBef>
              <a:spcAft>
                <a:spcPts val="0"/>
              </a:spcAft>
              <a:buNone/>
            </a:pPr>
            <a:r>
              <a:rPr lang="da" sz="1200"/>
              <a:t>i retorikken, når performance ikke er god nok.  Men sådan er det vel bare at være en del af en så </a:t>
            </a:r>
            <a:endParaRPr sz="1200"/>
          </a:p>
          <a:p>
            <a:pPr indent="0" lvl="0" marL="0" rtl="0" algn="l">
              <a:spcBef>
                <a:spcPts val="0"/>
              </a:spcBef>
              <a:spcAft>
                <a:spcPts val="0"/>
              </a:spcAft>
              <a:buNone/>
            </a:pPr>
            <a:r>
              <a:rPr lang="da" sz="1200"/>
              <a:t>velsmurt maskine. Som ny i branchen blev  Morten og de andre dog blot motiveret af dette.</a:t>
            </a:r>
            <a:endParaRPr sz="1200"/>
          </a:p>
          <a:p>
            <a:pPr indent="0" lvl="0" marL="0" rtl="0" algn="l">
              <a:spcBef>
                <a:spcPts val="0"/>
              </a:spcBef>
              <a:spcAft>
                <a:spcPts val="0"/>
              </a:spcAft>
              <a:buNone/>
            </a:pPr>
            <a:r>
              <a:t/>
            </a:r>
            <a:endParaRPr sz="12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0"/>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da"/>
              <a:t>Case fortsat</a:t>
            </a:r>
            <a:endParaRPr/>
          </a:p>
        </p:txBody>
      </p:sp>
      <p:sp>
        <p:nvSpPr>
          <p:cNvPr id="138" name="Google Shape;138;p20"/>
          <p:cNvSpPr txBox="1"/>
          <p:nvPr>
            <p:ph idx="1" type="body"/>
          </p:nvPr>
        </p:nvSpPr>
        <p:spPr>
          <a:xfrm>
            <a:off x="173350" y="915475"/>
            <a:ext cx="8658900" cy="3653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sz="1200"/>
              <a:t>Som tiden gik fandt organisationen hele tiden måder at optimere på. Der blev flyttet til større og bedre kontorer, og forretningen blev ligeledes udvidet så der kunne komme endnu flere kunder i butikken. Det der før var en lille gruppe med et stærkt sammenhold hvor folk hjalp hinanden, virkede nu i højere grad som et af de </a:t>
            </a:r>
            <a:r>
              <a:rPr lang="da" sz="1200"/>
              <a:t>kæmpestore</a:t>
            </a:r>
            <a:r>
              <a:rPr lang="da" sz="1200"/>
              <a:t> call centre man ser i film. Ledelsen blev presset af de nye byrder der blev taget til, og det blev mere udfordrende at oplære de nye medarbejdere da der blev flere og flere, og der blev konstant justeret på </a:t>
            </a:r>
            <a:r>
              <a:rPr lang="da" sz="1200"/>
              <a:t>processer</a:t>
            </a:r>
            <a:r>
              <a:rPr lang="da" sz="1200"/>
              <a:t> for at sikre den høje performance, og retorikken bliver blot hårdere og der bliver mindre og mindre kommunikation mellem leder og medarbejder. Ledelsen mistede langsomt overblikket over om processer bliver overholdt, og effektiviteten falder. Heldigvis er Morten nu færdig med sit </a:t>
            </a:r>
            <a:r>
              <a:rPr lang="da" sz="1200"/>
              <a:t>sabbatår</a:t>
            </a:r>
            <a:r>
              <a:rPr lang="da" sz="1200"/>
              <a:t> og siger op, og er nu klar til at påbegynde sit nye liv. Men </a:t>
            </a:r>
            <a:r>
              <a:rPr lang="da" sz="1200"/>
              <a:t>virksomhedens problemer</a:t>
            </a:r>
            <a:r>
              <a:rPr lang="da" sz="1200"/>
              <a:t> er kun lige begyndt. Morten holder stadig kontakten med kollegaerne da han er blevet gode venner med dem, og hans ene kollega siger en dag, “Cheferne er blevet helt loco, altså vildt pengegriske, de har fjernet nogle af vores pauser og de går kun op i vi hele tiden er på telefonen for at sælge mest muligt, vi får ingen støtte eller noget og hver briefing er bare en skideballe fordi vi ikke sælger nok”. Morten er skuffet over at høre udviklingen, men priser sig </a:t>
            </a:r>
            <a:r>
              <a:rPr lang="da" sz="1200"/>
              <a:t>midlertidigt</a:t>
            </a:r>
            <a:r>
              <a:rPr lang="da" sz="1200"/>
              <a:t> lykkelig over ikke længere at være i organisationen. Den organisation der ellers kørte så godt til at starte med, har ledelsen nu fuldstændig mistet overblikket over. Men gad vide hvad der er sket. Langsomt er Morten venner også færdige i organisationen, og alle er lykkelige da virksomheden efterhånden mindede mere om et hamsterhjul end en arbejdsplads. Et år efter havde virksomheden </a:t>
            </a:r>
            <a:endParaRPr sz="1200"/>
          </a:p>
          <a:p>
            <a:pPr indent="0" lvl="0" marL="0" rtl="0" algn="l">
              <a:spcBef>
                <a:spcPts val="0"/>
              </a:spcBef>
              <a:spcAft>
                <a:spcPts val="0"/>
              </a:spcAft>
              <a:buNone/>
            </a:pPr>
            <a:r>
              <a:rPr lang="da" sz="1200"/>
              <a:t>fortsat  ud af dette spor og endte med at gå konkurs kort</a:t>
            </a:r>
            <a:r>
              <a:rPr lang="da" sz="1200"/>
              <a:t> tid</a:t>
            </a:r>
            <a:r>
              <a:rPr lang="da" sz="1200"/>
              <a:t> efter.</a:t>
            </a:r>
            <a:endParaRPr sz="12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1"/>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da"/>
              <a:t>Case afrunding</a:t>
            </a:r>
            <a:endParaRPr/>
          </a:p>
        </p:txBody>
      </p:sp>
      <p:sp>
        <p:nvSpPr>
          <p:cNvPr id="144" name="Google Shape;144;p21"/>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Hvorfor gik det så galt?</a:t>
            </a:r>
            <a:endParaRPr/>
          </a:p>
          <a:p>
            <a:pPr indent="0" lvl="0" marL="0" rtl="0" algn="l">
              <a:spcBef>
                <a:spcPts val="1200"/>
              </a:spcBef>
              <a:spcAft>
                <a:spcPts val="0"/>
              </a:spcAft>
              <a:buNone/>
            </a:pPr>
            <a:r>
              <a:rPr lang="da"/>
              <a:t>Hvad kan vi lære af det?</a:t>
            </a:r>
            <a:endParaRPr/>
          </a:p>
          <a:p>
            <a:pPr indent="0" lvl="0" marL="0" rtl="0" algn="l">
              <a:spcBef>
                <a:spcPts val="1200"/>
              </a:spcBef>
              <a:spcAft>
                <a:spcPts val="1200"/>
              </a:spcAft>
              <a:buNone/>
            </a:pPr>
            <a:r>
              <a:rPr lang="da"/>
              <a:t>Hvad siger det om de ledelsesteorier vi lige har lært?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2"/>
          <p:cNvSpPr txBox="1"/>
          <p:nvPr>
            <p:ph type="title"/>
          </p:nvPr>
        </p:nvSpPr>
        <p:spPr>
          <a:xfrm>
            <a:off x="490250" y="526350"/>
            <a:ext cx="83205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1" lang="da"/>
              <a:t>Men Lasse, hvad fanden skal en leder så gøre?</a:t>
            </a:r>
            <a:endParaRPr b="1"/>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3"/>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da"/>
              <a:t>Situationsbetinget ledelse</a:t>
            </a:r>
            <a:endParaRPr/>
          </a:p>
        </p:txBody>
      </p:sp>
      <p:sp>
        <p:nvSpPr>
          <p:cNvPr id="155" name="Google Shape;155;p23"/>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Hvad er det?</a:t>
            </a:r>
            <a:endParaRPr/>
          </a:p>
          <a:p>
            <a:pPr indent="0" lvl="0" marL="0" rtl="0" algn="l">
              <a:spcBef>
                <a:spcPts val="1200"/>
              </a:spcBef>
              <a:spcAft>
                <a:spcPts val="0"/>
              </a:spcAft>
              <a:buNone/>
            </a:pPr>
            <a:r>
              <a:rPr lang="da"/>
              <a:t>Kritik af tidligere studier som mente der var en ledelsesstil var overlegen</a:t>
            </a:r>
            <a:endParaRPr/>
          </a:p>
          <a:p>
            <a:pPr indent="0" lvl="0" marL="0" rtl="0" algn="l">
              <a:spcBef>
                <a:spcPts val="1200"/>
              </a:spcBef>
              <a:spcAft>
                <a:spcPts val="0"/>
              </a:spcAft>
              <a:buNone/>
            </a:pPr>
            <a:r>
              <a:rPr lang="da"/>
              <a:t>Det hele handler om situationen. </a:t>
            </a:r>
            <a:endParaRPr/>
          </a:p>
          <a:p>
            <a:pPr indent="0" lvl="0" marL="0" rtl="0" algn="l">
              <a:spcBef>
                <a:spcPts val="1200"/>
              </a:spcBef>
              <a:spcAft>
                <a:spcPts val="0"/>
              </a:spcAft>
              <a:buNone/>
            </a:pPr>
            <a:r>
              <a:rPr lang="da"/>
              <a:t>Ikke bare virksomheden men også mennesket.</a:t>
            </a:r>
            <a:endParaRPr/>
          </a:p>
          <a:p>
            <a:pPr indent="0" lvl="0" marL="0" rtl="0" algn="l">
              <a:spcBef>
                <a:spcPts val="1200"/>
              </a:spcBef>
              <a:spcAft>
                <a:spcPts val="0"/>
              </a:spcAft>
              <a:buNone/>
            </a:pPr>
            <a:r>
              <a:rPr lang="da"/>
              <a:t>Kontekst!!!</a:t>
            </a:r>
            <a:endParaRPr/>
          </a:p>
          <a:p>
            <a:pPr indent="0" lvl="0" marL="0" rtl="0" algn="l">
              <a:spcBef>
                <a:spcPts val="1200"/>
              </a:spcBef>
              <a:spcAft>
                <a:spcPts val="120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4"/>
          <p:cNvSpPr txBox="1"/>
          <p:nvPr>
            <p:ph type="title"/>
          </p:nvPr>
        </p:nvSpPr>
        <p:spPr>
          <a:xfrm>
            <a:off x="490250" y="526350"/>
            <a:ext cx="74355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da" sz="4200"/>
              <a:t>2-3 minutter med sidemakkeren!</a:t>
            </a:r>
            <a:endParaRPr sz="4200"/>
          </a:p>
          <a:p>
            <a:pPr indent="0" lvl="0" marL="0" rtl="0" algn="l">
              <a:spcBef>
                <a:spcPts val="0"/>
              </a:spcBef>
              <a:spcAft>
                <a:spcPts val="0"/>
              </a:spcAft>
              <a:buNone/>
            </a:pPr>
            <a:r>
              <a:rPr lang="da" sz="2200"/>
              <a:t>Tænk på fag i skolen eller ting i jeres fritid i enten er vildt gode til eller vildt dårlige til. Og dernæst ting i elsker at lave og ikke magter. De må gerne hænge sammen men skal ikke. Og tal dernæst til sidst om hvordan i ønsker at blive “ledt” i de forskellige situationer. </a:t>
            </a:r>
            <a:endParaRPr sz="22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5"/>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da"/>
              <a:t>Situationsbetinget Ledelse</a:t>
            </a:r>
            <a:endParaRPr/>
          </a:p>
        </p:txBody>
      </p:sp>
      <p:sp>
        <p:nvSpPr>
          <p:cNvPr id="166" name="Google Shape;166;p25"/>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Vi når kun en indflyvning. Men spids ører fordi det her sparker faktisk reelt stadig røv i 2024 i mange kontekster.</a:t>
            </a:r>
            <a:endParaRPr/>
          </a:p>
          <a:p>
            <a:pPr indent="0" lvl="0" marL="0" rtl="0" algn="l">
              <a:spcBef>
                <a:spcPts val="1200"/>
              </a:spcBef>
              <a:spcAft>
                <a:spcPts val="0"/>
              </a:spcAft>
              <a:buNone/>
            </a:pPr>
            <a:r>
              <a:rPr lang="da"/>
              <a:t>Tager udgangspunkt i de 4 følgende medarbejder tilstande</a:t>
            </a:r>
            <a:endParaRPr/>
          </a:p>
          <a:p>
            <a:pPr indent="-342900" lvl="0" marL="457200" rtl="0" algn="l">
              <a:spcBef>
                <a:spcPts val="1200"/>
              </a:spcBef>
              <a:spcAft>
                <a:spcPts val="0"/>
              </a:spcAft>
              <a:buSzPts val="1800"/>
              <a:buChar char="●"/>
            </a:pPr>
            <a:r>
              <a:rPr lang="da"/>
              <a:t>Medarbejderen er ikke Kompetent og ikke villig til at løse opgaven</a:t>
            </a:r>
            <a:endParaRPr/>
          </a:p>
          <a:p>
            <a:pPr indent="-342900" lvl="0" marL="457200" rtl="0" algn="l">
              <a:spcBef>
                <a:spcPts val="0"/>
              </a:spcBef>
              <a:spcAft>
                <a:spcPts val="0"/>
              </a:spcAft>
              <a:buSzPts val="1800"/>
              <a:buChar char="●"/>
            </a:pPr>
            <a:r>
              <a:rPr lang="da"/>
              <a:t>Medarbejderen</a:t>
            </a:r>
            <a:r>
              <a:rPr lang="da"/>
              <a:t> er ikke Kompetent men villig til at løse opgaven</a:t>
            </a:r>
            <a:endParaRPr/>
          </a:p>
          <a:p>
            <a:pPr indent="-342900" lvl="0" marL="457200" rtl="0" algn="l">
              <a:spcBef>
                <a:spcPts val="0"/>
              </a:spcBef>
              <a:spcAft>
                <a:spcPts val="0"/>
              </a:spcAft>
              <a:buSzPts val="1800"/>
              <a:buChar char="●"/>
            </a:pPr>
            <a:r>
              <a:rPr lang="da"/>
              <a:t>Medarbejderen er Kompetent men ikke villig til at løse opgaven</a:t>
            </a:r>
            <a:endParaRPr/>
          </a:p>
          <a:p>
            <a:pPr indent="-342900" lvl="0" marL="457200" rtl="0" algn="l">
              <a:spcBef>
                <a:spcPts val="0"/>
              </a:spcBef>
              <a:spcAft>
                <a:spcPts val="0"/>
              </a:spcAft>
              <a:buSzPts val="1800"/>
              <a:buChar char="●"/>
            </a:pPr>
            <a:r>
              <a:rPr lang="da"/>
              <a:t>Medarbejderen er kompetent og villig til at løse opgaven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6"/>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da"/>
              <a:t>Hersey og Blanchards model. Er også i bogen</a:t>
            </a:r>
            <a:endParaRPr/>
          </a:p>
        </p:txBody>
      </p:sp>
      <p:pic>
        <p:nvPicPr>
          <p:cNvPr id="172" name="Google Shape;172;p26"/>
          <p:cNvPicPr preferRelativeResize="0"/>
          <p:nvPr/>
        </p:nvPicPr>
        <p:blipFill rotWithShape="1">
          <a:blip r:embed="rId3">
            <a:alphaModFix/>
          </a:blip>
          <a:srcRect b="0" l="0" r="0" t="5240"/>
          <a:stretch/>
        </p:blipFill>
        <p:spPr>
          <a:xfrm>
            <a:off x="4036750" y="1136500"/>
            <a:ext cx="5107249" cy="3752749"/>
          </a:xfrm>
          <a:prstGeom prst="rect">
            <a:avLst/>
          </a:prstGeom>
          <a:noFill/>
          <a:ln>
            <a:noFill/>
          </a:ln>
        </p:spPr>
      </p:pic>
      <p:sp>
        <p:nvSpPr>
          <p:cNvPr id="173" name="Google Shape;173;p26"/>
          <p:cNvSpPr txBox="1"/>
          <p:nvPr/>
        </p:nvSpPr>
        <p:spPr>
          <a:xfrm>
            <a:off x="252225" y="1216600"/>
            <a:ext cx="3747600" cy="342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a" sz="1800">
                <a:solidFill>
                  <a:schemeClr val="dk2"/>
                </a:solidFill>
                <a:latin typeface="Roboto"/>
                <a:ea typeface="Roboto"/>
                <a:cs typeface="Roboto"/>
                <a:sym typeface="Roboto"/>
              </a:rPr>
              <a:t>De laver altså en matrix hvor man skelner mellem støttende adfærd, og styrende adfærd.</a:t>
            </a:r>
            <a:endParaRPr sz="1800">
              <a:solidFill>
                <a:schemeClr val="dk2"/>
              </a:solidFill>
              <a:latin typeface="Roboto"/>
              <a:ea typeface="Roboto"/>
              <a:cs typeface="Roboto"/>
              <a:sym typeface="Roboto"/>
            </a:endParaRPr>
          </a:p>
          <a:p>
            <a:pPr indent="0" lvl="0" marL="0" rtl="0" algn="l">
              <a:spcBef>
                <a:spcPts val="0"/>
              </a:spcBef>
              <a:spcAft>
                <a:spcPts val="0"/>
              </a:spcAft>
              <a:buNone/>
            </a:pPr>
            <a:r>
              <a:t/>
            </a:r>
            <a:endParaRPr sz="1800">
              <a:solidFill>
                <a:schemeClr val="dk2"/>
              </a:solidFill>
              <a:latin typeface="Roboto"/>
              <a:ea typeface="Roboto"/>
              <a:cs typeface="Roboto"/>
              <a:sym typeface="Roboto"/>
            </a:endParaRPr>
          </a:p>
          <a:p>
            <a:pPr indent="0" lvl="0" marL="0" rtl="0" algn="l">
              <a:spcBef>
                <a:spcPts val="0"/>
              </a:spcBef>
              <a:spcAft>
                <a:spcPts val="0"/>
              </a:spcAft>
              <a:buNone/>
            </a:pPr>
            <a:r>
              <a:rPr lang="da" sz="1800">
                <a:solidFill>
                  <a:schemeClr val="dk2"/>
                </a:solidFill>
                <a:latin typeface="Roboto"/>
                <a:ea typeface="Roboto"/>
                <a:cs typeface="Roboto"/>
                <a:sym typeface="Roboto"/>
              </a:rPr>
              <a:t>Men hvordan skal denne model forstås?</a:t>
            </a:r>
            <a:endParaRPr sz="1800">
              <a:solidFill>
                <a:schemeClr val="dk2"/>
              </a:solidFill>
              <a:latin typeface="Roboto"/>
              <a:ea typeface="Roboto"/>
              <a:cs typeface="Roboto"/>
              <a:sym typeface="Roboto"/>
            </a:endParaRPr>
          </a:p>
          <a:p>
            <a:pPr indent="0" lvl="0" marL="0" rtl="0" algn="l">
              <a:spcBef>
                <a:spcPts val="0"/>
              </a:spcBef>
              <a:spcAft>
                <a:spcPts val="0"/>
              </a:spcAft>
              <a:buNone/>
            </a:pPr>
            <a:br>
              <a:rPr lang="da" sz="1800">
                <a:solidFill>
                  <a:schemeClr val="dk2"/>
                </a:solidFill>
                <a:latin typeface="Roboto"/>
                <a:ea typeface="Roboto"/>
                <a:cs typeface="Roboto"/>
                <a:sym typeface="Roboto"/>
              </a:rPr>
            </a:br>
            <a:r>
              <a:rPr lang="da" sz="1800">
                <a:solidFill>
                  <a:schemeClr val="dk2"/>
                </a:solidFill>
                <a:latin typeface="Roboto"/>
                <a:ea typeface="Roboto"/>
                <a:cs typeface="Roboto"/>
                <a:sym typeface="Roboto"/>
              </a:rPr>
              <a:t>Hvad kan vi bruge den til? At tilpasse vores ledelsesstil efter de enkelte menneskelige behov i situationen.</a:t>
            </a:r>
            <a:endParaRPr sz="1800">
              <a:solidFill>
                <a:schemeClr val="dk2"/>
              </a:solidFill>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7"/>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da"/>
              <a:t>Hersey and Blanchard</a:t>
            </a:r>
            <a:endParaRPr/>
          </a:p>
        </p:txBody>
      </p:sp>
      <p:sp>
        <p:nvSpPr>
          <p:cNvPr id="179" name="Google Shape;179;p27"/>
          <p:cNvSpPr txBox="1"/>
          <p:nvPr>
            <p:ph idx="1" type="body"/>
          </p:nvPr>
        </p:nvSpPr>
        <p:spPr>
          <a:xfrm>
            <a:off x="311700" y="1229875"/>
            <a:ext cx="8520600" cy="37344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da"/>
              <a:t>Hersey og Blanchard åbnede altså nogle døre her der stadig er relevante i dag.</a:t>
            </a:r>
            <a:endParaRPr/>
          </a:p>
          <a:p>
            <a:pPr indent="0" lvl="0" marL="0" rtl="0" algn="l">
              <a:spcBef>
                <a:spcPts val="1200"/>
              </a:spcBef>
              <a:spcAft>
                <a:spcPts val="0"/>
              </a:spcAft>
              <a:buNone/>
            </a:pPr>
            <a:r>
              <a:rPr lang="da"/>
              <a:t>Hele tankegangen med at ledelsesstilen skal tilpasses konteksten meget nøje er det paradigme der bygges videre på den dag i dag.</a:t>
            </a:r>
            <a:endParaRPr/>
          </a:p>
          <a:p>
            <a:pPr indent="0" lvl="0" marL="0" rtl="0" algn="l">
              <a:spcBef>
                <a:spcPts val="1200"/>
              </a:spcBef>
              <a:spcAft>
                <a:spcPts val="0"/>
              </a:spcAft>
              <a:buNone/>
            </a:pPr>
            <a:r>
              <a:rPr lang="da"/>
              <a:t>Vigtigst af alt </a:t>
            </a:r>
            <a:r>
              <a:rPr lang="da"/>
              <a:t>fast hamrer</a:t>
            </a:r>
            <a:r>
              <a:rPr lang="da"/>
              <a:t> det med </a:t>
            </a:r>
            <a:r>
              <a:rPr lang="da"/>
              <a:t>syvtommersøm</a:t>
            </a:r>
            <a:r>
              <a:rPr lang="da"/>
              <a:t> at der bør tages hensyn til hver enkelt medarbejder hvis du skal være en god leder. Deraf navnet situationsbetinget</a:t>
            </a:r>
            <a:endParaRPr/>
          </a:p>
          <a:p>
            <a:pPr indent="0" lvl="0" marL="0" rtl="0" algn="l">
              <a:spcBef>
                <a:spcPts val="1200"/>
              </a:spcBef>
              <a:spcAft>
                <a:spcPts val="0"/>
              </a:spcAft>
              <a:buNone/>
            </a:pPr>
            <a:r>
              <a:rPr b="1" lang="da"/>
              <a:t>Kritikpunkter</a:t>
            </a:r>
            <a:r>
              <a:rPr b="1" lang="da"/>
              <a:t>:</a:t>
            </a:r>
            <a:endParaRPr b="1"/>
          </a:p>
          <a:p>
            <a:pPr indent="0" lvl="0" marL="0" rtl="0" algn="l">
              <a:spcBef>
                <a:spcPts val="1200"/>
              </a:spcBef>
              <a:spcAft>
                <a:spcPts val="0"/>
              </a:spcAft>
              <a:buNone/>
            </a:pPr>
            <a:r>
              <a:rPr lang="da"/>
              <a:t>For svær at implementere i praksis</a:t>
            </a:r>
            <a:endParaRPr/>
          </a:p>
          <a:p>
            <a:pPr indent="0" lvl="0" marL="0" rtl="0" algn="l">
              <a:spcBef>
                <a:spcPts val="1200"/>
              </a:spcBef>
              <a:spcAft>
                <a:spcPts val="0"/>
              </a:spcAft>
              <a:buNone/>
            </a:pPr>
            <a:r>
              <a:rPr lang="da"/>
              <a:t>Gjorde medarbejderne usikre på ledelsens respons</a:t>
            </a:r>
            <a:endParaRPr/>
          </a:p>
          <a:p>
            <a:pPr indent="0" lvl="0" marL="0" rtl="0" algn="l">
              <a:spcBef>
                <a:spcPts val="1200"/>
              </a:spcBef>
              <a:spcAft>
                <a:spcPts val="0"/>
              </a:spcAft>
              <a:buNone/>
            </a:pPr>
            <a:r>
              <a:rPr lang="da"/>
              <a:t>Kræver meget fra ledelsen</a:t>
            </a:r>
            <a:endParaRPr/>
          </a:p>
          <a:p>
            <a:pPr indent="0" lvl="0" marL="0" rtl="0" algn="l">
              <a:spcBef>
                <a:spcPts val="1200"/>
              </a:spcBef>
              <a:spcAft>
                <a:spcPts val="120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8"/>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da"/>
              <a:t>Hvad har vi (Forhåbentligt) lært i dag</a:t>
            </a:r>
            <a:endParaRPr/>
          </a:p>
        </p:txBody>
      </p:sp>
      <p:sp>
        <p:nvSpPr>
          <p:cNvPr id="185" name="Google Shape;185;p28"/>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Vi har lært hvordan det menneskelige syn kom på banen, men indtil 70’erne var dette stadig snævert. </a:t>
            </a:r>
            <a:endParaRPr/>
          </a:p>
          <a:p>
            <a:pPr indent="0" lvl="0" marL="0" rtl="0" algn="l">
              <a:spcBef>
                <a:spcPts val="1200"/>
              </a:spcBef>
              <a:spcAft>
                <a:spcPts val="0"/>
              </a:spcAft>
              <a:buNone/>
            </a:pPr>
            <a:r>
              <a:rPr lang="da"/>
              <a:t>Forståelsen af de gamle klassikere er stadig essentiel for at forstå de nye teorier.</a:t>
            </a:r>
            <a:endParaRPr/>
          </a:p>
          <a:p>
            <a:pPr indent="0" lvl="0" marL="0" rtl="0" algn="l">
              <a:spcBef>
                <a:spcPts val="1200"/>
              </a:spcBef>
              <a:spcAft>
                <a:spcPts val="0"/>
              </a:spcAft>
              <a:buNone/>
            </a:pPr>
            <a:r>
              <a:rPr lang="da"/>
              <a:t>Vi er blevet introduceret til situationsbetinget ledelse og kan næsten matrixen i hovedet.</a:t>
            </a:r>
            <a:endParaRPr/>
          </a:p>
          <a:p>
            <a:pPr indent="0" lvl="0" marL="0" rtl="0" algn="l">
              <a:spcBef>
                <a:spcPts val="1200"/>
              </a:spcBef>
              <a:spcAft>
                <a:spcPts val="120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9"/>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da"/>
              <a:t>Case eksempel</a:t>
            </a:r>
            <a:endParaRPr/>
          </a:p>
        </p:txBody>
      </p:sp>
      <p:sp>
        <p:nvSpPr>
          <p:cNvPr id="191" name="Google Shape;191;p29"/>
          <p:cNvSpPr txBox="1"/>
          <p:nvPr>
            <p:ph idx="1" type="body"/>
          </p:nvPr>
        </p:nvSpPr>
        <p:spPr>
          <a:xfrm>
            <a:off x="109800" y="976250"/>
            <a:ext cx="5216400" cy="37923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1200"/>
              </a:spcAft>
              <a:buNone/>
            </a:pPr>
            <a:r>
              <a:rPr lang="da"/>
              <a:t>Vi er hos den statslige funktion indbetaling Danmark og de har lige fået et nyt IT system. Teamet er sammensat af medarbejdere med mange forskellige kompetencer indenfor IT. Der er nogle gamle mennesker der var glade for det nye it system og simpelthen ikke ser logikken i at få et nyt, og faktisk heller ikke kan finde ud af det. Mens nogle af de yngre medarbejdere, synes det gamle var meget forældet og ændringen var nødvendig og dermed kærkommen. Indbetaling Danmark valgte at hoppe over hvor gærdet var lavest, og rullede det simpelthen ud, ens for alle, og alle modtog samme træning om der var behov for det eller ej, og alle blev placeret i samme båd. Men ville i have gjort noget anderledes med jeres nye viden omkring Situationsbetinget ledelse?</a:t>
            </a:r>
            <a:endParaRPr/>
          </a:p>
        </p:txBody>
      </p:sp>
      <p:pic>
        <p:nvPicPr>
          <p:cNvPr id="192" name="Google Shape;192;p29"/>
          <p:cNvPicPr preferRelativeResize="0"/>
          <p:nvPr/>
        </p:nvPicPr>
        <p:blipFill rotWithShape="1">
          <a:blip r:embed="rId3">
            <a:alphaModFix/>
          </a:blip>
          <a:srcRect b="0" l="0" r="0" t="5240"/>
          <a:stretch/>
        </p:blipFill>
        <p:spPr>
          <a:xfrm>
            <a:off x="5162950" y="0"/>
            <a:ext cx="3945425" cy="28990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0"/>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da"/>
              <a:t>Næste gang Og god ferie :)</a:t>
            </a:r>
            <a:endParaRPr/>
          </a:p>
        </p:txBody>
      </p:sp>
      <p:sp>
        <p:nvSpPr>
          <p:cNvPr id="198" name="Google Shape;198;p30"/>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Vi arbejder videre med situationsbetinget ledelse mere i dybden. </a:t>
            </a:r>
            <a:endParaRPr/>
          </a:p>
          <a:p>
            <a:pPr indent="0" lvl="0" marL="0" rtl="0" algn="l">
              <a:spcBef>
                <a:spcPts val="1200"/>
              </a:spcBef>
              <a:spcAft>
                <a:spcPts val="0"/>
              </a:spcAft>
              <a:buNone/>
            </a:pPr>
            <a:r>
              <a:rPr lang="da"/>
              <a:t>Det er både relevant og vigtigt så derfor dykker vi lidt dybere ned i det end de tidligere teorier.</a:t>
            </a:r>
            <a:endParaRPr/>
          </a:p>
          <a:p>
            <a:pPr indent="0" lvl="0" marL="0" rtl="0" algn="l">
              <a:spcBef>
                <a:spcPts val="1200"/>
              </a:spcBef>
              <a:spcAft>
                <a:spcPts val="0"/>
              </a:spcAft>
              <a:buNone/>
            </a:pPr>
            <a:r>
              <a:rPr lang="da"/>
              <a:t>Derfor er lektier, hvis man har lyst,</a:t>
            </a:r>
            <a:endParaRPr/>
          </a:p>
          <a:p>
            <a:pPr indent="0" lvl="0" marL="0" rtl="0" algn="l">
              <a:spcBef>
                <a:spcPts val="12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