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57" r:id="rId2"/>
    <p:sldId id="266" r:id="rId3"/>
    <p:sldId id="267" r:id="rId4"/>
    <p:sldId id="273" r:id="rId5"/>
    <p:sldId id="268" r:id="rId6"/>
    <p:sldId id="269" r:id="rId7"/>
    <p:sldId id="270" r:id="rId8"/>
    <p:sldId id="260" r:id="rId9"/>
    <p:sldId id="265" r:id="rId10"/>
    <p:sldId id="277" r:id="rId11"/>
    <p:sldId id="275" r:id="rId12"/>
    <p:sldId id="276" r:id="rId13"/>
    <p:sldId id="272" r:id="rId14"/>
    <p:sldId id="259" r:id="rId15"/>
    <p:sldId id="263" r:id="rId16"/>
    <p:sldId id="264" r:id="rId17"/>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0418" autoAdjust="0"/>
  </p:normalViewPr>
  <p:slideViewPr>
    <p:cSldViewPr snapToGrid="0">
      <p:cViewPr varScale="1">
        <p:scale>
          <a:sx n="103" d="100"/>
          <a:sy n="103" d="100"/>
        </p:scale>
        <p:origin x="912" y="10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00DCAC-A9D8-4F31-AC30-0622602E8E8D}" type="datetimeFigureOut">
              <a:rPr lang="da-DK" smtClean="0"/>
              <a:t>22-03-2023</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49E4D25-D3FB-4958-B80C-BFA50744342C}" type="slidenum">
              <a:rPr lang="da-DK" smtClean="0"/>
              <a:t>‹nr.›</a:t>
            </a:fld>
            <a:endParaRPr lang="da-DK"/>
          </a:p>
        </p:txBody>
      </p:sp>
    </p:spTree>
    <p:extLst>
      <p:ext uri="{BB962C8B-B14F-4D97-AF65-F5344CB8AC3E}">
        <p14:creationId xmlns:p14="http://schemas.microsoft.com/office/powerpoint/2010/main" val="35432893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0" i="0" dirty="0">
                <a:solidFill>
                  <a:srgbClr val="000000"/>
                </a:solidFill>
                <a:effectLst/>
                <a:latin typeface="Lato" panose="020F0502020204030203" pitchFamily="34" charset="0"/>
              </a:rPr>
              <a:t>Sædelighedsfejden er en populær betegnelse for en ophedet debat om køn, seksualitet og moral i årene 1883-1887</a:t>
            </a:r>
          </a:p>
          <a:p>
            <a:endParaRPr lang="da-DK" b="0" i="0" dirty="0">
              <a:solidFill>
                <a:srgbClr val="000000"/>
              </a:solidFill>
              <a:effectLst/>
              <a:latin typeface="Lato" panose="020F0502020204030203" pitchFamily="34" charset="0"/>
            </a:endParaRPr>
          </a:p>
          <a:p>
            <a:r>
              <a:rPr lang="da-DK" b="0" i="0" dirty="0">
                <a:solidFill>
                  <a:srgbClr val="000000"/>
                </a:solidFill>
                <a:effectLst/>
                <a:latin typeface="Lato" panose="020F0502020204030203" pitchFamily="34" charset="0"/>
              </a:rPr>
              <a:t>Rammen for debatten var manglende ligestilling mellem mænd og kvinder, især angående spørgsmålet om seksualmoral. Mens det var almindeligt accepteret, at mænd havde sex før (og uden for) ægteskabet, var det forventet, at kvinder holdt sig på måtten frem til de blev gift. Den ene fløj i sædelighedsfejden mente, at mænd skulle lære afholdenhed ligesom kvinder. Den anden fløj mente, at kvinder skulle have samme seksuelle friheder, som mænd praktiserede.</a:t>
            </a:r>
            <a:endParaRPr lang="da-DK" dirty="0"/>
          </a:p>
        </p:txBody>
      </p:sp>
      <p:sp>
        <p:nvSpPr>
          <p:cNvPr id="4" name="Pladsholder til slidenummer 3"/>
          <p:cNvSpPr>
            <a:spLocks noGrp="1"/>
          </p:cNvSpPr>
          <p:nvPr>
            <p:ph type="sldNum" sz="quarter" idx="10"/>
          </p:nvPr>
        </p:nvSpPr>
        <p:spPr/>
        <p:txBody>
          <a:bodyPr/>
          <a:lstStyle/>
          <a:p>
            <a:fld id="{049E4D25-D3FB-4958-B80C-BFA50744342C}" type="slidenum">
              <a:rPr lang="da-DK" smtClean="0"/>
              <a:t>4</a:t>
            </a:fld>
            <a:endParaRPr lang="da-DK"/>
          </a:p>
        </p:txBody>
      </p:sp>
    </p:spTree>
    <p:extLst>
      <p:ext uri="{BB962C8B-B14F-4D97-AF65-F5344CB8AC3E}">
        <p14:creationId xmlns:p14="http://schemas.microsoft.com/office/powerpoint/2010/main" val="3339847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049E4D25-D3FB-4958-B80C-BFA50744342C}" type="slidenum">
              <a:rPr lang="da-DK" smtClean="0"/>
              <a:t>9</a:t>
            </a:fld>
            <a:endParaRPr lang="da-DK"/>
          </a:p>
        </p:txBody>
      </p:sp>
    </p:spTree>
    <p:extLst>
      <p:ext uri="{BB962C8B-B14F-4D97-AF65-F5344CB8AC3E}">
        <p14:creationId xmlns:p14="http://schemas.microsoft.com/office/powerpoint/2010/main" val="13841082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da-DK"/>
              <a:t>Klik for at redigere i master</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da-DK"/>
              <a:t>Klik for at redigere undertiteltypografien i masteren</a:t>
            </a:r>
            <a:endParaRPr lang="en-US" dirty="0"/>
          </a:p>
        </p:txBody>
      </p:sp>
      <p:sp>
        <p:nvSpPr>
          <p:cNvPr id="4" name="Date Placeholder 3"/>
          <p:cNvSpPr>
            <a:spLocks noGrp="1"/>
          </p:cNvSpPr>
          <p:nvPr>
            <p:ph type="dt" sz="half" idx="10"/>
          </p:nvPr>
        </p:nvSpPr>
        <p:spPr/>
        <p:txBody>
          <a:bodyPr/>
          <a:lstStyle/>
          <a:p>
            <a:fld id="{1154DA06-78CB-465F-8055-DB3D0D568AFF}" type="datetimeFigureOut">
              <a:rPr lang="da-DK" smtClean="0"/>
              <a:t>22-03-2023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9D94881F-F3FA-46E0-B1C6-1EE81865D6D9}" type="slidenum">
              <a:rPr lang="da-DK" smtClean="0"/>
              <a:t>‹nr.›</a:t>
            </a:fld>
            <a:endParaRPr lang="da-DK"/>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42698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da-DK"/>
              <a:t>Klik for at redigere i master</a:t>
            </a:r>
            <a:endParaRPr lang="en-US" dirty="0"/>
          </a:p>
        </p:txBody>
      </p:sp>
      <p:sp>
        <p:nvSpPr>
          <p:cNvPr id="3" name="Content Placeholder 2"/>
          <p:cNvSpPr>
            <a:spLocks noGrp="1"/>
          </p:cNvSpPr>
          <p:nvPr>
            <p:ph idx="1"/>
          </p:nvPr>
        </p:nvSpPr>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1154DA06-78CB-465F-8055-DB3D0D568AFF}" type="datetimeFigureOut">
              <a:rPr lang="da-DK" smtClean="0"/>
              <a:t>22-03-2023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9D94881F-F3FA-46E0-B1C6-1EE81865D6D9}" type="slidenum">
              <a:rPr lang="da-DK" smtClean="0"/>
              <a:t>‹nr.›</a:t>
            </a:fld>
            <a:endParaRPr lang="da-DK"/>
          </a:p>
        </p:txBody>
      </p:sp>
    </p:spTree>
    <p:extLst>
      <p:ext uri="{BB962C8B-B14F-4D97-AF65-F5344CB8AC3E}">
        <p14:creationId xmlns:p14="http://schemas.microsoft.com/office/powerpoint/2010/main" val="38512680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fsnitsoverskrift">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da-DK"/>
              <a:t>Klik for at redigere i master</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Rediger typografien i masterens</a:t>
            </a:r>
          </a:p>
        </p:txBody>
      </p:sp>
      <p:sp>
        <p:nvSpPr>
          <p:cNvPr id="4" name="Date Placeholder 3"/>
          <p:cNvSpPr>
            <a:spLocks noGrp="1"/>
          </p:cNvSpPr>
          <p:nvPr>
            <p:ph type="dt" sz="half" idx="10"/>
          </p:nvPr>
        </p:nvSpPr>
        <p:spPr/>
        <p:txBody>
          <a:bodyPr/>
          <a:lstStyle/>
          <a:p>
            <a:fld id="{1154DA06-78CB-465F-8055-DB3D0D568AFF}" type="datetimeFigureOut">
              <a:rPr lang="da-DK" smtClean="0"/>
              <a:t>22-03-2023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9D94881F-F3FA-46E0-B1C6-1EE81865D6D9}" type="slidenum">
              <a:rPr lang="da-DK" smtClean="0"/>
              <a:t>‹nr.›</a:t>
            </a:fld>
            <a:endParaRPr lang="da-DK"/>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522380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da-DK"/>
              <a:t>Klik for at redigere i master</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p:txBody>
          <a:bodyPr/>
          <a:lstStyle/>
          <a:p>
            <a:fld id="{1154DA06-78CB-465F-8055-DB3D0D568AFF}" type="datetimeFigureOut">
              <a:rPr lang="da-DK" smtClean="0"/>
              <a:t>22-03-2023</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9D94881F-F3FA-46E0-B1C6-1EE81865D6D9}" type="slidenum">
              <a:rPr lang="da-DK" smtClean="0"/>
              <a:t>‹nr.›</a:t>
            </a:fld>
            <a:endParaRPr lang="da-DK"/>
          </a:p>
        </p:txBody>
      </p:sp>
    </p:spTree>
    <p:extLst>
      <p:ext uri="{BB962C8B-B14F-4D97-AF65-F5344CB8AC3E}">
        <p14:creationId xmlns:p14="http://schemas.microsoft.com/office/powerpoint/2010/main" val="2487650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da-DK"/>
              <a:t>Klik for at redigere i master</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typografien i masterens</a:t>
            </a:r>
          </a:p>
        </p:txBody>
      </p:sp>
      <p:sp>
        <p:nvSpPr>
          <p:cNvPr id="4" name="Content Placeholder 3"/>
          <p:cNvSpPr>
            <a:spLocks noGrp="1"/>
          </p:cNvSpPr>
          <p:nvPr>
            <p:ph sz="half" idx="2"/>
          </p:nvPr>
        </p:nvSpPr>
        <p:spPr>
          <a:xfrm>
            <a:off x="1097280" y="2582334"/>
            <a:ext cx="4937760" cy="3378200"/>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typografien i masterens</a:t>
            </a:r>
          </a:p>
        </p:txBody>
      </p:sp>
      <p:sp>
        <p:nvSpPr>
          <p:cNvPr id="6" name="Content Placeholder 5"/>
          <p:cNvSpPr>
            <a:spLocks noGrp="1"/>
          </p:cNvSpPr>
          <p:nvPr>
            <p:ph sz="quarter" idx="4"/>
          </p:nvPr>
        </p:nvSpPr>
        <p:spPr>
          <a:xfrm>
            <a:off x="6217920" y="2582334"/>
            <a:ext cx="4937760" cy="3378200"/>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1154DA06-78CB-465F-8055-DB3D0D568AFF}" type="datetimeFigureOut">
              <a:rPr lang="da-DK" smtClean="0"/>
              <a:t>22-03-2023</a:t>
            </a:fld>
            <a:endParaRPr lang="da-DK"/>
          </a:p>
        </p:txBody>
      </p:sp>
      <p:sp>
        <p:nvSpPr>
          <p:cNvPr id="8" name="Footer Placeholder 7"/>
          <p:cNvSpPr>
            <a:spLocks noGrp="1"/>
          </p:cNvSpPr>
          <p:nvPr>
            <p:ph type="ftr" sz="quarter" idx="11"/>
          </p:nvPr>
        </p:nvSpPr>
        <p:spPr/>
        <p:txBody>
          <a:bodyPr/>
          <a:lstStyle/>
          <a:p>
            <a:endParaRPr lang="da-DK"/>
          </a:p>
        </p:txBody>
      </p:sp>
      <p:sp>
        <p:nvSpPr>
          <p:cNvPr id="9" name="Slide Number Placeholder 8"/>
          <p:cNvSpPr>
            <a:spLocks noGrp="1"/>
          </p:cNvSpPr>
          <p:nvPr>
            <p:ph type="sldNum" sz="quarter" idx="12"/>
          </p:nvPr>
        </p:nvSpPr>
        <p:spPr/>
        <p:txBody>
          <a:bodyPr/>
          <a:lstStyle/>
          <a:p>
            <a:fld id="{9D94881F-F3FA-46E0-B1C6-1EE81865D6D9}" type="slidenum">
              <a:rPr lang="da-DK" smtClean="0"/>
              <a:t>‹nr.›</a:t>
            </a:fld>
            <a:endParaRPr lang="da-DK"/>
          </a:p>
        </p:txBody>
      </p:sp>
    </p:spTree>
    <p:extLst>
      <p:ext uri="{BB962C8B-B14F-4D97-AF65-F5344CB8AC3E}">
        <p14:creationId xmlns:p14="http://schemas.microsoft.com/office/powerpoint/2010/main" val="39488087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a:t>
            </a:r>
            <a:endParaRPr lang="en-US" dirty="0"/>
          </a:p>
        </p:txBody>
      </p:sp>
      <p:sp>
        <p:nvSpPr>
          <p:cNvPr id="3" name="Date Placeholder 2"/>
          <p:cNvSpPr>
            <a:spLocks noGrp="1"/>
          </p:cNvSpPr>
          <p:nvPr>
            <p:ph type="dt" sz="half" idx="10"/>
          </p:nvPr>
        </p:nvSpPr>
        <p:spPr/>
        <p:txBody>
          <a:bodyPr/>
          <a:lstStyle/>
          <a:p>
            <a:fld id="{1154DA06-78CB-465F-8055-DB3D0D568AFF}" type="datetimeFigureOut">
              <a:rPr lang="da-DK" smtClean="0"/>
              <a:t>22-03-2023</a:t>
            </a:fld>
            <a:endParaRPr lang="da-DK"/>
          </a:p>
        </p:txBody>
      </p:sp>
      <p:sp>
        <p:nvSpPr>
          <p:cNvPr id="4" name="Footer Placeholder 3"/>
          <p:cNvSpPr>
            <a:spLocks noGrp="1"/>
          </p:cNvSpPr>
          <p:nvPr>
            <p:ph type="ftr" sz="quarter" idx="11"/>
          </p:nvPr>
        </p:nvSpPr>
        <p:spPr/>
        <p:txBody>
          <a:bodyPr/>
          <a:lstStyle/>
          <a:p>
            <a:endParaRPr lang="da-DK"/>
          </a:p>
        </p:txBody>
      </p:sp>
      <p:sp>
        <p:nvSpPr>
          <p:cNvPr id="5" name="Slide Number Placeholder 4"/>
          <p:cNvSpPr>
            <a:spLocks noGrp="1"/>
          </p:cNvSpPr>
          <p:nvPr>
            <p:ph type="sldNum" sz="quarter" idx="12"/>
          </p:nvPr>
        </p:nvSpPr>
        <p:spPr/>
        <p:txBody>
          <a:bodyPr/>
          <a:lstStyle/>
          <a:p>
            <a:fld id="{9D94881F-F3FA-46E0-B1C6-1EE81865D6D9}" type="slidenum">
              <a:rPr lang="da-DK" smtClean="0"/>
              <a:t>‹nr.›</a:t>
            </a:fld>
            <a:endParaRPr lang="da-DK"/>
          </a:p>
        </p:txBody>
      </p:sp>
    </p:spTree>
    <p:extLst>
      <p:ext uri="{BB962C8B-B14F-4D97-AF65-F5344CB8AC3E}">
        <p14:creationId xmlns:p14="http://schemas.microsoft.com/office/powerpoint/2010/main" val="36201051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Tom">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1154DA06-78CB-465F-8055-DB3D0D568AFF}" type="datetimeFigureOut">
              <a:rPr lang="da-DK" smtClean="0"/>
              <a:t>22-03-2023</a:t>
            </a:fld>
            <a:endParaRPr lang="da-DK"/>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da-DK"/>
          </a:p>
        </p:txBody>
      </p:sp>
      <p:sp>
        <p:nvSpPr>
          <p:cNvPr id="9" name="Slide Number Placeholder 8"/>
          <p:cNvSpPr>
            <a:spLocks noGrp="1"/>
          </p:cNvSpPr>
          <p:nvPr>
            <p:ph type="sldNum" sz="quarter" idx="12"/>
          </p:nvPr>
        </p:nvSpPr>
        <p:spPr/>
        <p:txBody>
          <a:bodyPr/>
          <a:lstStyle/>
          <a:p>
            <a:fld id="{9D94881F-F3FA-46E0-B1C6-1EE81865D6D9}" type="slidenum">
              <a:rPr lang="da-DK" smtClean="0"/>
              <a:t>‹nr.›</a:t>
            </a:fld>
            <a:endParaRPr lang="da-DK"/>
          </a:p>
        </p:txBody>
      </p:sp>
    </p:spTree>
    <p:extLst>
      <p:ext uri="{BB962C8B-B14F-4D97-AF65-F5344CB8AC3E}">
        <p14:creationId xmlns:p14="http://schemas.microsoft.com/office/powerpoint/2010/main" val="11835226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dhold med billedtekst">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da-DK"/>
              <a:t>Klik for at redigere i master</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Rediger typografien i masterens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1154DA06-78CB-465F-8055-DB3D0D568AFF}" type="datetimeFigureOut">
              <a:rPr lang="da-DK" smtClean="0"/>
              <a:t>22-03-2023</a:t>
            </a:fld>
            <a:endParaRPr lang="da-DK"/>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da-DK"/>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9D94881F-F3FA-46E0-B1C6-1EE81865D6D9}" type="slidenum">
              <a:rPr lang="da-DK" smtClean="0"/>
              <a:t>‹nr.›</a:t>
            </a:fld>
            <a:endParaRPr lang="da-DK"/>
          </a:p>
        </p:txBody>
      </p:sp>
    </p:spTree>
    <p:extLst>
      <p:ext uri="{BB962C8B-B14F-4D97-AF65-F5344CB8AC3E}">
        <p14:creationId xmlns:p14="http://schemas.microsoft.com/office/powerpoint/2010/main" val="36930573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lede med billedtekst">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da-DK"/>
              <a:t>Klik for at redigere i master</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på ikonet for at tilføje et billede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Rediger typografien i masterens</a:t>
            </a:r>
          </a:p>
        </p:txBody>
      </p:sp>
      <p:sp>
        <p:nvSpPr>
          <p:cNvPr id="5" name="Date Placeholder 4"/>
          <p:cNvSpPr>
            <a:spLocks noGrp="1"/>
          </p:cNvSpPr>
          <p:nvPr>
            <p:ph type="dt" sz="half" idx="10"/>
          </p:nvPr>
        </p:nvSpPr>
        <p:spPr/>
        <p:txBody>
          <a:bodyPr/>
          <a:lstStyle/>
          <a:p>
            <a:fld id="{1154DA06-78CB-465F-8055-DB3D0D568AFF}" type="datetimeFigureOut">
              <a:rPr lang="da-DK" smtClean="0"/>
              <a:t>22-03-2023</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9D94881F-F3FA-46E0-B1C6-1EE81865D6D9}" type="slidenum">
              <a:rPr lang="da-DK" smtClean="0"/>
              <a:t>‹nr.›</a:t>
            </a:fld>
            <a:endParaRPr lang="da-DK"/>
          </a:p>
        </p:txBody>
      </p:sp>
    </p:spTree>
    <p:extLst>
      <p:ext uri="{BB962C8B-B14F-4D97-AF65-F5344CB8AC3E}">
        <p14:creationId xmlns:p14="http://schemas.microsoft.com/office/powerpoint/2010/main" val="26844371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1154DA06-78CB-465F-8055-DB3D0D568AFF}" type="datetimeFigureOut">
              <a:rPr lang="da-DK" smtClean="0"/>
              <a:t>22-03-2023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9D94881F-F3FA-46E0-B1C6-1EE81865D6D9}" type="slidenum">
              <a:rPr lang="da-DK" smtClean="0"/>
              <a:t>‹nr.›</a:t>
            </a:fld>
            <a:endParaRPr lang="da-DK"/>
          </a:p>
        </p:txBody>
      </p:sp>
    </p:spTree>
    <p:extLst>
      <p:ext uri="{BB962C8B-B14F-4D97-AF65-F5344CB8AC3E}">
        <p14:creationId xmlns:p14="http://schemas.microsoft.com/office/powerpoint/2010/main" val="12817524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Lodret titel og teks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da-DK"/>
              <a:t>Klik for at redigere i master</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1154DA06-78CB-465F-8055-DB3D0D568AFF}" type="datetimeFigureOut">
              <a:rPr lang="da-DK" smtClean="0"/>
              <a:t>22-03-2023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9D94881F-F3FA-46E0-B1C6-1EE81865D6D9}" type="slidenum">
              <a:rPr lang="da-DK" smtClean="0"/>
              <a:t>‹nr.›</a:t>
            </a:fld>
            <a:endParaRPr lang="da-DK"/>
          </a:p>
        </p:txBody>
      </p:sp>
    </p:spTree>
    <p:extLst>
      <p:ext uri="{BB962C8B-B14F-4D97-AF65-F5344CB8AC3E}">
        <p14:creationId xmlns:p14="http://schemas.microsoft.com/office/powerpoint/2010/main" val="25823882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da-DK"/>
              <a:t>Klik for at redigere i master</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1154DA06-78CB-465F-8055-DB3D0D568AFF}" type="datetimeFigureOut">
              <a:rPr lang="da-DK" smtClean="0"/>
              <a:t>22-03-2023</a:t>
            </a:fld>
            <a:endParaRPr lang="da-DK"/>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da-DK"/>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9D94881F-F3FA-46E0-B1C6-1EE81865D6D9}" type="slidenum">
              <a:rPr lang="da-DK" smtClean="0"/>
              <a:t>‹nr.›</a:t>
            </a:fld>
            <a:endParaRPr lang="da-DK"/>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009562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4045188" y="1351104"/>
            <a:ext cx="7772400" cy="1470025"/>
          </a:xfrm>
        </p:spPr>
        <p:txBody>
          <a:bodyPr>
            <a:normAutofit/>
          </a:bodyPr>
          <a:lstStyle/>
          <a:p>
            <a:r>
              <a:rPr lang="da-DK" sz="4000" b="1" dirty="0"/>
              <a:t>Det moderne gennembrud og Sædelighedsfejden</a:t>
            </a:r>
            <a:br>
              <a:rPr lang="da-DK" sz="4000" b="1" dirty="0"/>
            </a:br>
            <a:r>
              <a:rPr lang="da-DK" sz="2400" dirty="0"/>
              <a:t>Amalie Skrams </a:t>
            </a:r>
            <a:r>
              <a:rPr lang="da-DK" sz="2400" i="1" dirty="0"/>
              <a:t>Forraadt</a:t>
            </a:r>
          </a:p>
        </p:txBody>
      </p:sp>
      <p:sp>
        <p:nvSpPr>
          <p:cNvPr id="3" name="Undertitel 2"/>
          <p:cNvSpPr>
            <a:spLocks noGrp="1"/>
          </p:cNvSpPr>
          <p:nvPr>
            <p:ph type="subTitle" idx="1"/>
          </p:nvPr>
        </p:nvSpPr>
        <p:spPr/>
        <p:txBody>
          <a:bodyPr/>
          <a:lstStyle/>
          <a:p>
            <a:endParaRPr lang="da-DK" dirty="0"/>
          </a:p>
        </p:txBody>
      </p:sp>
      <p:pic>
        <p:nvPicPr>
          <p:cNvPr id="4" name="Billede 3" descr="Skærmbillede 2016-03-30 kl. 20.14.05.png"/>
          <p:cNvPicPr>
            <a:picLocks noChangeAspect="1"/>
          </p:cNvPicPr>
          <p:nvPr/>
        </p:nvPicPr>
        <p:blipFill>
          <a:blip r:embed="rId2"/>
          <a:stretch>
            <a:fillRect/>
          </a:stretch>
        </p:blipFill>
        <p:spPr>
          <a:xfrm>
            <a:off x="661348" y="1015332"/>
            <a:ext cx="3173449" cy="4599719"/>
          </a:xfrm>
          <a:prstGeom prst="rect">
            <a:avLst/>
          </a:prstGeom>
        </p:spPr>
      </p:pic>
    </p:spTree>
    <p:extLst>
      <p:ext uri="{BB962C8B-B14F-4D97-AF65-F5344CB8AC3E}">
        <p14:creationId xmlns:p14="http://schemas.microsoft.com/office/powerpoint/2010/main" val="38822401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a:t>Læringsmål</a:t>
            </a:r>
          </a:p>
        </p:txBody>
      </p:sp>
      <p:sp>
        <p:nvSpPr>
          <p:cNvPr id="3" name="Content Placeholder 2"/>
          <p:cNvSpPr>
            <a:spLocks noGrp="1"/>
          </p:cNvSpPr>
          <p:nvPr>
            <p:ph idx="1"/>
          </p:nvPr>
        </p:nvSpPr>
        <p:spPr/>
        <p:txBody>
          <a:bodyPr>
            <a:normAutofit lnSpcReduction="10000"/>
          </a:bodyPr>
          <a:lstStyle/>
          <a:p>
            <a:pPr marL="0" indent="0">
              <a:buNone/>
            </a:pPr>
            <a:endParaRPr lang="da-DK" dirty="0"/>
          </a:p>
          <a:p>
            <a:pPr lvl="0"/>
            <a:r>
              <a:rPr lang="da-DK" dirty="0"/>
              <a:t>I kan huske og beskrive Det moderne gennembrud i store træk. </a:t>
            </a:r>
          </a:p>
          <a:p>
            <a:pPr lvl="0"/>
            <a:endParaRPr lang="da-DK" dirty="0"/>
          </a:p>
          <a:p>
            <a:pPr lvl="0"/>
            <a:r>
              <a:rPr lang="da-DK" dirty="0"/>
              <a:t>I kan huske og </a:t>
            </a:r>
            <a:r>
              <a:rPr lang="da-DK"/>
              <a:t>beskrive Sædelighedsfejden</a:t>
            </a:r>
            <a:endParaRPr lang="da-DK" dirty="0"/>
          </a:p>
          <a:p>
            <a:pPr lvl="0"/>
            <a:endParaRPr lang="da-DK" dirty="0"/>
          </a:p>
          <a:p>
            <a:pPr lvl="0"/>
            <a:r>
              <a:rPr lang="da-DK" dirty="0"/>
              <a:t>I kan forklare, hvordan Amalie Skrams tekst fungerer som repræsentant for Det moderne gennembrud og Sædelighedsfejden.</a:t>
            </a:r>
          </a:p>
          <a:p>
            <a:pPr lvl="0"/>
            <a:endParaRPr lang="da-DK" dirty="0"/>
          </a:p>
          <a:p>
            <a:pPr lvl="0"/>
            <a:r>
              <a:rPr lang="da-DK" dirty="0"/>
              <a:t>I kan forklare, hvordan Amalie Skram italesætter kvindespørgsmålet (med udgangspunkt i denne tekst).</a:t>
            </a:r>
          </a:p>
          <a:p>
            <a:endParaRPr lang="da-DK" dirty="0"/>
          </a:p>
        </p:txBody>
      </p:sp>
    </p:spTree>
    <p:extLst>
      <p:ext uri="{BB962C8B-B14F-4D97-AF65-F5344CB8AC3E}">
        <p14:creationId xmlns:p14="http://schemas.microsoft.com/office/powerpoint/2010/main" val="26463496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a:t>Det moderne gennembrud</a:t>
            </a:r>
          </a:p>
        </p:txBody>
      </p:sp>
      <p:sp>
        <p:nvSpPr>
          <p:cNvPr id="3" name="Content Placeholder 2"/>
          <p:cNvSpPr>
            <a:spLocks noGrp="1"/>
          </p:cNvSpPr>
          <p:nvPr>
            <p:ph idx="1"/>
          </p:nvPr>
        </p:nvSpPr>
        <p:spPr/>
        <p:txBody>
          <a:bodyPr>
            <a:normAutofit/>
          </a:bodyPr>
          <a:lstStyle/>
          <a:p>
            <a:pPr>
              <a:buFont typeface="Arial" panose="020B0604020202020204" pitchFamily="34" charset="0"/>
              <a:buChar char="•"/>
            </a:pPr>
            <a:r>
              <a:rPr lang="da-DK" altLang="da-DK" dirty="0"/>
              <a:t>Det moderne gennembrud er den litteraturhistoriske periode, der fandt sted fra omkring 1870 til 1900 (ca.).</a:t>
            </a:r>
          </a:p>
          <a:p>
            <a:pPr>
              <a:buFont typeface="Arial" panose="020B0604020202020204" pitchFamily="34" charset="0"/>
              <a:buChar char="•"/>
            </a:pPr>
            <a:r>
              <a:rPr lang="da-DK" altLang="da-DK" dirty="0"/>
              <a:t>De forfattere, der skrev i det moderne gennembrud, gjorde oprør mod de gamle traditioner. </a:t>
            </a:r>
          </a:p>
          <a:p>
            <a:pPr>
              <a:buFont typeface="Arial" panose="020B0604020202020204" pitchFamily="34" charset="0"/>
              <a:buChar char="•"/>
            </a:pPr>
            <a:r>
              <a:rPr lang="da-DK" altLang="da-DK" b="1" dirty="0"/>
              <a:t>Man satte simpelthen problemer til debat.</a:t>
            </a:r>
          </a:p>
          <a:p>
            <a:pPr>
              <a:buFont typeface="Arial" panose="020B0604020202020204" pitchFamily="34" charset="0"/>
              <a:buChar char="•"/>
            </a:pPr>
            <a:r>
              <a:rPr lang="da-DK" altLang="da-DK" dirty="0"/>
              <a:t>Et internationalt perspektiv, frihed i forhold til seksualitet og religion og interesse i de videnskabelige fremskridt såsom eksempelvis darwinismen. </a:t>
            </a:r>
          </a:p>
          <a:p>
            <a:pPr>
              <a:buFont typeface="Arial" panose="020B0604020202020204" pitchFamily="34" charset="0"/>
              <a:buChar char="•"/>
            </a:pPr>
            <a:r>
              <a:rPr lang="da-DK" altLang="da-DK" dirty="0"/>
              <a:t>Kønsproblematikken tages under seriøs behandling, og der begynder at dukke flere og flere kvindelige forfattere op. Indtil da var litteraturen hovedsageligt præget af mandlige forfattere.</a:t>
            </a:r>
          </a:p>
          <a:p>
            <a:pPr>
              <a:buFont typeface="Arial" panose="020B0604020202020204" pitchFamily="34" charset="0"/>
              <a:buChar char="•"/>
            </a:pPr>
            <a:r>
              <a:rPr lang="da-DK" altLang="da-DK" dirty="0"/>
              <a:t>Sædelighedsfejden</a:t>
            </a:r>
          </a:p>
          <a:p>
            <a:endParaRPr lang="da-DK" dirty="0"/>
          </a:p>
        </p:txBody>
      </p:sp>
    </p:spTree>
    <p:extLst>
      <p:ext uri="{BB962C8B-B14F-4D97-AF65-F5344CB8AC3E}">
        <p14:creationId xmlns:p14="http://schemas.microsoft.com/office/powerpoint/2010/main" val="1679734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ctrTitle"/>
          </p:nvPr>
        </p:nvSpPr>
        <p:spPr/>
        <p:txBody>
          <a:bodyPr/>
          <a:lstStyle/>
          <a:p>
            <a:r>
              <a:rPr lang="da-DK" dirty="0"/>
              <a:t>Sædelighedsfejden</a:t>
            </a:r>
          </a:p>
        </p:txBody>
      </p:sp>
      <p:sp>
        <p:nvSpPr>
          <p:cNvPr id="5" name="Undertitel 4"/>
          <p:cNvSpPr>
            <a:spLocks noGrp="1"/>
          </p:cNvSpPr>
          <p:nvPr>
            <p:ph type="subTitle" idx="1"/>
          </p:nvPr>
        </p:nvSpPr>
        <p:spPr/>
        <p:txBody>
          <a:bodyPr/>
          <a:lstStyle/>
          <a:p>
            <a:r>
              <a:rPr lang="da-DK" dirty="0"/>
              <a:t>Danmarkshistorien.dk</a:t>
            </a:r>
          </a:p>
        </p:txBody>
      </p:sp>
    </p:spTree>
    <p:extLst>
      <p:ext uri="{BB962C8B-B14F-4D97-AF65-F5344CB8AC3E}">
        <p14:creationId xmlns:p14="http://schemas.microsoft.com/office/powerpoint/2010/main" val="37047320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a:t>Det moderne gennembrud og Georg Brandes</a:t>
            </a:r>
          </a:p>
        </p:txBody>
      </p:sp>
      <p:sp>
        <p:nvSpPr>
          <p:cNvPr id="3" name="Content Placeholder 2"/>
          <p:cNvSpPr>
            <a:spLocks noGrp="1"/>
          </p:cNvSpPr>
          <p:nvPr>
            <p:ph idx="1"/>
          </p:nvPr>
        </p:nvSpPr>
        <p:spPr/>
        <p:txBody>
          <a:bodyPr/>
          <a:lstStyle/>
          <a:p>
            <a:pPr>
              <a:defRPr/>
            </a:pPr>
            <a:r>
              <a:rPr lang="da-DK" dirty="0"/>
              <a:t>Georg Brandes (1842-1927) får en vigtig rolle i denne periode. </a:t>
            </a:r>
          </a:p>
          <a:p>
            <a:pPr>
              <a:defRPr/>
            </a:pPr>
            <a:endParaRPr lang="da-DK" dirty="0"/>
          </a:p>
          <a:p>
            <a:pPr>
              <a:defRPr/>
            </a:pPr>
            <a:r>
              <a:rPr lang="da-DK" dirty="0"/>
              <a:t>Som der står i </a:t>
            </a:r>
            <a:r>
              <a:rPr lang="da-DK" i="1" dirty="0"/>
              <a:t>Litteraturens </a:t>
            </a:r>
            <a:r>
              <a:rPr lang="da-DK" dirty="0"/>
              <a:t>Veje: ”Han destruerer i løbet af kort tid det fundament, som den danske litteratur hviler på, og baner dermed vejen for en tiltrængt modernisering. En hel skare af unge begavede forfattere står allerede klar i kulissen til at føre hans ideer ud i livet, omsætte dem til bøger af en helt ny og ukendt slags” (side 195).</a:t>
            </a:r>
          </a:p>
          <a:p>
            <a:endParaRPr lang="da-DK" dirty="0"/>
          </a:p>
          <a:p>
            <a:endParaRPr lang="da-DK" dirty="0"/>
          </a:p>
        </p:txBody>
      </p:sp>
    </p:spTree>
    <p:extLst>
      <p:ext uri="{BB962C8B-B14F-4D97-AF65-F5344CB8AC3E}">
        <p14:creationId xmlns:p14="http://schemas.microsoft.com/office/powerpoint/2010/main" val="15379496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a:t>Det moderne gennembrud og Georg Brandes</a:t>
            </a:r>
          </a:p>
        </p:txBody>
      </p:sp>
      <p:sp>
        <p:nvSpPr>
          <p:cNvPr id="3" name="Content Placeholder 2"/>
          <p:cNvSpPr>
            <a:spLocks noGrp="1"/>
          </p:cNvSpPr>
          <p:nvPr>
            <p:ph idx="1"/>
          </p:nvPr>
        </p:nvSpPr>
        <p:spPr/>
        <p:txBody>
          <a:bodyPr>
            <a:normAutofit/>
          </a:bodyPr>
          <a:lstStyle/>
          <a:p>
            <a:r>
              <a:rPr lang="da-DK" altLang="da-DK" dirty="0"/>
              <a:t>Det moderne gennembrud bliver virkelig et gennembrud, og det kan tidsfæstes helt nøjagtigt. </a:t>
            </a:r>
          </a:p>
          <a:p>
            <a:endParaRPr lang="da-DK" altLang="da-DK" dirty="0"/>
          </a:p>
          <a:p>
            <a:r>
              <a:rPr lang="da-DK" altLang="da-DK" dirty="0"/>
              <a:t>Den 3. november 1871 bestiger Brandes talerstolen i et af auditorierne på Københavns Universitet. </a:t>
            </a:r>
          </a:p>
          <a:p>
            <a:endParaRPr lang="da-DK" altLang="da-DK" dirty="0"/>
          </a:p>
          <a:p>
            <a:r>
              <a:rPr lang="da-DK" altLang="da-DK" dirty="0"/>
              <a:t>Den dag påbegynder han sine forelæsninger over emnet </a:t>
            </a:r>
            <a:r>
              <a:rPr lang="da-DK" altLang="da-DK" i="1" dirty="0"/>
              <a:t>Hovedstrømninger i det nittende århundredes litteratur</a:t>
            </a:r>
            <a:r>
              <a:rPr lang="da-DK" altLang="da-DK" dirty="0"/>
              <a:t>. Da forelæsningsrækken er forbi et par år senere, er den danske litteratur afgørende forandret. </a:t>
            </a:r>
          </a:p>
          <a:p>
            <a:endParaRPr lang="da-DK" dirty="0"/>
          </a:p>
        </p:txBody>
      </p:sp>
    </p:spTree>
    <p:extLst>
      <p:ext uri="{BB962C8B-B14F-4D97-AF65-F5344CB8AC3E}">
        <p14:creationId xmlns:p14="http://schemas.microsoft.com/office/powerpoint/2010/main" val="22513852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a:t>Det moderne gennembrud og Georg Brandes</a:t>
            </a:r>
          </a:p>
        </p:txBody>
      </p:sp>
      <p:sp>
        <p:nvSpPr>
          <p:cNvPr id="3" name="Content Placeholder 2"/>
          <p:cNvSpPr>
            <a:spLocks noGrp="1"/>
          </p:cNvSpPr>
          <p:nvPr>
            <p:ph idx="1"/>
          </p:nvPr>
        </p:nvSpPr>
        <p:spPr/>
        <p:txBody>
          <a:bodyPr/>
          <a:lstStyle/>
          <a:p>
            <a:r>
              <a:rPr lang="da-DK" altLang="da-DK" dirty="0"/>
              <a:t>Brandes præciserer, hvilke problemer den moderne litteratur sætter under debat ude omkring i Europa. </a:t>
            </a:r>
          </a:p>
          <a:p>
            <a:endParaRPr lang="da-DK" altLang="da-DK" dirty="0"/>
          </a:p>
          <a:p>
            <a:r>
              <a:rPr lang="da-DK" altLang="da-DK" dirty="0"/>
              <a:t>Her tager litteraturen stilling til forholdet mellem de to køn, ejendomsforholdene, religionen og samfundet i det hele taget. </a:t>
            </a:r>
          </a:p>
          <a:p>
            <a:endParaRPr lang="da-DK" altLang="da-DK" dirty="0"/>
          </a:p>
          <a:p>
            <a:r>
              <a:rPr lang="da-DK" altLang="da-DK" dirty="0"/>
              <a:t>Brandes mener, at den litterære og videnskabelige bevægelse ikke er nået til Danmark – her hænger vi fast i den idylliske romantik istedet for at skildre virkeligheden. </a:t>
            </a:r>
          </a:p>
          <a:p>
            <a:endParaRPr lang="da-DK" altLang="da-DK" dirty="0"/>
          </a:p>
          <a:p>
            <a:endParaRPr lang="da-DK" altLang="da-DK" dirty="0"/>
          </a:p>
          <a:p>
            <a:endParaRPr lang="da-DK" altLang="da-DK" dirty="0"/>
          </a:p>
          <a:p>
            <a:endParaRPr lang="da-DK" dirty="0"/>
          </a:p>
        </p:txBody>
      </p:sp>
    </p:spTree>
    <p:extLst>
      <p:ext uri="{BB962C8B-B14F-4D97-AF65-F5344CB8AC3E}">
        <p14:creationId xmlns:p14="http://schemas.microsoft.com/office/powerpoint/2010/main" val="20784335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Amalie Skram (1846-1905)</a:t>
            </a:r>
          </a:p>
        </p:txBody>
      </p:sp>
      <p:sp>
        <p:nvSpPr>
          <p:cNvPr id="5" name="Pladsholder til indhold 4"/>
          <p:cNvSpPr>
            <a:spLocks noGrp="1"/>
          </p:cNvSpPr>
          <p:nvPr>
            <p:ph idx="1"/>
          </p:nvPr>
        </p:nvSpPr>
        <p:spPr/>
        <p:txBody>
          <a:bodyPr>
            <a:normAutofit fontScale="92500" lnSpcReduction="20000"/>
          </a:bodyPr>
          <a:lstStyle/>
          <a:p>
            <a:r>
              <a:rPr lang="da-DK" sz="1600" dirty="0"/>
              <a:t>Født i Norge</a:t>
            </a:r>
          </a:p>
          <a:p>
            <a:endParaRPr lang="da-DK" sz="1600" dirty="0"/>
          </a:p>
          <a:p>
            <a:r>
              <a:rPr lang="da-DK" sz="1600" dirty="0"/>
              <a:t>Fattig købmandsfamilie</a:t>
            </a:r>
            <a:br>
              <a:rPr lang="da-DK" sz="1600" dirty="0"/>
            </a:br>
            <a:endParaRPr lang="da-DK" sz="1600" dirty="0"/>
          </a:p>
          <a:p>
            <a:r>
              <a:rPr lang="da-DK" sz="1600" dirty="0"/>
              <a:t>Gift som 17-årig med en 10 år ældre skibskaptajn</a:t>
            </a:r>
          </a:p>
          <a:p>
            <a:pPr>
              <a:buNone/>
            </a:pPr>
            <a:endParaRPr lang="da-DK" sz="1600" dirty="0"/>
          </a:p>
          <a:p>
            <a:r>
              <a:rPr lang="da-DK" sz="1600" dirty="0"/>
              <a:t>Sidenhen skilt og gift med Erik Skram</a:t>
            </a:r>
          </a:p>
          <a:p>
            <a:endParaRPr lang="da-DK" sz="1600" dirty="0"/>
          </a:p>
          <a:p>
            <a:r>
              <a:rPr lang="da-DK" sz="1600" dirty="0"/>
              <a:t>En af de moderne gennembruds store kvindelige</a:t>
            </a:r>
            <a:br>
              <a:rPr lang="da-DK" sz="1600" dirty="0"/>
            </a:br>
            <a:r>
              <a:rPr lang="da-DK" sz="1600" dirty="0"/>
              <a:t>forfattere</a:t>
            </a:r>
            <a:br>
              <a:rPr lang="da-DK" sz="1600" dirty="0"/>
            </a:br>
            <a:endParaRPr lang="da-DK" sz="1600" dirty="0"/>
          </a:p>
          <a:p>
            <a:r>
              <a:rPr lang="da-DK" sz="1600" dirty="0"/>
              <a:t>Fokus på sociale problematikker: kønsroller</a:t>
            </a:r>
          </a:p>
          <a:p>
            <a:pPr>
              <a:buNone/>
            </a:pPr>
            <a:r>
              <a:rPr lang="da-DK" dirty="0"/>
              <a:t>                                      </a:t>
            </a:r>
            <a:endParaRPr lang="da-DK" sz="2000" dirty="0"/>
          </a:p>
        </p:txBody>
      </p:sp>
      <p:pic>
        <p:nvPicPr>
          <p:cNvPr id="6" name="Billede 5" descr="Skærmbillede 2016-03-31 kl. 09.25.28.png"/>
          <p:cNvPicPr>
            <a:picLocks noChangeAspect="1"/>
          </p:cNvPicPr>
          <p:nvPr/>
        </p:nvPicPr>
        <p:blipFill>
          <a:blip r:embed="rId2"/>
          <a:stretch>
            <a:fillRect/>
          </a:stretch>
        </p:blipFill>
        <p:spPr>
          <a:xfrm>
            <a:off x="7053664" y="1600201"/>
            <a:ext cx="3157136" cy="4525963"/>
          </a:xfrm>
          <a:prstGeom prst="rect">
            <a:avLst/>
          </a:prstGeom>
        </p:spPr>
      </p:pic>
    </p:spTree>
    <p:extLst>
      <p:ext uri="{BB962C8B-B14F-4D97-AF65-F5344CB8AC3E}">
        <p14:creationId xmlns:p14="http://schemas.microsoft.com/office/powerpoint/2010/main" val="29789237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EB1836F0-F9E0-4D93-9BDD-7EEC6EA05F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5289754" y="639097"/>
            <a:ext cx="6253317" cy="3686015"/>
          </a:xfrm>
        </p:spPr>
        <p:txBody>
          <a:bodyPr>
            <a:normAutofit/>
          </a:bodyPr>
          <a:lstStyle/>
          <a:p>
            <a:r>
              <a:rPr lang="da-DK" sz="6200"/>
              <a:t>Gruppearbejde</a:t>
            </a:r>
            <a:br>
              <a:rPr lang="da-DK" sz="6200"/>
            </a:br>
            <a:r>
              <a:rPr lang="da-DK" sz="6200"/>
              <a:t>Analyser uddraget af </a:t>
            </a:r>
            <a:r>
              <a:rPr lang="da-DK" sz="6200" i="1"/>
              <a:t>Forrådt</a:t>
            </a:r>
            <a:br>
              <a:rPr lang="da-DK" sz="6200" i="1"/>
            </a:br>
            <a:r>
              <a:rPr lang="da-DK" sz="6200" i="1"/>
              <a:t>Niveau 0-2</a:t>
            </a:r>
            <a:endParaRPr lang="da-DK" sz="6200"/>
          </a:p>
        </p:txBody>
      </p:sp>
      <p:sp>
        <p:nvSpPr>
          <p:cNvPr id="3" name="Content Placeholder 2"/>
          <p:cNvSpPr>
            <a:spLocks noGrp="1"/>
          </p:cNvSpPr>
          <p:nvPr>
            <p:ph type="subTitle" idx="1"/>
          </p:nvPr>
        </p:nvSpPr>
        <p:spPr>
          <a:xfrm>
            <a:off x="5289753" y="4455621"/>
            <a:ext cx="6269347" cy="1238616"/>
          </a:xfrm>
        </p:spPr>
        <p:txBody>
          <a:bodyPr>
            <a:normAutofit/>
          </a:bodyPr>
          <a:lstStyle/>
          <a:p>
            <a:pPr lvl="0">
              <a:buFontTx/>
              <a:buChar char="-"/>
            </a:pPr>
            <a:endParaRPr lang="da-DK">
              <a:solidFill>
                <a:schemeClr val="tx1">
                  <a:lumMod val="85000"/>
                  <a:lumOff val="15000"/>
                </a:schemeClr>
              </a:solidFill>
            </a:endParaRPr>
          </a:p>
          <a:p>
            <a:pPr lvl="0">
              <a:buFontTx/>
              <a:buChar char="-"/>
            </a:pPr>
            <a:endParaRPr lang="da-DK">
              <a:solidFill>
                <a:schemeClr val="tx1">
                  <a:lumMod val="85000"/>
                  <a:lumOff val="15000"/>
                </a:schemeClr>
              </a:solidFill>
            </a:endParaRPr>
          </a:p>
          <a:p>
            <a:endParaRPr lang="da-DK">
              <a:solidFill>
                <a:schemeClr val="tx1">
                  <a:lumMod val="85000"/>
                  <a:lumOff val="15000"/>
                </a:schemeClr>
              </a:solidFill>
            </a:endParaRPr>
          </a:p>
        </p:txBody>
      </p:sp>
      <p:pic>
        <p:nvPicPr>
          <p:cNvPr id="2050" name="Picture 2" descr="look inside simba therein will lie your answer - Rafiki Meditating - Lion  King | Make a Meme">
            <a:extLst>
              <a:ext uri="{FF2B5EF4-FFF2-40B4-BE49-F238E27FC236}">
                <a16:creationId xmlns:a16="http://schemas.microsoft.com/office/drawing/2014/main" id="{DF4B426E-19A8-7D0A-4E30-A630F6CF28A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27057" y="620720"/>
            <a:ext cx="3815199" cy="5086933"/>
          </a:xfrm>
          <a:prstGeom prst="rect">
            <a:avLst/>
          </a:prstGeom>
          <a:noFill/>
          <a:extLst>
            <a:ext uri="{909E8E84-426E-40DD-AFC4-6F175D3DCCD1}">
              <a14:hiddenFill xmlns:a14="http://schemas.microsoft.com/office/drawing/2010/main">
                <a:solidFill>
                  <a:srgbClr val="FFFFFF"/>
                </a:solidFill>
              </a14:hiddenFill>
            </a:ext>
          </a:extLst>
        </p:spPr>
      </p:pic>
      <p:cxnSp>
        <p:nvCxnSpPr>
          <p:cNvPr id="2057" name="Straight Connector 2056">
            <a:extLst>
              <a:ext uri="{FF2B5EF4-FFF2-40B4-BE49-F238E27FC236}">
                <a16:creationId xmlns:a16="http://schemas.microsoft.com/office/drawing/2014/main" id="{7A49EFD3-A806-4D59-99F1-AA9AFAE4EF7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47071" y="4343400"/>
            <a:ext cx="5636107"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2059" name="Rectangle 2058">
            <a:extLst>
              <a:ext uri="{FF2B5EF4-FFF2-40B4-BE49-F238E27FC236}">
                <a16:creationId xmlns:a16="http://schemas.microsoft.com/office/drawing/2014/main" id="{6D2F28D1-82F9-40FE-935C-85ECF7660D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61" name="Rectangle 2060">
            <a:extLst>
              <a:ext uri="{FF2B5EF4-FFF2-40B4-BE49-F238E27FC236}">
                <a16:creationId xmlns:a16="http://schemas.microsoft.com/office/drawing/2014/main" id="{4B670E93-2F53-48FC-AB6C-E99E22D17F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7699537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2" name="Rectangle 1041">
            <a:extLst>
              <a:ext uri="{FF2B5EF4-FFF2-40B4-BE49-F238E27FC236}">
                <a16:creationId xmlns:a16="http://schemas.microsoft.com/office/drawing/2014/main" id="{4E4490D0-3672-446A-AC12-B4830333BD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44" name="Rectangle 1043">
            <a:extLst>
              <a:ext uri="{FF2B5EF4-FFF2-40B4-BE49-F238E27FC236}">
                <a16:creationId xmlns:a16="http://schemas.microsoft.com/office/drawing/2014/main" id="{39CB82C2-DF65-4EC1-8280-F201D50F5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046" name="Straight Connector 1045">
            <a:extLst>
              <a:ext uri="{FF2B5EF4-FFF2-40B4-BE49-F238E27FC236}">
                <a16:creationId xmlns:a16="http://schemas.microsoft.com/office/drawing/2014/main" id="{7E1D4427-852B-4B37-8E76-0E9F1810BA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048" name="Rectangle 1047">
            <a:extLst>
              <a:ext uri="{FF2B5EF4-FFF2-40B4-BE49-F238E27FC236}">
                <a16:creationId xmlns:a16="http://schemas.microsoft.com/office/drawing/2014/main" id="{5A1B47C8-47A0-4A88-8830-6DEA3B5DE3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pic>
        <p:nvPicPr>
          <p:cNvPr id="1026" name="Picture 2" descr="Meme Creator - Funny The face you give your teacher when you didn't do your homework  Meme Generator at MemeCreator.org!">
            <a:extLst>
              <a:ext uri="{FF2B5EF4-FFF2-40B4-BE49-F238E27FC236}">
                <a16:creationId xmlns:a16="http://schemas.microsoft.com/office/drawing/2014/main" id="{A6E3F043-E80D-7ECD-B6EC-75E8D7D19A9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261804" y="640080"/>
            <a:ext cx="5020056" cy="5577840"/>
          </a:xfrm>
          <a:prstGeom prst="rect">
            <a:avLst/>
          </a:prstGeom>
          <a:noFill/>
          <a:extLst>
            <a:ext uri="{909E8E84-426E-40DD-AFC4-6F175D3DCCD1}">
              <a14:hiddenFill xmlns:a14="http://schemas.microsoft.com/office/drawing/2010/main">
                <a:solidFill>
                  <a:srgbClr val="FFFFFF"/>
                </a:solidFill>
              </a14:hiddenFill>
            </a:ext>
          </a:extLst>
        </p:spPr>
      </p:pic>
      <p:sp>
        <p:nvSpPr>
          <p:cNvPr id="1050" name="Rectangle 1049">
            <a:extLst>
              <a:ext uri="{FF2B5EF4-FFF2-40B4-BE49-F238E27FC236}">
                <a16:creationId xmlns:a16="http://schemas.microsoft.com/office/drawing/2014/main" id="{984BBFDD-E720-4805-A9C8-129FBBF6DD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7613486" y="0"/>
            <a:ext cx="458473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el 1">
            <a:extLst>
              <a:ext uri="{FF2B5EF4-FFF2-40B4-BE49-F238E27FC236}">
                <a16:creationId xmlns:a16="http://schemas.microsoft.com/office/drawing/2014/main" id="{2AF21A2D-AAF6-5CA5-FE9D-CCD91529A6C9}"/>
              </a:ext>
            </a:extLst>
          </p:cNvPr>
          <p:cNvSpPr>
            <a:spLocks noGrp="1"/>
          </p:cNvSpPr>
          <p:nvPr>
            <p:ph type="title"/>
          </p:nvPr>
        </p:nvSpPr>
        <p:spPr>
          <a:xfrm>
            <a:off x="8096885" y="640080"/>
            <a:ext cx="3659246" cy="2926080"/>
          </a:xfrm>
        </p:spPr>
        <p:txBody>
          <a:bodyPr vert="horz" lIns="91440" tIns="45720" rIns="91440" bIns="45720" rtlCol="0" anchor="b">
            <a:normAutofit/>
          </a:bodyPr>
          <a:lstStyle/>
          <a:p>
            <a:r>
              <a:rPr lang="en-US" sz="4400">
                <a:solidFill>
                  <a:srgbClr val="FFFFFF"/>
                </a:solidFill>
              </a:rPr>
              <a:t>Niveau 0</a:t>
            </a:r>
          </a:p>
        </p:txBody>
      </p:sp>
      <p:sp>
        <p:nvSpPr>
          <p:cNvPr id="3" name="Pladsholder til indhold 2">
            <a:extLst>
              <a:ext uri="{FF2B5EF4-FFF2-40B4-BE49-F238E27FC236}">
                <a16:creationId xmlns:a16="http://schemas.microsoft.com/office/drawing/2014/main" id="{E459738B-164E-CBCA-62A4-02CF55F7EA02}"/>
              </a:ext>
            </a:extLst>
          </p:cNvPr>
          <p:cNvSpPr>
            <a:spLocks noGrp="1"/>
          </p:cNvSpPr>
          <p:nvPr>
            <p:ph idx="1"/>
          </p:nvPr>
        </p:nvSpPr>
        <p:spPr>
          <a:xfrm>
            <a:off x="8096885" y="3578084"/>
            <a:ext cx="3659246" cy="2639835"/>
          </a:xfrm>
        </p:spPr>
        <p:txBody>
          <a:bodyPr vert="horz" lIns="91440" tIns="45720" rIns="91440" bIns="45720" rtlCol="0">
            <a:normAutofit/>
          </a:bodyPr>
          <a:lstStyle/>
          <a:p>
            <a:pPr marL="0" indent="0">
              <a:buNone/>
            </a:pPr>
            <a:r>
              <a:rPr lang="en-US" sz="1500" cap="all" spc="200" dirty="0" err="1">
                <a:solidFill>
                  <a:srgbClr val="FFFFFF"/>
                </a:solidFill>
                <a:latin typeface="+mj-lt"/>
              </a:rPr>
              <a:t>Jeg</a:t>
            </a:r>
            <a:r>
              <a:rPr lang="en-US" sz="1500" cap="all" spc="200" dirty="0">
                <a:solidFill>
                  <a:srgbClr val="FFFFFF"/>
                </a:solidFill>
                <a:latin typeface="+mj-lt"/>
              </a:rPr>
              <a:t> </a:t>
            </a:r>
            <a:r>
              <a:rPr lang="en-US" sz="1500" cap="all" spc="200" dirty="0" err="1">
                <a:solidFill>
                  <a:srgbClr val="FFFFFF"/>
                </a:solidFill>
                <a:latin typeface="+mj-lt"/>
              </a:rPr>
              <a:t>har</a:t>
            </a:r>
            <a:r>
              <a:rPr lang="en-US" sz="1500" cap="all" spc="200" dirty="0">
                <a:solidFill>
                  <a:srgbClr val="FFFFFF"/>
                </a:solidFill>
                <a:latin typeface="+mj-lt"/>
              </a:rPr>
              <a:t> </a:t>
            </a:r>
            <a:r>
              <a:rPr lang="en-US" sz="1500" cap="all" spc="200" dirty="0" err="1">
                <a:solidFill>
                  <a:srgbClr val="FFFFFF"/>
                </a:solidFill>
                <a:latin typeface="+mj-lt"/>
              </a:rPr>
              <a:t>ikke</a:t>
            </a:r>
            <a:r>
              <a:rPr lang="en-US" sz="1500" cap="all" spc="200" dirty="0">
                <a:solidFill>
                  <a:srgbClr val="FFFFFF"/>
                </a:solidFill>
                <a:latin typeface="+mj-lt"/>
              </a:rPr>
              <a:t> </a:t>
            </a:r>
            <a:r>
              <a:rPr lang="en-US" sz="1500" cap="all" spc="200" dirty="0" err="1">
                <a:solidFill>
                  <a:srgbClr val="FFFFFF"/>
                </a:solidFill>
                <a:latin typeface="+mj-lt"/>
              </a:rPr>
              <a:t>læst</a:t>
            </a:r>
            <a:r>
              <a:rPr lang="en-US" sz="1500" cap="all" spc="200" dirty="0">
                <a:solidFill>
                  <a:srgbClr val="FFFFFF"/>
                </a:solidFill>
                <a:latin typeface="+mj-lt"/>
              </a:rPr>
              <a:t>…</a:t>
            </a:r>
          </a:p>
        </p:txBody>
      </p:sp>
      <p:sp>
        <p:nvSpPr>
          <p:cNvPr id="1052" name="Rectangle 1051">
            <a:extLst>
              <a:ext uri="{FF2B5EF4-FFF2-40B4-BE49-F238E27FC236}">
                <a16:creationId xmlns:a16="http://schemas.microsoft.com/office/drawing/2014/main" id="{5AC4BE46-4A77-42FE-9D15-065CDB2F84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6906"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8076192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el 1">
            <a:extLst>
              <a:ext uri="{FF2B5EF4-FFF2-40B4-BE49-F238E27FC236}">
                <a16:creationId xmlns:a16="http://schemas.microsoft.com/office/drawing/2014/main" id="{541B2641-DF17-9CEF-AA3E-D3D98B7D838D}"/>
              </a:ext>
            </a:extLst>
          </p:cNvPr>
          <p:cNvSpPr>
            <a:spLocks noGrp="1"/>
          </p:cNvSpPr>
          <p:nvPr>
            <p:ph type="title"/>
          </p:nvPr>
        </p:nvSpPr>
        <p:spPr>
          <a:xfrm>
            <a:off x="492370" y="605896"/>
            <a:ext cx="3084844" cy="5646208"/>
          </a:xfrm>
        </p:spPr>
        <p:txBody>
          <a:bodyPr anchor="ctr">
            <a:normAutofit/>
          </a:bodyPr>
          <a:lstStyle/>
          <a:p>
            <a:r>
              <a:rPr lang="da-DK" sz="3600">
                <a:solidFill>
                  <a:srgbClr val="FFFFFF"/>
                </a:solidFill>
              </a:rPr>
              <a:t>Niveau 1</a:t>
            </a:r>
          </a:p>
        </p:txBody>
      </p:sp>
      <p:sp>
        <p:nvSpPr>
          <p:cNvPr id="12" name="Rectangle 11">
            <a:extLst>
              <a:ext uri="{FF2B5EF4-FFF2-40B4-BE49-F238E27FC236}">
                <a16:creationId xmlns:a16="http://schemas.microsoft.com/office/drawing/2014/main" id="{054B3F04-9EAC-45C0-B3CE-0387EEA10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ladsholder til indhold 2">
            <a:extLst>
              <a:ext uri="{FF2B5EF4-FFF2-40B4-BE49-F238E27FC236}">
                <a16:creationId xmlns:a16="http://schemas.microsoft.com/office/drawing/2014/main" id="{BB653234-C006-C68E-89DF-03854DECC7BA}"/>
              </a:ext>
            </a:extLst>
          </p:cNvPr>
          <p:cNvSpPr>
            <a:spLocks noGrp="1"/>
          </p:cNvSpPr>
          <p:nvPr>
            <p:ph idx="1"/>
          </p:nvPr>
        </p:nvSpPr>
        <p:spPr>
          <a:xfrm>
            <a:off x="4742016" y="605896"/>
            <a:ext cx="6413663" cy="5646208"/>
          </a:xfrm>
        </p:spPr>
        <p:txBody>
          <a:bodyPr anchor="ctr">
            <a:normAutofit/>
          </a:bodyPr>
          <a:lstStyle/>
          <a:p>
            <a:pPr marL="0" indent="0">
              <a:buNone/>
            </a:pPr>
            <a:endParaRPr lang="da-DK" dirty="0"/>
          </a:p>
          <a:p>
            <a:r>
              <a:rPr lang="da-DK" dirty="0"/>
              <a:t>Lav en tidslinje over handlingen. Lav overskrifter der indikerer handlingen. </a:t>
            </a:r>
          </a:p>
          <a:p>
            <a:endParaRPr lang="da-DK" dirty="0"/>
          </a:p>
          <a:p>
            <a:r>
              <a:rPr lang="da-DK" dirty="0"/>
              <a:t>Lav en Tinder-profil, der beskriver Aurora. Den skal både rumme hendes indre og ydre person.</a:t>
            </a:r>
          </a:p>
          <a:p>
            <a:endParaRPr lang="da-DK" dirty="0"/>
          </a:p>
          <a:p>
            <a:r>
              <a:rPr lang="da-DK" dirty="0"/>
              <a:t>Lav en Tinder-profil til Riber. Den skal både rumme både hans ydre og indre person.</a:t>
            </a:r>
          </a:p>
          <a:p>
            <a:r>
              <a:rPr lang="da-DK" dirty="0"/>
              <a:t> </a:t>
            </a:r>
          </a:p>
        </p:txBody>
      </p:sp>
    </p:spTree>
    <p:extLst>
      <p:ext uri="{BB962C8B-B14F-4D97-AF65-F5344CB8AC3E}">
        <p14:creationId xmlns:p14="http://schemas.microsoft.com/office/powerpoint/2010/main" val="6641019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el 1">
            <a:extLst>
              <a:ext uri="{FF2B5EF4-FFF2-40B4-BE49-F238E27FC236}">
                <a16:creationId xmlns:a16="http://schemas.microsoft.com/office/drawing/2014/main" id="{90951558-DB4D-D641-C89D-2B0A19C8F46A}"/>
              </a:ext>
            </a:extLst>
          </p:cNvPr>
          <p:cNvSpPr>
            <a:spLocks noGrp="1"/>
          </p:cNvSpPr>
          <p:nvPr>
            <p:ph type="title"/>
          </p:nvPr>
        </p:nvSpPr>
        <p:spPr>
          <a:xfrm>
            <a:off x="492370" y="605896"/>
            <a:ext cx="3084844" cy="5646208"/>
          </a:xfrm>
        </p:spPr>
        <p:txBody>
          <a:bodyPr anchor="ctr">
            <a:normAutofit/>
          </a:bodyPr>
          <a:lstStyle/>
          <a:p>
            <a:r>
              <a:rPr lang="da-DK" sz="3600" dirty="0">
                <a:solidFill>
                  <a:srgbClr val="FFFFFF"/>
                </a:solidFill>
              </a:rPr>
              <a:t>Niveau 2</a:t>
            </a:r>
          </a:p>
        </p:txBody>
      </p:sp>
      <p:sp>
        <p:nvSpPr>
          <p:cNvPr id="12" name="Rectangle 11">
            <a:extLst>
              <a:ext uri="{FF2B5EF4-FFF2-40B4-BE49-F238E27FC236}">
                <a16:creationId xmlns:a16="http://schemas.microsoft.com/office/drawing/2014/main" id="{054B3F04-9EAC-45C0-B3CE-0387EEA10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ladsholder til indhold 2">
            <a:extLst>
              <a:ext uri="{FF2B5EF4-FFF2-40B4-BE49-F238E27FC236}">
                <a16:creationId xmlns:a16="http://schemas.microsoft.com/office/drawing/2014/main" id="{5A1CF1B0-A7BD-6EE3-7BB1-A376E36A5F3A}"/>
              </a:ext>
            </a:extLst>
          </p:cNvPr>
          <p:cNvSpPr>
            <a:spLocks noGrp="1"/>
          </p:cNvSpPr>
          <p:nvPr>
            <p:ph idx="1"/>
          </p:nvPr>
        </p:nvSpPr>
        <p:spPr>
          <a:xfrm>
            <a:off x="4742016" y="605896"/>
            <a:ext cx="6413663" cy="5646208"/>
          </a:xfrm>
        </p:spPr>
        <p:txBody>
          <a:bodyPr anchor="ctr">
            <a:normAutofit/>
          </a:bodyPr>
          <a:lstStyle/>
          <a:p>
            <a:r>
              <a:rPr lang="da-DK" dirty="0"/>
              <a:t>Lav en analyse af uddraget fra </a:t>
            </a:r>
            <a:r>
              <a:rPr lang="da-DK" i="1" dirty="0"/>
              <a:t>Forrådt</a:t>
            </a:r>
            <a:r>
              <a:rPr lang="da-DK" dirty="0"/>
              <a:t> – vælg selv, hvad I kommer ind på i jeres analyse (Eks. komposition, fortæller, personkarakteristik, etc.) I skal kunne forklare, hvorfor I gør, som I gør.</a:t>
            </a:r>
          </a:p>
          <a:p>
            <a:r>
              <a:rPr lang="da-DK" dirty="0"/>
              <a:t>I skal bruge jeres analyse til at svare på følgende spørgsmål:</a:t>
            </a:r>
            <a:br>
              <a:rPr lang="da-DK" dirty="0"/>
            </a:br>
            <a:endParaRPr lang="da-DK" dirty="0"/>
          </a:p>
          <a:p>
            <a:pPr lvl="0">
              <a:buFontTx/>
              <a:buChar char="-"/>
            </a:pPr>
            <a:r>
              <a:rPr lang="da-DK" dirty="0"/>
              <a:t>Hvordan fungerer Amalie Skrams tekst som repræsentant for Det moderne gennembrud og Sædelighedsfejden?</a:t>
            </a:r>
          </a:p>
          <a:p>
            <a:pPr lvl="0">
              <a:buFontTx/>
              <a:buChar char="-"/>
            </a:pPr>
            <a:r>
              <a:rPr lang="da-DK" dirty="0"/>
              <a:t>Hvordan italesætter Amalie Skram kvindespørgsmålet (med udgangspunkt i denne tekst)?</a:t>
            </a:r>
          </a:p>
          <a:p>
            <a:pPr lvl="0">
              <a:buFontTx/>
              <a:buChar char="-"/>
            </a:pPr>
            <a:endParaRPr lang="da-DK" dirty="0"/>
          </a:p>
          <a:p>
            <a:r>
              <a:rPr lang="da-DK" dirty="0"/>
              <a:t>I skal som minimum have udvalgt 5 citater, der fungerer som dokumentation for jeres analytiske iagttagelser.</a:t>
            </a:r>
          </a:p>
          <a:p>
            <a:endParaRPr lang="da-DK" dirty="0"/>
          </a:p>
        </p:txBody>
      </p:sp>
    </p:spTree>
    <p:extLst>
      <p:ext uri="{BB962C8B-B14F-4D97-AF65-F5344CB8AC3E}">
        <p14:creationId xmlns:p14="http://schemas.microsoft.com/office/powerpoint/2010/main" val="31880929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Individuel skriveøvelse (Ca. 5 minutter)</a:t>
            </a:r>
          </a:p>
        </p:txBody>
      </p:sp>
      <p:sp>
        <p:nvSpPr>
          <p:cNvPr id="3" name="Pladsholder til indhold 2"/>
          <p:cNvSpPr>
            <a:spLocks noGrp="1"/>
          </p:cNvSpPr>
          <p:nvPr>
            <p:ph idx="1"/>
          </p:nvPr>
        </p:nvSpPr>
        <p:spPr/>
        <p:txBody>
          <a:bodyPr/>
          <a:lstStyle/>
          <a:p>
            <a:r>
              <a:rPr lang="da-DK" dirty="0"/>
              <a:t>Hvad har jeg lært af at arbejde med uddraget fra Amalie Skrams </a:t>
            </a:r>
            <a:r>
              <a:rPr lang="da-DK" i="1" dirty="0" err="1"/>
              <a:t>Forraadt</a:t>
            </a:r>
            <a:r>
              <a:rPr lang="da-DK" dirty="0"/>
              <a:t>? </a:t>
            </a:r>
          </a:p>
          <a:p>
            <a:endParaRPr lang="da-DK" dirty="0"/>
          </a:p>
        </p:txBody>
      </p:sp>
    </p:spTree>
    <p:extLst>
      <p:ext uri="{BB962C8B-B14F-4D97-AF65-F5344CB8AC3E}">
        <p14:creationId xmlns:p14="http://schemas.microsoft.com/office/powerpoint/2010/main" val="7489870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dirty="0"/>
              <a:t>Kønsroller – før og nu</a:t>
            </a:r>
          </a:p>
        </p:txBody>
      </p:sp>
      <p:sp>
        <p:nvSpPr>
          <p:cNvPr id="3" name="Pladsholder til indhold 2"/>
          <p:cNvSpPr>
            <a:spLocks noGrp="1"/>
          </p:cNvSpPr>
          <p:nvPr>
            <p:ph idx="1"/>
          </p:nvPr>
        </p:nvSpPr>
        <p:spPr/>
        <p:txBody>
          <a:bodyPr anchor="t">
            <a:normAutofit fontScale="92500"/>
          </a:bodyPr>
          <a:lstStyle/>
          <a:p>
            <a:pPr>
              <a:buNone/>
            </a:pPr>
            <a:endParaRPr lang="da-DK" sz="1400" dirty="0"/>
          </a:p>
          <a:p>
            <a:pPr>
              <a:buNone/>
            </a:pPr>
            <a:endParaRPr lang="da-DK" sz="1400" dirty="0"/>
          </a:p>
          <a:p>
            <a:pPr>
              <a:buNone/>
            </a:pPr>
            <a:r>
              <a:rPr lang="da-DK" sz="2000" dirty="0"/>
              <a:t>”Vær Du bare føjelig og </a:t>
            </a:r>
            <a:r>
              <a:rPr lang="da-DK" sz="2000" dirty="0" err="1"/>
              <a:t>snil</a:t>
            </a:r>
            <a:r>
              <a:rPr lang="da-DK" sz="2000" dirty="0"/>
              <a:t>, Ory, </a:t>
            </a:r>
            <a:r>
              <a:rPr lang="da-DK" sz="2000" dirty="0" err="1"/>
              <a:t>saa</a:t>
            </a:r>
            <a:r>
              <a:rPr lang="da-DK" sz="2000" dirty="0"/>
              <a:t> </a:t>
            </a:r>
            <a:r>
              <a:rPr lang="da-DK" sz="2000" dirty="0" err="1"/>
              <a:t>gaar</a:t>
            </a:r>
            <a:r>
              <a:rPr lang="da-DK" sz="2000" dirty="0"/>
              <a:t> al Ting godt. Det er slet ikke </a:t>
            </a:r>
            <a:r>
              <a:rPr lang="da-DK" sz="2000" dirty="0" err="1"/>
              <a:t>saa</a:t>
            </a:r>
            <a:r>
              <a:rPr lang="da-DK" sz="2000" dirty="0"/>
              <a:t> farligt, </a:t>
            </a:r>
            <a:r>
              <a:rPr lang="da-DK" sz="2000" dirty="0" err="1"/>
              <a:t>maa</a:t>
            </a:r>
            <a:r>
              <a:rPr lang="da-DK" sz="2000" dirty="0"/>
              <a:t> Du tro.” </a:t>
            </a:r>
          </a:p>
          <a:p>
            <a:pPr>
              <a:buNone/>
            </a:pPr>
            <a:r>
              <a:rPr lang="da-DK" sz="2000" dirty="0"/>
              <a:t>”Du </a:t>
            </a:r>
            <a:r>
              <a:rPr lang="da-DK" sz="2000" dirty="0" err="1"/>
              <a:t>sa</a:t>
            </a:r>
            <a:r>
              <a:rPr lang="da-DK" sz="2000" dirty="0"/>
              <a:t> selv: besudle,” græd Ory. ”Du vilde ikke besudle min fantasi, </a:t>
            </a:r>
            <a:r>
              <a:rPr lang="da-DK" sz="2000" dirty="0" err="1"/>
              <a:t>sa</a:t>
            </a:r>
            <a:r>
              <a:rPr lang="da-DK" sz="2000" dirty="0"/>
              <a:t> Du. </a:t>
            </a:r>
            <a:r>
              <a:rPr lang="da-DK" sz="2000" dirty="0" err="1"/>
              <a:t>Aa</a:t>
            </a:r>
            <a:r>
              <a:rPr lang="da-DK" sz="2000" dirty="0"/>
              <a:t> Mamma, Mamma, at Du, som</a:t>
            </a:r>
          </a:p>
          <a:p>
            <a:pPr>
              <a:buNone/>
            </a:pPr>
            <a:r>
              <a:rPr lang="da-DK" sz="2000" dirty="0"/>
              <a:t>er min egen Mor, kunde være </a:t>
            </a:r>
            <a:r>
              <a:rPr lang="da-DK" sz="2000" dirty="0" err="1"/>
              <a:t>saa’n</a:t>
            </a:r>
            <a:r>
              <a:rPr lang="da-DK" sz="2000" dirty="0"/>
              <a:t> imod mig.” </a:t>
            </a:r>
          </a:p>
          <a:p>
            <a:pPr>
              <a:buNone/>
            </a:pPr>
            <a:r>
              <a:rPr lang="da-DK" sz="2000" dirty="0"/>
              <a:t>”Jeg vil bare dit Vel min kæreste Datter. Ene og alene dit Vel. Og derfor er det min Pligt at sige til</a:t>
            </a:r>
          </a:p>
          <a:p>
            <a:pPr>
              <a:buNone/>
            </a:pPr>
            <a:r>
              <a:rPr lang="da-DK" sz="2000" dirty="0"/>
              <a:t>Dig, at fra nu af har din mand ubetinget Ret og Magt over Dig. Du </a:t>
            </a:r>
            <a:r>
              <a:rPr lang="da-DK" sz="2000" dirty="0" err="1"/>
              <a:t>maa</a:t>
            </a:r>
            <a:r>
              <a:rPr lang="da-DK" sz="2000" dirty="0"/>
              <a:t> være føjelig og lydig som et</a:t>
            </a:r>
          </a:p>
          <a:p>
            <a:pPr>
              <a:buNone/>
            </a:pPr>
            <a:r>
              <a:rPr lang="da-DK" sz="2000" dirty="0"/>
              <a:t>Lam, ellers bliver han kun </a:t>
            </a:r>
            <a:r>
              <a:rPr lang="da-DK" sz="2000" dirty="0" err="1"/>
              <a:t>daarligt</a:t>
            </a:r>
            <a:r>
              <a:rPr lang="da-DK" sz="2000" dirty="0"/>
              <a:t> tjent med sin søde lille Kone. Og ellers sætter du Dig op imod</a:t>
            </a:r>
          </a:p>
          <a:p>
            <a:pPr>
              <a:buNone/>
            </a:pPr>
            <a:r>
              <a:rPr lang="da-DK" sz="2000" dirty="0"/>
              <a:t>Guds Forordning, hvad der er det værste af alt.” (”</a:t>
            </a:r>
            <a:r>
              <a:rPr lang="da-DK" sz="2000" dirty="0" err="1"/>
              <a:t>Forraadt</a:t>
            </a:r>
            <a:r>
              <a:rPr lang="da-DK" sz="2000" dirty="0"/>
              <a:t>”, s. 7)</a:t>
            </a:r>
          </a:p>
          <a:p>
            <a:pPr>
              <a:buNone/>
            </a:pPr>
            <a:endParaRPr lang="da-DK" sz="2000" dirty="0"/>
          </a:p>
        </p:txBody>
      </p:sp>
    </p:spTree>
    <p:extLst>
      <p:ext uri="{BB962C8B-B14F-4D97-AF65-F5344CB8AC3E}">
        <p14:creationId xmlns:p14="http://schemas.microsoft.com/office/powerpoint/2010/main" val="29025581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Kønsroller – før og nu</a:t>
            </a:r>
          </a:p>
        </p:txBody>
      </p:sp>
      <p:sp>
        <p:nvSpPr>
          <p:cNvPr id="3" name="Pladsholder til indhold 2"/>
          <p:cNvSpPr>
            <a:spLocks noGrp="1"/>
          </p:cNvSpPr>
          <p:nvPr>
            <p:ph idx="1"/>
          </p:nvPr>
        </p:nvSpPr>
        <p:spPr/>
        <p:txBody>
          <a:bodyPr/>
          <a:lstStyle/>
          <a:p>
            <a:pPr>
              <a:buNone/>
            </a:pPr>
            <a:endParaRPr lang="da-DK" dirty="0"/>
          </a:p>
          <a:p>
            <a:pPr>
              <a:buNone/>
            </a:pPr>
            <a:endParaRPr lang="da-DK" dirty="0"/>
          </a:p>
          <a:p>
            <a:pPr algn="ctr">
              <a:buNone/>
            </a:pPr>
            <a:r>
              <a:rPr lang="da-DK" sz="4800" dirty="0"/>
              <a:t>…Aurora anno 2016?</a:t>
            </a:r>
          </a:p>
        </p:txBody>
      </p:sp>
    </p:spTree>
    <p:extLst>
      <p:ext uri="{BB962C8B-B14F-4D97-AF65-F5344CB8AC3E}">
        <p14:creationId xmlns:p14="http://schemas.microsoft.com/office/powerpoint/2010/main" val="34129774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dirty="0"/>
          </a:p>
        </p:txBody>
      </p:sp>
      <p:pic>
        <p:nvPicPr>
          <p:cNvPr id="8" name="Pladsholder til indhold 7" descr="Skærmbillede 2016-03-31 kl. 08.44.26.png"/>
          <p:cNvPicPr>
            <a:picLocks noGrp="1" noChangeAspect="1"/>
          </p:cNvPicPr>
          <p:nvPr>
            <p:ph idx="1"/>
          </p:nvPr>
        </p:nvPicPr>
        <p:blipFill>
          <a:blip r:embed="rId2"/>
          <a:srcRect t="-238518" b="-238518"/>
          <a:stretch>
            <a:fillRect/>
          </a:stretch>
        </p:blipFill>
        <p:spPr>
          <a:xfrm>
            <a:off x="1981200" y="-434473"/>
            <a:ext cx="8229600" cy="4525963"/>
          </a:xfrm>
        </p:spPr>
      </p:pic>
      <p:pic>
        <p:nvPicPr>
          <p:cNvPr id="7" name="Billede 6" descr="Skærmbillede 2016-03-31 kl. 08.44.53.png"/>
          <p:cNvPicPr>
            <a:picLocks noChangeAspect="1"/>
          </p:cNvPicPr>
          <p:nvPr/>
        </p:nvPicPr>
        <p:blipFill>
          <a:blip r:embed="rId3"/>
          <a:stretch>
            <a:fillRect/>
          </a:stretch>
        </p:blipFill>
        <p:spPr>
          <a:xfrm>
            <a:off x="1981200" y="2117009"/>
            <a:ext cx="4493600" cy="3018745"/>
          </a:xfrm>
          <a:prstGeom prst="rect">
            <a:avLst/>
          </a:prstGeom>
        </p:spPr>
      </p:pic>
      <p:sp>
        <p:nvSpPr>
          <p:cNvPr id="9" name="Tekstboks 8"/>
          <p:cNvSpPr txBox="1"/>
          <p:nvPr/>
        </p:nvSpPr>
        <p:spPr>
          <a:xfrm>
            <a:off x="7681544" y="5401266"/>
            <a:ext cx="2986457" cy="276999"/>
          </a:xfrm>
          <a:prstGeom prst="rect">
            <a:avLst/>
          </a:prstGeom>
          <a:noFill/>
        </p:spPr>
        <p:txBody>
          <a:bodyPr wrap="square" rtlCol="0">
            <a:spAutoFit/>
          </a:bodyPr>
          <a:lstStyle/>
          <a:p>
            <a:r>
              <a:rPr lang="da-DK" sz="1200" dirty="0"/>
              <a:t>Kilde: Information.dk, 4.1.2016</a:t>
            </a:r>
          </a:p>
        </p:txBody>
      </p:sp>
      <p:sp>
        <p:nvSpPr>
          <p:cNvPr id="10" name="Tekstboks 9"/>
          <p:cNvSpPr txBox="1"/>
          <p:nvPr/>
        </p:nvSpPr>
        <p:spPr>
          <a:xfrm>
            <a:off x="1981200" y="274638"/>
            <a:ext cx="8229600" cy="1046440"/>
          </a:xfrm>
          <a:prstGeom prst="rect">
            <a:avLst/>
          </a:prstGeom>
          <a:noFill/>
        </p:spPr>
        <p:txBody>
          <a:bodyPr wrap="square" rtlCol="0">
            <a:spAutoFit/>
          </a:bodyPr>
          <a:lstStyle/>
          <a:p>
            <a:endParaRPr lang="da-DK" dirty="0"/>
          </a:p>
          <a:p>
            <a:pPr algn="ctr"/>
            <a:r>
              <a:rPr lang="da-DK" sz="4400" dirty="0"/>
              <a:t>Aurora anno 2016?</a:t>
            </a:r>
            <a:endParaRPr lang="da-DK" dirty="0"/>
          </a:p>
        </p:txBody>
      </p:sp>
      <p:pic>
        <p:nvPicPr>
          <p:cNvPr id="11" name="Billede 10" descr="Skærmbillede 2016-03-31 kl. 17.49.40.png"/>
          <p:cNvPicPr>
            <a:picLocks noChangeAspect="1"/>
          </p:cNvPicPr>
          <p:nvPr/>
        </p:nvPicPr>
        <p:blipFill>
          <a:blip r:embed="rId4"/>
          <a:stretch>
            <a:fillRect/>
          </a:stretch>
        </p:blipFill>
        <p:spPr>
          <a:xfrm>
            <a:off x="6767317" y="2117009"/>
            <a:ext cx="2754539" cy="3284257"/>
          </a:xfrm>
          <a:prstGeom prst="rect">
            <a:avLst/>
          </a:prstGeom>
        </p:spPr>
      </p:pic>
    </p:spTree>
    <p:extLst>
      <p:ext uri="{BB962C8B-B14F-4D97-AF65-F5344CB8AC3E}">
        <p14:creationId xmlns:p14="http://schemas.microsoft.com/office/powerpoint/2010/main" val="951772826"/>
      </p:ext>
    </p:extLst>
  </p:cSld>
  <p:clrMapOvr>
    <a:masterClrMapping/>
  </p:clrMapOvr>
</p:sld>
</file>

<file path=ppt/theme/theme1.xml><?xml version="1.0" encoding="utf-8"?>
<a:theme xmlns:a="http://schemas.openxmlformats.org/drawingml/2006/main" name="Retro">
  <a:themeElements>
    <a:clrScheme name="Retro">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393</TotalTime>
  <Words>911</Words>
  <Application>Microsoft Office PowerPoint</Application>
  <PresentationFormat>Widescreen</PresentationFormat>
  <Paragraphs>91</Paragraphs>
  <Slides>16</Slides>
  <Notes>2</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16</vt:i4>
      </vt:variant>
    </vt:vector>
  </HeadingPairs>
  <TitlesOfParts>
    <vt:vector size="21" baseType="lpstr">
      <vt:lpstr>Arial</vt:lpstr>
      <vt:lpstr>Calibri</vt:lpstr>
      <vt:lpstr>Calibri Light</vt:lpstr>
      <vt:lpstr>Lato</vt:lpstr>
      <vt:lpstr>Retro</vt:lpstr>
      <vt:lpstr>Det moderne gennembrud og Sædelighedsfejden Amalie Skrams Forraadt</vt:lpstr>
      <vt:lpstr>Læringsmål</vt:lpstr>
      <vt:lpstr>Det moderne gennembrud</vt:lpstr>
      <vt:lpstr>Sædelighedsfejden</vt:lpstr>
      <vt:lpstr>Det moderne gennembrud og Georg Brandes</vt:lpstr>
      <vt:lpstr>Det moderne gennembrud og Georg Brandes</vt:lpstr>
      <vt:lpstr>Det moderne gennembrud og Georg Brandes</vt:lpstr>
      <vt:lpstr>Amalie Skram (1846-1905)</vt:lpstr>
      <vt:lpstr>Gruppearbejde Analyser uddraget af Forrådt Niveau 0-2</vt:lpstr>
      <vt:lpstr>Niveau 0</vt:lpstr>
      <vt:lpstr>Niveau 1</vt:lpstr>
      <vt:lpstr>Niveau 2</vt:lpstr>
      <vt:lpstr>Individuel skriveøvelse (Ca. 5 minutter)</vt:lpstr>
      <vt:lpstr>Kønsroller – før og nu</vt:lpstr>
      <vt:lpstr>Kønsroller – før og nu</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Kønsroller i forandring  Amalie Skrams ”Forraadt”</dc:title>
  <dc:creator>Frida Hansen</dc:creator>
  <cp:lastModifiedBy>Eva Gudmand Pedersen</cp:lastModifiedBy>
  <cp:revision>15</cp:revision>
  <dcterms:created xsi:type="dcterms:W3CDTF">2016-12-05T15:26:35Z</dcterms:created>
  <dcterms:modified xsi:type="dcterms:W3CDTF">2023-03-22T11:14:33Z</dcterms:modified>
</cp:coreProperties>
</file>