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7" r:id="rId2"/>
    <p:sldId id="258" r:id="rId3"/>
    <p:sldId id="263" r:id="rId4"/>
    <p:sldId id="261" r:id="rId5"/>
    <p:sldId id="262" r:id="rId6"/>
    <p:sldId id="264" r:id="rId7"/>
    <p:sldId id="265" r:id="rId8"/>
    <p:sldId id="259" r:id="rId9"/>
    <p:sldId id="260" r:id="rId10"/>
    <p:sldId id="267" r:id="rId11"/>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400"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da-DK"/>
              <a:t>Klik for at redigere i master</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endParaRPr lang="en-US" dirty="0"/>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2906764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614270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da-DK"/>
              <a:t>Klik for at redigere i master</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1383340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da-DK"/>
              <a:t>Klik for at redigere i master</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095762AC-97A3-4779-9511-D11B232391F3}" type="datetimeFigureOut">
              <a:rPr lang="da-DK" smtClean="0"/>
              <a:t>23-10-2023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4126752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da-DK"/>
              <a:t>Klik for at redigere i master</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095762AC-97A3-4779-9511-D11B232391F3}" type="datetimeFigureOut">
              <a:rPr lang="da-DK" smtClean="0"/>
              <a:t>23-10-2023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1718389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095762AC-97A3-4779-9511-D11B232391F3}" type="datetimeFigureOut">
              <a:rPr lang="da-DK" smtClean="0"/>
              <a:t>23-10-2023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366856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762AC-97A3-4779-9511-D11B232391F3}" type="datetimeFigureOut">
              <a:rPr lang="da-DK" smtClean="0"/>
              <a:t>23-10-2023</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867359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da-DK"/>
              <a:t>Klik for at redigere i master</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i master</a:t>
            </a:r>
          </a:p>
        </p:txBody>
      </p:sp>
      <p:sp>
        <p:nvSpPr>
          <p:cNvPr id="5" name="Date Placeholder 4"/>
          <p:cNvSpPr>
            <a:spLocks noGrp="1"/>
          </p:cNvSpPr>
          <p:nvPr>
            <p:ph type="dt" sz="half" idx="10"/>
          </p:nvPr>
        </p:nvSpPr>
        <p:spPr/>
        <p:txBody>
          <a:bodyPr/>
          <a:lstStyle/>
          <a:p>
            <a:fld id="{095762AC-97A3-4779-9511-D11B232391F3}" type="datetimeFigureOut">
              <a:rPr lang="da-DK" smtClean="0"/>
              <a:t>23-10-2023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175292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da-DK"/>
              <a:t>Klik for at redigere i master</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095762AC-97A3-4779-9511-D11B232391F3}" type="datetimeFigureOut">
              <a:rPr lang="da-DK" smtClean="0"/>
              <a:t>23-10-2023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328219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da-DK"/>
              <a:t>Klik for at redigere i master</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3476674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da-DK"/>
              <a:t>Klik for at redigere i master</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i master</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73470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da-DK"/>
              <a:t>Klik for at redigere i master</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2552518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da-DK"/>
              <a:t>Klik for at redigere i master</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i master</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31971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da-DK"/>
              <a:t>Klik for at redigere i master</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i master</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3982403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2759245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da-DK"/>
              <a:t>Klik for at redigere i master</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95762AC-97A3-4779-9511-D11B232391F3}" type="datetimeFigureOut">
              <a:rPr lang="da-DK" smtClean="0"/>
              <a:t>23-10-2023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92D33A-29C6-4BC2-A37E-015096BC3706}" type="slidenum">
              <a:rPr lang="da-DK" smtClean="0"/>
              <a:t>‹nr.›</a:t>
            </a:fld>
            <a:endParaRPr lang="da-DK"/>
          </a:p>
        </p:txBody>
      </p:sp>
    </p:spTree>
    <p:extLst>
      <p:ext uri="{BB962C8B-B14F-4D97-AF65-F5344CB8AC3E}">
        <p14:creationId xmlns:p14="http://schemas.microsoft.com/office/powerpoint/2010/main" val="1544684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da-DK"/>
              <a:t>Klik for at redigere i master</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5762AC-97A3-4779-9511-D11B232391F3}" type="datetimeFigureOut">
              <a:rPr lang="da-DK" smtClean="0"/>
              <a:t>23-10-2023</a:t>
            </a:fld>
            <a:endParaRPr lang="da-DK"/>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3692D33A-29C6-4BC2-A37E-015096BC3706}" type="slidenum">
              <a:rPr lang="da-DK" smtClean="0"/>
              <a:t>‹nr.›</a:t>
            </a:fld>
            <a:endParaRPr lang="da-DK"/>
          </a:p>
        </p:txBody>
      </p:sp>
    </p:spTree>
    <p:extLst>
      <p:ext uri="{BB962C8B-B14F-4D97-AF65-F5344CB8AC3E}">
        <p14:creationId xmlns:p14="http://schemas.microsoft.com/office/powerpoint/2010/main" val="183051590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ANALYSE AF KOMMUNIKATIONEN I MODERNE MEDIER</a:t>
            </a:r>
          </a:p>
        </p:txBody>
      </p:sp>
      <p:sp>
        <p:nvSpPr>
          <p:cNvPr id="3" name="Pladsholder til indhold 2"/>
          <p:cNvSpPr>
            <a:spLocks noGrp="1"/>
          </p:cNvSpPr>
          <p:nvPr>
            <p:ph idx="1"/>
          </p:nvPr>
        </p:nvSpPr>
        <p:spPr>
          <a:xfrm>
            <a:off x="971600" y="1988840"/>
            <a:ext cx="6696744" cy="4104456"/>
          </a:xfrm>
          <a:prstGeom prst="rect">
            <a:avLst/>
          </a:prstGeom>
        </p:spPr>
        <p:txBody>
          <a:bodyPr/>
          <a:lstStyle/>
          <a:p>
            <a:pPr marL="0" indent="0">
              <a:buNone/>
            </a:pPr>
            <a:r>
              <a:rPr lang="da-DK" dirty="0"/>
              <a:t>ANALYSE AF MODERNE MEDIER :</a:t>
            </a:r>
          </a:p>
          <a:p>
            <a:pPr marL="0" indent="0">
              <a:buNone/>
            </a:pPr>
            <a:endParaRPr lang="da-DK" dirty="0"/>
          </a:p>
          <a:p>
            <a:r>
              <a:rPr lang="da-DK" dirty="0"/>
              <a:t>KOMMUNIKATIONSSITUATIONEN. </a:t>
            </a:r>
          </a:p>
          <a:p>
            <a:pPr lvl="1"/>
            <a:r>
              <a:rPr lang="da-DK" dirty="0"/>
              <a:t>ROMAN JAKOBSONS STRUKTURALISTISKE KOMMUNIKATIONSMODEL FRA 1960.</a:t>
            </a:r>
          </a:p>
        </p:txBody>
      </p:sp>
    </p:spTree>
    <p:extLst>
      <p:ext uri="{BB962C8B-B14F-4D97-AF65-F5344CB8AC3E}">
        <p14:creationId xmlns:p14="http://schemas.microsoft.com/office/powerpoint/2010/main" val="2813719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64421" y="5157192"/>
            <a:ext cx="6512511" cy="540173"/>
          </a:xfrm>
        </p:spPr>
        <p:txBody>
          <a:bodyPr>
            <a:normAutofit/>
          </a:bodyPr>
          <a:lstStyle/>
          <a:p>
            <a:endParaRPr lang="da-DK" sz="2400" dirty="0"/>
          </a:p>
        </p:txBody>
      </p:sp>
      <p:graphicFrame>
        <p:nvGraphicFramePr>
          <p:cNvPr id="6" name="Pladsholder til indhold 5"/>
          <p:cNvGraphicFramePr>
            <a:graphicFrameLocks noGrp="1"/>
          </p:cNvGraphicFramePr>
          <p:nvPr>
            <p:ph idx="1"/>
            <p:extLst>
              <p:ext uri="{D42A27DB-BD31-4B8C-83A1-F6EECF244321}">
                <p14:modId xmlns:p14="http://schemas.microsoft.com/office/powerpoint/2010/main" val="4125089510"/>
              </p:ext>
            </p:extLst>
          </p:nvPr>
        </p:nvGraphicFramePr>
        <p:xfrm>
          <a:off x="1143000" y="731838"/>
          <a:ext cx="6957393" cy="4281339"/>
        </p:xfrm>
        <a:graphic>
          <a:graphicData uri="http://schemas.openxmlformats.org/drawingml/2006/table">
            <a:tbl>
              <a:tblPr firstRow="1" bandRow="1">
                <a:tableStyleId>{3C2FFA5D-87B4-456A-9821-1D502468CF0F}</a:tableStyleId>
              </a:tblPr>
              <a:tblGrid>
                <a:gridCol w="2319131">
                  <a:extLst>
                    <a:ext uri="{9D8B030D-6E8A-4147-A177-3AD203B41FA5}">
                      <a16:colId xmlns:a16="http://schemas.microsoft.com/office/drawing/2014/main" val="20000"/>
                    </a:ext>
                  </a:extLst>
                </a:gridCol>
                <a:gridCol w="2319131">
                  <a:extLst>
                    <a:ext uri="{9D8B030D-6E8A-4147-A177-3AD203B41FA5}">
                      <a16:colId xmlns:a16="http://schemas.microsoft.com/office/drawing/2014/main" val="20001"/>
                    </a:ext>
                  </a:extLst>
                </a:gridCol>
                <a:gridCol w="2319131">
                  <a:extLst>
                    <a:ext uri="{9D8B030D-6E8A-4147-A177-3AD203B41FA5}">
                      <a16:colId xmlns:a16="http://schemas.microsoft.com/office/drawing/2014/main" val="20002"/>
                    </a:ext>
                  </a:extLst>
                </a:gridCol>
              </a:tblGrid>
              <a:tr h="422920">
                <a:tc gridSpan="3">
                  <a:txBody>
                    <a:bodyPr/>
                    <a:lstStyle/>
                    <a:p>
                      <a:r>
                        <a:rPr lang="da-DK" dirty="0"/>
                        <a:t>Roman </a:t>
                      </a:r>
                      <a:r>
                        <a:rPr lang="da-DK" dirty="0" err="1"/>
                        <a:t>Jacobsons</a:t>
                      </a:r>
                      <a:r>
                        <a:rPr lang="da-DK" dirty="0"/>
                        <a:t> basale kommunikationsmodel</a:t>
                      </a:r>
                    </a:p>
                  </a:txBody>
                  <a:tcPr/>
                </a:tc>
                <a:tc hMerge="1">
                  <a:txBody>
                    <a:bodyPr/>
                    <a:lstStyle/>
                    <a:p>
                      <a:endParaRPr lang="da-DK" dirty="0"/>
                    </a:p>
                  </a:txBody>
                  <a:tcPr/>
                </a:tc>
                <a:tc hMerge="1">
                  <a:txBody>
                    <a:bodyPr/>
                    <a:lstStyle/>
                    <a:p>
                      <a:endParaRPr lang="da-DK" dirty="0"/>
                    </a:p>
                  </a:txBody>
                  <a:tcPr/>
                </a:tc>
                <a:extLst>
                  <a:ext uri="{0D108BD9-81ED-4DB2-BD59-A6C34878D82A}">
                    <a16:rowId xmlns:a16="http://schemas.microsoft.com/office/drawing/2014/main" val="10000"/>
                  </a:ext>
                </a:extLst>
              </a:tr>
              <a:tr h="1042816">
                <a:tc>
                  <a:txBody>
                    <a:bodyPr/>
                    <a:lstStyle/>
                    <a:p>
                      <a:endParaRPr lang="da-DK"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KONTEKST</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(Virkeligheden, der refereres til)</a:t>
                      </a:r>
                    </a:p>
                  </a:txBody>
                  <a:tcPr/>
                </a:tc>
                <a:tc>
                  <a:txBody>
                    <a:bodyPr/>
                    <a:lstStyle/>
                    <a:p>
                      <a:endParaRPr lang="da-DK"/>
                    </a:p>
                  </a:txBody>
                  <a:tcPr/>
                </a:tc>
                <a:extLst>
                  <a:ext uri="{0D108BD9-81ED-4DB2-BD59-A6C34878D82A}">
                    <a16:rowId xmlns:a16="http://schemas.microsoft.com/office/drawing/2014/main" val="10001"/>
                  </a:ext>
                </a:extLst>
              </a:tr>
              <a:tr h="1042816">
                <a:tc>
                  <a:txBody>
                    <a:bodyPr/>
                    <a:lstStyle/>
                    <a:p>
                      <a:r>
                        <a:rPr lang="da-DK" dirty="0"/>
                        <a:t>AFSENDER</a:t>
                      </a:r>
                    </a:p>
                    <a:p>
                      <a:r>
                        <a:rPr lang="da-DK" dirty="0"/>
                        <a:t>(Hvem skriver?)</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MEDDELELSE</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(Hvad siges der?)</a:t>
                      </a:r>
                    </a:p>
                  </a:txBody>
                  <a:tcPr/>
                </a:tc>
                <a:tc>
                  <a:txBody>
                    <a:bodyPr/>
                    <a:lstStyle/>
                    <a:p>
                      <a:r>
                        <a:rPr lang="da-DK" dirty="0"/>
                        <a:t>MODTAGER</a:t>
                      </a:r>
                    </a:p>
                    <a:p>
                      <a:r>
                        <a:rPr lang="da-DK" dirty="0"/>
                        <a:t>(Hvem skrives der til? )</a:t>
                      </a:r>
                    </a:p>
                  </a:txBody>
                  <a:tcPr/>
                </a:tc>
                <a:extLst>
                  <a:ext uri="{0D108BD9-81ED-4DB2-BD59-A6C34878D82A}">
                    <a16:rowId xmlns:a16="http://schemas.microsoft.com/office/drawing/2014/main" val="10002"/>
                  </a:ext>
                </a:extLst>
              </a:tr>
              <a:tr h="729971">
                <a:tc>
                  <a:txBody>
                    <a:bodyPr/>
                    <a:lstStyle/>
                    <a:p>
                      <a:endParaRPr lang="da-DK" dirty="0"/>
                    </a:p>
                  </a:txBody>
                  <a:tcPr/>
                </a:tc>
                <a:tc>
                  <a:txBody>
                    <a:bodyPr/>
                    <a:lstStyle/>
                    <a:p>
                      <a:r>
                        <a:rPr lang="da-DK" dirty="0"/>
                        <a:t>KONTAKT</a:t>
                      </a:r>
                    </a:p>
                    <a:p>
                      <a:r>
                        <a:rPr lang="da-DK" dirty="0"/>
                        <a:t>(I hvilket medie?)</a:t>
                      </a:r>
                    </a:p>
                  </a:txBody>
                  <a:tcPr/>
                </a:tc>
                <a:tc>
                  <a:txBody>
                    <a:bodyPr/>
                    <a:lstStyle/>
                    <a:p>
                      <a:endParaRPr lang="da-DK"/>
                    </a:p>
                  </a:txBody>
                  <a:tcPr/>
                </a:tc>
                <a:extLst>
                  <a:ext uri="{0D108BD9-81ED-4DB2-BD59-A6C34878D82A}">
                    <a16:rowId xmlns:a16="http://schemas.microsoft.com/office/drawing/2014/main" val="10003"/>
                  </a:ext>
                </a:extLst>
              </a:tr>
              <a:tr h="1042816">
                <a:tc>
                  <a:txBody>
                    <a:bodyPr/>
                    <a:lstStyle/>
                    <a:p>
                      <a:endParaRPr lang="da-DK" dirty="0"/>
                    </a:p>
                  </a:txBody>
                  <a:tcPr/>
                </a:tc>
                <a:tc>
                  <a:txBody>
                    <a:bodyPr/>
                    <a:lstStyle/>
                    <a:p>
                      <a:r>
                        <a:rPr lang="da-DK" dirty="0"/>
                        <a:t>KODE</a:t>
                      </a:r>
                    </a:p>
                    <a:p>
                      <a:r>
                        <a:rPr lang="da-DK" dirty="0"/>
                        <a:t>(I hvilken sprogkode?)</a:t>
                      </a:r>
                    </a:p>
                  </a:txBody>
                  <a:tcPr/>
                </a:tc>
                <a:tc>
                  <a:txBody>
                    <a:bodyPr/>
                    <a:lstStyle/>
                    <a:p>
                      <a:endParaRPr lang="da-DK"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41424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07997" y="609600"/>
            <a:ext cx="2197889" cy="1320800"/>
          </a:xfrm>
        </p:spPr>
        <p:txBody>
          <a:bodyPr anchor="ctr">
            <a:normAutofit/>
          </a:bodyPr>
          <a:lstStyle/>
          <a:p>
            <a:pPr>
              <a:lnSpc>
                <a:spcPct val="90000"/>
              </a:lnSpc>
            </a:pPr>
            <a:r>
              <a:rPr lang="da-DK" sz="2300"/>
              <a:t>Simpel kommunikation</a:t>
            </a:r>
          </a:p>
        </p:txBody>
      </p:sp>
      <p:sp>
        <p:nvSpPr>
          <p:cNvPr id="8" name="Pladsholder til indhold 7">
            <a:extLst>
              <a:ext uri="{FF2B5EF4-FFF2-40B4-BE49-F238E27FC236}">
                <a16:creationId xmlns:a16="http://schemas.microsoft.com/office/drawing/2014/main" id="{FDB7EE95-C48C-F970-2D1E-4B032EEBBDEF}"/>
              </a:ext>
            </a:extLst>
          </p:cNvPr>
          <p:cNvSpPr>
            <a:spLocks noGrp="1"/>
          </p:cNvSpPr>
          <p:nvPr>
            <p:ph idx="1"/>
          </p:nvPr>
        </p:nvSpPr>
        <p:spPr>
          <a:xfrm>
            <a:off x="507997" y="2160589"/>
            <a:ext cx="2197888" cy="3880773"/>
          </a:xfrm>
        </p:spPr>
        <p:txBody>
          <a:bodyPr>
            <a:normAutofit/>
          </a:bodyPr>
          <a:lstStyle/>
          <a:p>
            <a:pPr marL="0" indent="0">
              <a:buNone/>
            </a:pPr>
            <a:r>
              <a:rPr lang="da-DK" dirty="0"/>
              <a:t>Her skal meddelelsen være så enkelt formuleret som muligt. </a:t>
            </a:r>
          </a:p>
        </p:txBody>
      </p:sp>
      <p:pic>
        <p:nvPicPr>
          <p:cNvPr id="6" name="Bille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8288" y="673494"/>
            <a:ext cx="1947211" cy="1947211"/>
          </a:xfrm>
          <a:prstGeom prst="rect">
            <a:avLst/>
          </a:prstGeom>
        </p:spPr>
      </p:pic>
      <p:pic>
        <p:nvPicPr>
          <p:cNvPr id="3" name="Billede 2" descr="Et billede, der indeholder tekst, træ, udendørs, skilt&#10;&#10;Automatisk genereret beskrivelse">
            <a:extLst>
              <a:ext uri="{FF2B5EF4-FFF2-40B4-BE49-F238E27FC236}">
                <a16:creationId xmlns:a16="http://schemas.microsoft.com/office/drawing/2014/main" id="{E2C06690-1406-829C-899E-320B609962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889629" y="2951258"/>
            <a:ext cx="4065871" cy="3049403"/>
          </a:xfrm>
          <a:prstGeom prst="rect">
            <a:avLst/>
          </a:prstGeom>
          <a:noFill/>
        </p:spPr>
      </p:pic>
    </p:spTree>
    <p:extLst>
      <p:ext uri="{BB962C8B-B14F-4D97-AF65-F5344CB8AC3E}">
        <p14:creationId xmlns:p14="http://schemas.microsoft.com/office/powerpoint/2010/main" val="3572512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07559" y="609600"/>
            <a:ext cx="2796807" cy="1320800"/>
          </a:xfrm>
        </p:spPr>
        <p:txBody>
          <a:bodyPr anchor="ctr">
            <a:normAutofit/>
          </a:bodyPr>
          <a:lstStyle/>
          <a:p>
            <a:r>
              <a:rPr lang="da-DK" dirty="0"/>
              <a:t>Reklame</a:t>
            </a:r>
          </a:p>
        </p:txBody>
      </p:sp>
      <p:sp>
        <p:nvSpPr>
          <p:cNvPr id="8" name="Content Placeholder 7">
            <a:extLst>
              <a:ext uri="{FF2B5EF4-FFF2-40B4-BE49-F238E27FC236}">
                <a16:creationId xmlns:a16="http://schemas.microsoft.com/office/drawing/2014/main" id="{4E888B51-9977-DE0E-3305-1A59C91F03B1}"/>
              </a:ext>
            </a:extLst>
          </p:cNvPr>
          <p:cNvSpPr>
            <a:spLocks noGrp="1"/>
          </p:cNvSpPr>
          <p:nvPr>
            <p:ph idx="1"/>
          </p:nvPr>
        </p:nvSpPr>
        <p:spPr>
          <a:xfrm>
            <a:off x="513875" y="2160589"/>
            <a:ext cx="2790687" cy="3560733"/>
          </a:xfrm>
        </p:spPr>
        <p:txBody>
          <a:bodyPr>
            <a:normAutofit/>
          </a:bodyPr>
          <a:lstStyle/>
          <a:p>
            <a:r>
              <a:rPr lang="en-US" dirty="0"/>
              <a:t>I </a:t>
            </a:r>
            <a:r>
              <a:rPr lang="en-US" dirty="0" err="1"/>
              <a:t>dette</a:t>
            </a:r>
            <a:r>
              <a:rPr lang="en-US" dirty="0"/>
              <a:t> </a:t>
            </a:r>
            <a:r>
              <a:rPr lang="en-US" dirty="0" err="1"/>
              <a:t>tilfælde</a:t>
            </a:r>
            <a:r>
              <a:rPr lang="en-US" dirty="0"/>
              <a:t> spiller den </a:t>
            </a:r>
            <a:r>
              <a:rPr lang="en-US" dirty="0" err="1"/>
              <a:t>referentielle</a:t>
            </a:r>
            <a:r>
              <a:rPr lang="en-US" dirty="0"/>
              <a:t> </a:t>
            </a:r>
            <a:r>
              <a:rPr lang="en-US" dirty="0" err="1"/>
              <a:t>funktion</a:t>
            </a:r>
            <a:r>
              <a:rPr lang="en-US" dirty="0"/>
              <a:t> </a:t>
            </a:r>
            <a:r>
              <a:rPr lang="en-US" dirty="0" err="1"/>
              <a:t>en</a:t>
            </a:r>
            <a:r>
              <a:rPr lang="en-US" dirty="0"/>
              <a:t> </a:t>
            </a:r>
            <a:r>
              <a:rPr lang="en-US" dirty="0" err="1"/>
              <a:t>stor</a:t>
            </a:r>
            <a:r>
              <a:rPr lang="en-US" dirty="0"/>
              <a:t> </a:t>
            </a:r>
            <a:r>
              <a:rPr lang="en-US" dirty="0" err="1"/>
              <a:t>rolle</a:t>
            </a:r>
            <a:r>
              <a:rPr lang="en-US" dirty="0"/>
              <a:t> for at </a:t>
            </a:r>
            <a:r>
              <a:rPr lang="en-US" dirty="0" err="1"/>
              <a:t>afkode</a:t>
            </a:r>
            <a:r>
              <a:rPr lang="en-US" dirty="0"/>
              <a:t> </a:t>
            </a:r>
            <a:r>
              <a:rPr lang="en-US" dirty="0" err="1"/>
              <a:t>meddelelsen</a:t>
            </a:r>
            <a:r>
              <a:rPr lang="en-US" dirty="0"/>
              <a:t>.</a:t>
            </a:r>
          </a:p>
        </p:txBody>
      </p:sp>
      <p:pic>
        <p:nvPicPr>
          <p:cNvPr id="4" name="Pladsholder til indhold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0526" y="787766"/>
            <a:ext cx="3452060" cy="4777936"/>
          </a:xfrm>
          <a:prstGeom prst="rect">
            <a:avLst/>
          </a:prstGeom>
        </p:spPr>
      </p:pic>
    </p:spTree>
    <p:extLst>
      <p:ext uri="{BB962C8B-B14F-4D97-AF65-F5344CB8AC3E}">
        <p14:creationId xmlns:p14="http://schemas.microsoft.com/office/powerpoint/2010/main" val="3425782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567833" y="609600"/>
            <a:ext cx="2387667" cy="1320800"/>
          </a:xfrm>
        </p:spPr>
        <p:txBody>
          <a:bodyPr anchor="ctr">
            <a:normAutofit/>
          </a:bodyPr>
          <a:lstStyle/>
          <a:p>
            <a:r>
              <a:rPr lang="da-DK" dirty="0"/>
              <a:t>Teksttungt skilt</a:t>
            </a:r>
          </a:p>
        </p:txBody>
      </p:sp>
      <p:sp>
        <p:nvSpPr>
          <p:cNvPr id="8" name="Content Placeholder 7">
            <a:extLst>
              <a:ext uri="{FF2B5EF4-FFF2-40B4-BE49-F238E27FC236}">
                <a16:creationId xmlns:a16="http://schemas.microsoft.com/office/drawing/2014/main" id="{B3571197-A384-F908-2A4B-7D6623E3A129}"/>
              </a:ext>
            </a:extLst>
          </p:cNvPr>
          <p:cNvSpPr>
            <a:spLocks noGrp="1"/>
          </p:cNvSpPr>
          <p:nvPr>
            <p:ph idx="1"/>
          </p:nvPr>
        </p:nvSpPr>
        <p:spPr>
          <a:xfrm>
            <a:off x="4570807" y="2160589"/>
            <a:ext cx="2382442" cy="3880773"/>
          </a:xfrm>
        </p:spPr>
        <p:txBody>
          <a:bodyPr>
            <a:normAutofit/>
          </a:bodyPr>
          <a:lstStyle/>
          <a:p>
            <a:r>
              <a:rPr lang="en-US" dirty="0"/>
              <a:t>Her spiller </a:t>
            </a:r>
            <a:r>
              <a:rPr lang="en-US" dirty="0" err="1"/>
              <a:t>kode</a:t>
            </a:r>
            <a:r>
              <a:rPr lang="en-US" dirty="0"/>
              <a:t> (</a:t>
            </a:r>
            <a:r>
              <a:rPr lang="en-US" dirty="0" err="1"/>
              <a:t>farverne</a:t>
            </a:r>
            <a:r>
              <a:rPr lang="en-US" dirty="0"/>
              <a:t> </a:t>
            </a:r>
            <a:r>
              <a:rPr lang="en-US" dirty="0" err="1"/>
              <a:t>på</a:t>
            </a:r>
            <a:r>
              <a:rPr lang="en-US" dirty="0"/>
              <a:t> </a:t>
            </a:r>
            <a:r>
              <a:rPr lang="en-US" dirty="0" err="1"/>
              <a:t>teksten</a:t>
            </a:r>
            <a:r>
              <a:rPr lang="en-US" dirty="0"/>
              <a:t>) </a:t>
            </a:r>
            <a:r>
              <a:rPr lang="en-US" dirty="0" err="1"/>
              <a:t>og</a:t>
            </a:r>
            <a:r>
              <a:rPr lang="en-US" dirty="0"/>
              <a:t> </a:t>
            </a:r>
            <a:r>
              <a:rPr lang="en-US" dirty="0" err="1"/>
              <a:t>kontakt</a:t>
            </a:r>
            <a:r>
              <a:rPr lang="en-US" dirty="0"/>
              <a:t> (</a:t>
            </a:r>
            <a:r>
              <a:rPr lang="en-US" dirty="0" err="1"/>
              <a:t>skiltets</a:t>
            </a:r>
            <a:r>
              <a:rPr lang="en-US" dirty="0"/>
              <a:t> </a:t>
            </a:r>
            <a:r>
              <a:rPr lang="en-US" dirty="0" err="1"/>
              <a:t>farve</a:t>
            </a:r>
            <a:r>
              <a:rPr lang="en-US" dirty="0"/>
              <a:t> </a:t>
            </a:r>
            <a:r>
              <a:rPr lang="en-US" dirty="0" err="1"/>
              <a:t>og</a:t>
            </a:r>
            <a:r>
              <a:rPr lang="en-US" dirty="0"/>
              <a:t> P-</a:t>
            </a:r>
            <a:r>
              <a:rPr lang="en-US" dirty="0" err="1"/>
              <a:t>tegnet</a:t>
            </a:r>
            <a:r>
              <a:rPr lang="en-US" dirty="0"/>
              <a:t>) </a:t>
            </a:r>
            <a:r>
              <a:rPr lang="en-US" dirty="0" err="1"/>
              <a:t>en</a:t>
            </a:r>
            <a:r>
              <a:rPr lang="en-US" dirty="0"/>
              <a:t> </a:t>
            </a:r>
            <a:r>
              <a:rPr lang="en-US" dirty="0" err="1"/>
              <a:t>stor</a:t>
            </a:r>
            <a:r>
              <a:rPr lang="en-US" dirty="0"/>
              <a:t> </a:t>
            </a:r>
            <a:r>
              <a:rPr lang="en-US" dirty="0" err="1"/>
              <a:t>rolle</a:t>
            </a:r>
            <a:r>
              <a:rPr lang="en-US" dirty="0"/>
              <a:t> for at </a:t>
            </a:r>
            <a:r>
              <a:rPr lang="en-US" dirty="0" err="1"/>
              <a:t>gøre</a:t>
            </a:r>
            <a:r>
              <a:rPr lang="en-US" dirty="0"/>
              <a:t> </a:t>
            </a:r>
            <a:r>
              <a:rPr lang="en-US" dirty="0" err="1"/>
              <a:t>opmærksom</a:t>
            </a:r>
            <a:r>
              <a:rPr lang="en-US" dirty="0"/>
              <a:t> </a:t>
            </a:r>
            <a:r>
              <a:rPr lang="en-US" dirty="0" err="1"/>
              <a:t>på</a:t>
            </a:r>
            <a:r>
              <a:rPr lang="en-US" dirty="0"/>
              <a:t>, at </a:t>
            </a:r>
            <a:r>
              <a:rPr lang="en-US" dirty="0" err="1"/>
              <a:t>dette</a:t>
            </a:r>
            <a:r>
              <a:rPr lang="en-US" dirty="0"/>
              <a:t> er et </a:t>
            </a:r>
            <a:r>
              <a:rPr lang="en-US" dirty="0" err="1"/>
              <a:t>skilt</a:t>
            </a:r>
            <a:r>
              <a:rPr lang="en-US" dirty="0"/>
              <a:t>, man </a:t>
            </a:r>
            <a:r>
              <a:rPr lang="en-US" dirty="0" err="1"/>
              <a:t>som</a:t>
            </a:r>
            <a:r>
              <a:rPr lang="en-US" dirty="0"/>
              <a:t> </a:t>
            </a:r>
            <a:r>
              <a:rPr lang="en-US" dirty="0" err="1"/>
              <a:t>modtager</a:t>
            </a:r>
            <a:r>
              <a:rPr lang="en-US" dirty="0"/>
              <a:t> </a:t>
            </a:r>
            <a:r>
              <a:rPr lang="en-US" dirty="0" err="1"/>
              <a:t>skal</a:t>
            </a:r>
            <a:r>
              <a:rPr lang="en-US" dirty="0"/>
              <a:t> </a:t>
            </a:r>
            <a:r>
              <a:rPr lang="en-US" dirty="0" err="1"/>
              <a:t>læse</a:t>
            </a:r>
            <a:r>
              <a:rPr lang="en-US" dirty="0"/>
              <a:t>.</a:t>
            </a:r>
          </a:p>
        </p:txBody>
      </p:sp>
      <p:pic>
        <p:nvPicPr>
          <p:cNvPr id="4" name="Pladsholder til indhol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860" y="1295416"/>
            <a:ext cx="3797245" cy="4255533"/>
          </a:xfrm>
          <a:prstGeom prst="rect">
            <a:avLst/>
          </a:prstGeom>
        </p:spPr>
      </p:pic>
    </p:spTree>
    <p:extLst>
      <p:ext uri="{BB962C8B-B14F-4D97-AF65-F5344CB8AC3E}">
        <p14:creationId xmlns:p14="http://schemas.microsoft.com/office/powerpoint/2010/main" val="2227338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567833" y="609600"/>
            <a:ext cx="2387667" cy="1320800"/>
          </a:xfrm>
        </p:spPr>
        <p:txBody>
          <a:bodyPr anchor="ctr">
            <a:normAutofit/>
          </a:bodyPr>
          <a:lstStyle/>
          <a:p>
            <a:pPr>
              <a:lnSpc>
                <a:spcPct val="90000"/>
              </a:lnSpc>
            </a:pPr>
            <a:r>
              <a:rPr lang="da-DK" sz="2800"/>
              <a:t>Flere afsendere og modtagere</a:t>
            </a:r>
          </a:p>
        </p:txBody>
      </p:sp>
      <p:sp>
        <p:nvSpPr>
          <p:cNvPr id="8" name="Content Placeholder 7">
            <a:extLst>
              <a:ext uri="{FF2B5EF4-FFF2-40B4-BE49-F238E27FC236}">
                <a16:creationId xmlns:a16="http://schemas.microsoft.com/office/drawing/2014/main" id="{D7D6F3AB-134C-3E9F-0571-67999B4045BC}"/>
              </a:ext>
            </a:extLst>
          </p:cNvPr>
          <p:cNvSpPr>
            <a:spLocks noGrp="1"/>
          </p:cNvSpPr>
          <p:nvPr>
            <p:ph idx="1"/>
          </p:nvPr>
        </p:nvSpPr>
        <p:spPr>
          <a:xfrm>
            <a:off x="4570807" y="2160589"/>
            <a:ext cx="2382442" cy="3880773"/>
          </a:xfrm>
        </p:spPr>
        <p:txBody>
          <a:bodyPr>
            <a:normAutofit/>
          </a:bodyPr>
          <a:lstStyle/>
          <a:p>
            <a:r>
              <a:rPr lang="en-US" dirty="0"/>
              <a:t>Her er </a:t>
            </a:r>
            <a:r>
              <a:rPr lang="en-US" dirty="0" err="1"/>
              <a:t>mediet</a:t>
            </a:r>
            <a:r>
              <a:rPr lang="en-US" dirty="0"/>
              <a:t> </a:t>
            </a:r>
            <a:r>
              <a:rPr lang="en-US" dirty="0" err="1"/>
              <a:t>fysisk</a:t>
            </a:r>
            <a:r>
              <a:rPr lang="en-US" dirty="0"/>
              <a:t>: </a:t>
            </a:r>
            <a:r>
              <a:rPr lang="en-US" dirty="0" err="1"/>
              <a:t>en</a:t>
            </a:r>
            <a:r>
              <a:rPr lang="en-US" dirty="0"/>
              <a:t> </a:t>
            </a:r>
            <a:r>
              <a:rPr lang="en-US" dirty="0" err="1"/>
              <a:t>spiseseddel</a:t>
            </a:r>
            <a:r>
              <a:rPr lang="en-US" dirty="0"/>
              <a:t> (</a:t>
            </a:r>
            <a:r>
              <a:rPr lang="en-US" dirty="0" err="1"/>
              <a:t>i</a:t>
            </a:r>
            <a:r>
              <a:rPr lang="en-US" dirty="0"/>
              <a:t> </a:t>
            </a:r>
            <a:r>
              <a:rPr lang="en-US" dirty="0" err="1"/>
              <a:t>rødt</a:t>
            </a:r>
            <a:r>
              <a:rPr lang="en-US" dirty="0"/>
              <a:t> metal), </a:t>
            </a:r>
            <a:r>
              <a:rPr lang="en-US" dirty="0" err="1"/>
              <a:t>og</a:t>
            </a:r>
            <a:r>
              <a:rPr lang="en-US" dirty="0"/>
              <a:t> det </a:t>
            </a:r>
            <a:r>
              <a:rPr lang="en-US" dirty="0" err="1"/>
              <a:t>betyder</a:t>
            </a:r>
            <a:r>
              <a:rPr lang="en-US" dirty="0"/>
              <a:t>, at der er </a:t>
            </a:r>
            <a:r>
              <a:rPr lang="en-US" dirty="0" err="1"/>
              <a:t>flere</a:t>
            </a:r>
            <a:r>
              <a:rPr lang="en-US" dirty="0"/>
              <a:t> </a:t>
            </a:r>
            <a:r>
              <a:rPr lang="en-US" dirty="0" err="1"/>
              <a:t>afsendere</a:t>
            </a:r>
            <a:r>
              <a:rPr lang="en-US" dirty="0"/>
              <a:t> (</a:t>
            </a:r>
            <a:r>
              <a:rPr lang="en-US" dirty="0" err="1"/>
              <a:t>kiosken</a:t>
            </a:r>
            <a:r>
              <a:rPr lang="en-US" dirty="0"/>
              <a:t> </a:t>
            </a:r>
            <a:r>
              <a:rPr lang="en-US" dirty="0" err="1"/>
              <a:t>og</a:t>
            </a:r>
            <a:r>
              <a:rPr lang="en-US" dirty="0"/>
              <a:t> </a:t>
            </a:r>
            <a:r>
              <a:rPr lang="en-US" dirty="0" err="1"/>
              <a:t>Ekstra</a:t>
            </a:r>
            <a:r>
              <a:rPr lang="en-US" dirty="0"/>
              <a:t> </a:t>
            </a:r>
            <a:r>
              <a:rPr lang="en-US" dirty="0" err="1"/>
              <a:t>Bladet</a:t>
            </a:r>
            <a:r>
              <a:rPr lang="en-US" dirty="0"/>
              <a:t>) </a:t>
            </a:r>
            <a:r>
              <a:rPr lang="en-US" dirty="0" err="1"/>
              <a:t>og</a:t>
            </a:r>
            <a:r>
              <a:rPr lang="en-US" dirty="0"/>
              <a:t> </a:t>
            </a:r>
            <a:r>
              <a:rPr lang="en-US" dirty="0" err="1"/>
              <a:t>modtagere</a:t>
            </a:r>
            <a:r>
              <a:rPr lang="en-US" dirty="0"/>
              <a:t> (</a:t>
            </a:r>
            <a:r>
              <a:rPr lang="en-US" dirty="0" err="1"/>
              <a:t>potentielle</a:t>
            </a:r>
            <a:r>
              <a:rPr lang="en-US" dirty="0"/>
              <a:t> </a:t>
            </a:r>
            <a:r>
              <a:rPr lang="en-US" dirty="0" err="1"/>
              <a:t>kunder</a:t>
            </a:r>
            <a:r>
              <a:rPr lang="en-US" dirty="0"/>
              <a:t> </a:t>
            </a:r>
            <a:r>
              <a:rPr lang="en-US" dirty="0" err="1"/>
              <a:t>til</a:t>
            </a:r>
            <a:r>
              <a:rPr lang="en-US" dirty="0"/>
              <a:t> kiosk </a:t>
            </a:r>
            <a:r>
              <a:rPr lang="en-US" dirty="0" err="1"/>
              <a:t>og</a:t>
            </a:r>
            <a:r>
              <a:rPr lang="en-US" dirty="0"/>
              <a:t> </a:t>
            </a:r>
            <a:r>
              <a:rPr lang="en-US" dirty="0" err="1"/>
              <a:t>avis</a:t>
            </a:r>
            <a:r>
              <a:rPr lang="en-US" dirty="0"/>
              <a:t>) </a:t>
            </a:r>
          </a:p>
        </p:txBody>
      </p:sp>
      <p:pic>
        <p:nvPicPr>
          <p:cNvPr id="4" name="Pladsholder til indhol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860" y="891686"/>
            <a:ext cx="3797245" cy="5062993"/>
          </a:xfrm>
          <a:prstGeom prst="rect">
            <a:avLst/>
          </a:prstGeom>
        </p:spPr>
      </p:pic>
    </p:spTree>
    <p:extLst>
      <p:ext uri="{BB962C8B-B14F-4D97-AF65-F5344CB8AC3E}">
        <p14:creationId xmlns:p14="http://schemas.microsoft.com/office/powerpoint/2010/main" val="2224818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567833" y="609600"/>
            <a:ext cx="2387667" cy="1320800"/>
          </a:xfrm>
        </p:spPr>
        <p:txBody>
          <a:bodyPr vert="horz" lIns="91440" tIns="45720" rIns="91440" bIns="45720" rtlCol="0" anchor="ctr">
            <a:normAutofit/>
          </a:bodyPr>
          <a:lstStyle/>
          <a:p>
            <a:r>
              <a:rPr lang="en-US" kern="1200" dirty="0">
                <a:latin typeface="+mj-lt"/>
                <a:ea typeface="+mj-ea"/>
                <a:cs typeface="+mj-cs"/>
              </a:rPr>
              <a:t>Slang</a:t>
            </a:r>
          </a:p>
        </p:txBody>
      </p:sp>
      <p:sp>
        <p:nvSpPr>
          <p:cNvPr id="53" name="Content Placeholder 52">
            <a:extLst>
              <a:ext uri="{FF2B5EF4-FFF2-40B4-BE49-F238E27FC236}">
                <a16:creationId xmlns:a16="http://schemas.microsoft.com/office/drawing/2014/main" id="{8C3AFDAF-F214-050F-4232-87F11C7892F1}"/>
              </a:ext>
            </a:extLst>
          </p:cNvPr>
          <p:cNvSpPr>
            <a:spLocks noGrp="1" noRot="1" noMove="1" noResize="1" noEditPoints="1" noAdjustHandles="1" noChangeArrowheads="1" noChangeShapeType="1"/>
          </p:cNvSpPr>
          <p:nvPr>
            <p:ph idx="1"/>
          </p:nvPr>
        </p:nvSpPr>
        <p:spPr>
          <a:xfrm>
            <a:off x="4570807" y="2160589"/>
            <a:ext cx="2382442" cy="3880773"/>
          </a:xfrm>
        </p:spPr>
        <p:txBody>
          <a:bodyPr>
            <a:normAutofit/>
          </a:bodyPr>
          <a:lstStyle/>
          <a:p>
            <a:r>
              <a:rPr lang="en-US" dirty="0"/>
              <a:t>Her leges der med </a:t>
            </a:r>
            <a:r>
              <a:rPr lang="en-US" dirty="0" err="1"/>
              <a:t>meddelelsen</a:t>
            </a:r>
            <a:endParaRPr lang="en-US" dirty="0"/>
          </a:p>
          <a:p>
            <a:r>
              <a:rPr lang="en-US" dirty="0" err="1"/>
              <a:t>Afsender</a:t>
            </a:r>
            <a:r>
              <a:rPr lang="en-US" dirty="0"/>
              <a:t> </a:t>
            </a:r>
            <a:r>
              <a:rPr lang="en-US" dirty="0" err="1"/>
              <a:t>sætter</a:t>
            </a:r>
            <a:r>
              <a:rPr lang="en-US" dirty="0"/>
              <a:t> et </a:t>
            </a:r>
            <a:r>
              <a:rPr lang="en-US" dirty="0" err="1"/>
              <a:t>tydeligt</a:t>
            </a:r>
            <a:r>
              <a:rPr lang="en-US" dirty="0"/>
              <a:t> </a:t>
            </a:r>
            <a:r>
              <a:rPr lang="en-US" dirty="0" err="1"/>
              <a:t>præg</a:t>
            </a:r>
            <a:r>
              <a:rPr lang="en-US" dirty="0"/>
              <a:t> </a:t>
            </a:r>
            <a:r>
              <a:rPr lang="en-US" dirty="0" err="1"/>
              <a:t>på</a:t>
            </a:r>
            <a:r>
              <a:rPr lang="en-US" dirty="0"/>
              <a:t> </a:t>
            </a:r>
            <a:r>
              <a:rPr lang="en-US" dirty="0" err="1"/>
              <a:t>teksten</a:t>
            </a:r>
            <a:r>
              <a:rPr lang="en-US" dirty="0"/>
              <a:t>.</a:t>
            </a:r>
          </a:p>
          <a:p>
            <a:r>
              <a:rPr lang="en-US" dirty="0" err="1"/>
              <a:t>Koden</a:t>
            </a:r>
            <a:r>
              <a:rPr lang="en-US" dirty="0"/>
              <a:t> er </a:t>
            </a:r>
            <a:r>
              <a:rPr lang="en-US" dirty="0" err="1"/>
              <a:t>forkortelser</a:t>
            </a:r>
            <a:r>
              <a:rPr lang="en-US" dirty="0"/>
              <a:t> </a:t>
            </a:r>
            <a:r>
              <a:rPr lang="en-US" dirty="0" err="1"/>
              <a:t>og</a:t>
            </a:r>
            <a:r>
              <a:rPr lang="en-US" dirty="0"/>
              <a:t> slang</a:t>
            </a:r>
          </a:p>
          <a:p>
            <a:r>
              <a:rPr lang="en-US" dirty="0"/>
              <a:t>Det stiller </a:t>
            </a:r>
            <a:r>
              <a:rPr lang="en-US" dirty="0" err="1"/>
              <a:t>krav</a:t>
            </a:r>
            <a:r>
              <a:rPr lang="en-US" dirty="0"/>
              <a:t> om, at </a:t>
            </a:r>
            <a:r>
              <a:rPr lang="en-US" dirty="0" err="1"/>
              <a:t>modtager</a:t>
            </a:r>
            <a:r>
              <a:rPr lang="en-US" dirty="0"/>
              <a:t> </a:t>
            </a:r>
            <a:r>
              <a:rPr lang="en-US" dirty="0" err="1"/>
              <a:t>forstår</a:t>
            </a:r>
            <a:r>
              <a:rPr lang="en-US" dirty="0"/>
              <a:t>.  </a:t>
            </a:r>
          </a:p>
          <a:p>
            <a:endParaRPr lang="en-US" dirty="0"/>
          </a:p>
        </p:txBody>
      </p:sp>
      <p:pic>
        <p:nvPicPr>
          <p:cNvPr id="5" name="Pladsholder til indhold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860" y="2129918"/>
            <a:ext cx="3797245" cy="2586529"/>
          </a:xfrm>
          <a:prstGeom prst="rect">
            <a:avLst/>
          </a:prstGeom>
        </p:spPr>
      </p:pic>
    </p:spTree>
    <p:extLst>
      <p:ext uri="{BB962C8B-B14F-4D97-AF65-F5344CB8AC3E}">
        <p14:creationId xmlns:p14="http://schemas.microsoft.com/office/powerpoint/2010/main" val="2770359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3289" y="5416324"/>
            <a:ext cx="6512511" cy="875954"/>
          </a:xfrm>
        </p:spPr>
        <p:txBody>
          <a:bodyPr>
            <a:normAutofit/>
          </a:bodyPr>
          <a:lstStyle/>
          <a:p>
            <a:endParaRPr lang="da-DK" sz="3200"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213783535"/>
              </p:ext>
            </p:extLst>
          </p:nvPr>
        </p:nvGraphicFramePr>
        <p:xfrm>
          <a:off x="1907704" y="565722"/>
          <a:ext cx="6264696" cy="5503575"/>
        </p:xfrm>
        <a:graphic>
          <a:graphicData uri="http://schemas.openxmlformats.org/drawingml/2006/table">
            <a:tbl>
              <a:tblPr firstRow="1" bandRow="1">
                <a:tableStyleId>{08FB837D-C827-4EFA-A057-4D05807E0F7C}</a:tableStyleId>
              </a:tblPr>
              <a:tblGrid>
                <a:gridCol w="1896046">
                  <a:extLst>
                    <a:ext uri="{9D8B030D-6E8A-4147-A177-3AD203B41FA5}">
                      <a16:colId xmlns:a16="http://schemas.microsoft.com/office/drawing/2014/main" val="20000"/>
                    </a:ext>
                  </a:extLst>
                </a:gridCol>
                <a:gridCol w="2280419">
                  <a:extLst>
                    <a:ext uri="{9D8B030D-6E8A-4147-A177-3AD203B41FA5}">
                      <a16:colId xmlns:a16="http://schemas.microsoft.com/office/drawing/2014/main" val="20001"/>
                    </a:ext>
                  </a:extLst>
                </a:gridCol>
                <a:gridCol w="2088231">
                  <a:extLst>
                    <a:ext uri="{9D8B030D-6E8A-4147-A177-3AD203B41FA5}">
                      <a16:colId xmlns:a16="http://schemas.microsoft.com/office/drawing/2014/main" val="20002"/>
                    </a:ext>
                  </a:extLst>
                </a:gridCol>
              </a:tblGrid>
              <a:tr h="753439">
                <a:tc gridSpan="3">
                  <a:txBody>
                    <a:bodyPr/>
                    <a:lstStyle/>
                    <a:p>
                      <a:r>
                        <a:rPr lang="da-DK" dirty="0"/>
                        <a:t>Roman </a:t>
                      </a:r>
                      <a:r>
                        <a:rPr lang="da-DK" dirty="0" err="1"/>
                        <a:t>Jacobsons</a:t>
                      </a:r>
                      <a:r>
                        <a:rPr lang="da-DK" dirty="0"/>
                        <a:t> udvidede kommunikationsmodel - </a:t>
                      </a:r>
                    </a:p>
                    <a:p>
                      <a:r>
                        <a:rPr lang="da-DK" dirty="0"/>
                        <a:t>De tilsvarende sproglige funktioner</a:t>
                      </a:r>
                    </a:p>
                  </a:txBody>
                  <a:tcPr/>
                </a:tc>
                <a:tc hMerge="1">
                  <a:txBody>
                    <a:bodyPr/>
                    <a:lstStyle/>
                    <a:p>
                      <a:r>
                        <a:rPr lang="da-DK" dirty="0"/>
                        <a:t>Den referentielle</a:t>
                      </a:r>
                    </a:p>
                    <a:p>
                      <a:r>
                        <a:rPr lang="da-DK" dirty="0"/>
                        <a:t>funktion</a:t>
                      </a:r>
                    </a:p>
                  </a:txBody>
                  <a:tcPr/>
                </a:tc>
                <a:tc hMerge="1">
                  <a:txBody>
                    <a:bodyPr/>
                    <a:lstStyle/>
                    <a:p>
                      <a:endParaRPr lang="da-DK" dirty="0"/>
                    </a:p>
                  </a:txBody>
                  <a:tcPr/>
                </a:tc>
                <a:extLst>
                  <a:ext uri="{0D108BD9-81ED-4DB2-BD59-A6C34878D82A}">
                    <a16:rowId xmlns:a16="http://schemas.microsoft.com/office/drawing/2014/main" val="10000"/>
                  </a:ext>
                </a:extLst>
              </a:tr>
              <a:tr h="1172717">
                <a:tc>
                  <a:txBody>
                    <a:bodyPr/>
                    <a:lstStyle/>
                    <a:p>
                      <a:endParaRPr lang="da-DK" dirty="0"/>
                    </a:p>
                  </a:txBody>
                  <a:tcPr/>
                </a:tc>
                <a:tc>
                  <a:txBody>
                    <a:bodyPr/>
                    <a:lstStyle/>
                    <a:p>
                      <a:r>
                        <a:rPr lang="da-DK" b="1" dirty="0"/>
                        <a:t>Den referentielle</a:t>
                      </a:r>
                    </a:p>
                    <a:p>
                      <a:r>
                        <a:rPr lang="da-DK" dirty="0"/>
                        <a:t>(Hvordan henvises der til noget konkret?)</a:t>
                      </a:r>
                    </a:p>
                  </a:txBody>
                  <a:tcPr/>
                </a:tc>
                <a:tc>
                  <a:txBody>
                    <a:bodyPr/>
                    <a:lstStyle/>
                    <a:p>
                      <a:endParaRPr lang="da-DK" dirty="0"/>
                    </a:p>
                  </a:txBody>
                  <a:tcPr/>
                </a:tc>
                <a:extLst>
                  <a:ext uri="{0D108BD9-81ED-4DB2-BD59-A6C34878D82A}">
                    <a16:rowId xmlns:a16="http://schemas.microsoft.com/office/drawing/2014/main" val="10001"/>
                  </a:ext>
                </a:extLst>
              </a:tr>
              <a:tr h="1443344">
                <a:tc>
                  <a:txBody>
                    <a:bodyPr/>
                    <a:lstStyle/>
                    <a:p>
                      <a:r>
                        <a:rPr lang="da-DK" b="1" dirty="0"/>
                        <a:t>Den emotive</a:t>
                      </a:r>
                    </a:p>
                    <a:p>
                      <a:r>
                        <a:rPr lang="da-DK" dirty="0"/>
                        <a:t>(Hvor henviser afsender til sig selv?)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Den poetiske</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(Hvordan leges der med sproget for at styrke meddelelsen?)</a:t>
                      </a:r>
                    </a:p>
                  </a:txBody>
                  <a:tcPr/>
                </a:tc>
                <a:tc>
                  <a:txBody>
                    <a:bodyPr/>
                    <a:lstStyle/>
                    <a:p>
                      <a:r>
                        <a:rPr lang="da-DK" b="1" dirty="0"/>
                        <a:t>Den konative</a:t>
                      </a:r>
                    </a:p>
                    <a:p>
                      <a:r>
                        <a:rPr lang="da-DK" dirty="0"/>
                        <a:t>(Hvordan søger afsender at påvirke modtageren? )</a:t>
                      </a:r>
                    </a:p>
                  </a:txBody>
                  <a:tcPr/>
                </a:tc>
                <a:extLst>
                  <a:ext uri="{0D108BD9-81ED-4DB2-BD59-A6C34878D82A}">
                    <a16:rowId xmlns:a16="http://schemas.microsoft.com/office/drawing/2014/main" val="10002"/>
                  </a:ext>
                </a:extLst>
              </a:tr>
              <a:tr h="902090">
                <a:tc>
                  <a:txBody>
                    <a:bodyPr/>
                    <a:lstStyle/>
                    <a:p>
                      <a:endParaRPr lang="da-DK"/>
                    </a:p>
                  </a:txBody>
                  <a:tcPr/>
                </a:tc>
                <a:tc>
                  <a:txBody>
                    <a:bodyPr/>
                    <a:lstStyle/>
                    <a:p>
                      <a:r>
                        <a:rPr lang="da-DK" b="0" dirty="0"/>
                        <a:t>Den </a:t>
                      </a:r>
                      <a:r>
                        <a:rPr lang="da-DK" b="0" dirty="0" err="1"/>
                        <a:t>fatiske</a:t>
                      </a:r>
                      <a:endParaRPr lang="da-DK" b="0" dirty="0"/>
                    </a:p>
                    <a:p>
                      <a:r>
                        <a:rPr lang="da-DK" b="0" dirty="0"/>
                        <a:t>(Hvordan skabes der kontakt?)</a:t>
                      </a:r>
                    </a:p>
                  </a:txBody>
                  <a:tcPr/>
                </a:tc>
                <a:tc>
                  <a:txBody>
                    <a:bodyPr/>
                    <a:lstStyle/>
                    <a:p>
                      <a:endParaRPr lang="da-DK"/>
                    </a:p>
                  </a:txBody>
                  <a:tcPr/>
                </a:tc>
                <a:extLst>
                  <a:ext uri="{0D108BD9-81ED-4DB2-BD59-A6C34878D82A}">
                    <a16:rowId xmlns:a16="http://schemas.microsoft.com/office/drawing/2014/main" val="10003"/>
                  </a:ext>
                </a:extLst>
              </a:tr>
              <a:tr h="430537">
                <a:tc>
                  <a:txBody>
                    <a:bodyPr/>
                    <a:lstStyle/>
                    <a:p>
                      <a:endParaRPr lang="da-DK" dirty="0"/>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10004"/>
                  </a:ext>
                </a:extLst>
              </a:tr>
              <a:tr h="753439">
                <a:tc>
                  <a:txBody>
                    <a:bodyPr/>
                    <a:lstStyle/>
                    <a:p>
                      <a:endParaRPr lang="da-DK"/>
                    </a:p>
                  </a:txBody>
                  <a:tcPr/>
                </a:tc>
                <a:tc>
                  <a:txBody>
                    <a:bodyPr/>
                    <a:lstStyle/>
                    <a:p>
                      <a:r>
                        <a:rPr lang="da-DK" dirty="0"/>
                        <a:t>Den metakommunikative</a:t>
                      </a:r>
                    </a:p>
                  </a:txBody>
                  <a:tcPr/>
                </a:tc>
                <a:tc>
                  <a:txBody>
                    <a:bodyPr/>
                    <a:lstStyle/>
                    <a:p>
                      <a:endParaRPr lang="da-DK"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95107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3289" y="5226533"/>
            <a:ext cx="6512511" cy="1182539"/>
          </a:xfrm>
        </p:spPr>
        <p:txBody>
          <a:bodyPr>
            <a:normAutofit fontScale="90000"/>
          </a:bodyPr>
          <a:lstStyle/>
          <a:p>
            <a:r>
              <a:rPr lang="da-DK" sz="3600" dirty="0"/>
              <a:t>Uddybning af de kommunikative funktioner</a:t>
            </a:r>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120291785"/>
              </p:ext>
            </p:extLst>
          </p:nvPr>
        </p:nvGraphicFramePr>
        <p:xfrm>
          <a:off x="1143000" y="731838"/>
          <a:ext cx="6400800" cy="5308600"/>
        </p:xfrm>
        <a:graphic>
          <a:graphicData uri="http://schemas.openxmlformats.org/drawingml/2006/table">
            <a:tbl>
              <a:tblPr firstRow="1" bandRow="1">
                <a:tableStyleId>{08FB837D-C827-4EFA-A057-4D05807E0F7C}</a:tableStyleId>
              </a:tblPr>
              <a:tblGrid>
                <a:gridCol w="6400800">
                  <a:extLst>
                    <a:ext uri="{9D8B030D-6E8A-4147-A177-3AD203B41FA5}">
                      <a16:colId xmlns:a16="http://schemas.microsoft.com/office/drawing/2014/main" val="20000"/>
                    </a:ext>
                  </a:extLst>
                </a:gridCol>
              </a:tblGrid>
              <a:tr h="370840">
                <a:tc>
                  <a:txBody>
                    <a:bodyPr/>
                    <a:lstStyle/>
                    <a:p>
                      <a:endParaRPr lang="da-DK" dirty="0"/>
                    </a:p>
                  </a:txBody>
                  <a:tcPr/>
                </a:tc>
                <a:extLst>
                  <a:ext uri="{0D108BD9-81ED-4DB2-BD59-A6C34878D82A}">
                    <a16:rowId xmlns:a16="http://schemas.microsoft.com/office/drawing/2014/main" val="10000"/>
                  </a:ext>
                </a:extLst>
              </a:tr>
              <a:tr h="370840">
                <a:tc>
                  <a:txBody>
                    <a:bodyPr/>
                    <a:lstStyle/>
                    <a:p>
                      <a:r>
                        <a:rPr lang="da-DK" dirty="0"/>
                        <a:t>Den </a:t>
                      </a:r>
                      <a:r>
                        <a:rPr lang="da-DK" dirty="0" err="1"/>
                        <a:t>konative</a:t>
                      </a:r>
                      <a:r>
                        <a:rPr lang="da-DK" dirty="0"/>
                        <a:t>/</a:t>
                      </a:r>
                      <a:r>
                        <a:rPr lang="da-DK" dirty="0" err="1"/>
                        <a:t>impressive</a:t>
                      </a:r>
                      <a:r>
                        <a:rPr lang="da-DK" dirty="0"/>
                        <a:t> funktion:</a:t>
                      </a:r>
                      <a:r>
                        <a:rPr lang="da-DK" baseline="0" dirty="0"/>
                        <a:t> Påvirkning af eller henvendelse til modtageren: </a:t>
                      </a:r>
                      <a:r>
                        <a:rPr lang="da-DK" b="1" baseline="0" dirty="0"/>
                        <a:t>Vi vil påvirke nogen</a:t>
                      </a:r>
                      <a:r>
                        <a:rPr lang="da-DK" baseline="0" dirty="0"/>
                        <a:t>.</a:t>
                      </a:r>
                      <a:endParaRPr lang="da-DK" dirty="0"/>
                    </a:p>
                  </a:txBody>
                  <a:tcPr/>
                </a:tc>
                <a:extLst>
                  <a:ext uri="{0D108BD9-81ED-4DB2-BD59-A6C34878D82A}">
                    <a16:rowId xmlns:a16="http://schemas.microsoft.com/office/drawing/2014/main" val="10001"/>
                  </a:ext>
                </a:extLst>
              </a:tr>
              <a:tr h="370840">
                <a:tc>
                  <a:txBody>
                    <a:bodyPr/>
                    <a:lstStyle/>
                    <a:p>
                      <a:r>
                        <a:rPr lang="da-DK" dirty="0"/>
                        <a:t>Den referentielle</a:t>
                      </a:r>
                      <a:r>
                        <a:rPr lang="da-DK" baseline="0" dirty="0"/>
                        <a:t> funktion: Det, der refererer til den kendte virkelighed uden for meddelelsen: </a:t>
                      </a:r>
                      <a:r>
                        <a:rPr lang="da-DK" b="1" baseline="0" dirty="0"/>
                        <a:t>Vi fortæller om noget.</a:t>
                      </a:r>
                      <a:endParaRPr lang="da-DK" b="1" dirty="0"/>
                    </a:p>
                  </a:txBody>
                  <a:tcPr/>
                </a:tc>
                <a:extLst>
                  <a:ext uri="{0D108BD9-81ED-4DB2-BD59-A6C34878D82A}">
                    <a16:rowId xmlns:a16="http://schemas.microsoft.com/office/drawing/2014/main" val="10002"/>
                  </a:ext>
                </a:extLst>
              </a:tr>
              <a:tr h="370840">
                <a:tc>
                  <a:txBody>
                    <a:bodyPr/>
                    <a:lstStyle/>
                    <a:p>
                      <a:r>
                        <a:rPr lang="da-DK" dirty="0"/>
                        <a:t>Den</a:t>
                      </a:r>
                      <a:r>
                        <a:rPr lang="da-DK" baseline="0" dirty="0"/>
                        <a:t> poetiske funktion: Det der leder opmærksomheden hen på meddelelsens eget samspil ml. sproglige virkemidler og indhold: </a:t>
                      </a:r>
                    </a:p>
                    <a:p>
                      <a:r>
                        <a:rPr lang="da-DK" b="1" baseline="0" dirty="0"/>
                        <a:t>Vi leger med sprog og design.</a:t>
                      </a:r>
                      <a:endParaRPr lang="da-DK" b="1" dirty="0"/>
                    </a:p>
                  </a:txBody>
                  <a:tcPr/>
                </a:tc>
                <a:extLst>
                  <a:ext uri="{0D108BD9-81ED-4DB2-BD59-A6C34878D82A}">
                    <a16:rowId xmlns:a16="http://schemas.microsoft.com/office/drawing/2014/main" val="10003"/>
                  </a:ext>
                </a:extLst>
              </a:tr>
              <a:tr h="370840">
                <a:tc>
                  <a:txBody>
                    <a:bodyPr/>
                    <a:lstStyle/>
                    <a:p>
                      <a:r>
                        <a:rPr lang="da-DK" dirty="0"/>
                        <a:t>Den fatiske/sociale funktion:</a:t>
                      </a:r>
                      <a:r>
                        <a:rPr lang="da-DK" baseline="0" dirty="0"/>
                        <a:t> Skaber og opretholder følelsen af kontakt til modtageren (fx smileys, billeder mm.): </a:t>
                      </a:r>
                    </a:p>
                    <a:p>
                      <a:r>
                        <a:rPr lang="da-DK" b="1" baseline="0" dirty="0"/>
                        <a:t>Vi viser hvordan vi har det med hinanden.</a:t>
                      </a:r>
                      <a:endParaRPr lang="da-DK" b="1" dirty="0"/>
                    </a:p>
                  </a:txBody>
                  <a:tcP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t>Den emotive</a:t>
                      </a:r>
                      <a:r>
                        <a:rPr lang="da-DK" baseline="0" dirty="0"/>
                        <a:t> funktion: afsenders holdning eller følelser: </a:t>
                      </a:r>
                    </a:p>
                    <a:p>
                      <a:pPr marL="0" marR="0" indent="0" algn="l" defTabSz="914400" rtl="0" eaLnBrk="1" fontAlgn="auto" latinLnBrk="0" hangingPunct="1">
                        <a:lnSpc>
                          <a:spcPct val="100000"/>
                        </a:lnSpc>
                        <a:spcBef>
                          <a:spcPts val="0"/>
                        </a:spcBef>
                        <a:spcAft>
                          <a:spcPts val="0"/>
                        </a:spcAft>
                        <a:buClrTx/>
                        <a:buSzTx/>
                        <a:buFontTx/>
                        <a:buNone/>
                        <a:tabLst/>
                        <a:defRPr/>
                      </a:pPr>
                      <a:r>
                        <a:rPr lang="da-DK" b="1" baseline="0" dirty="0"/>
                        <a:t>Vi viser noget om </a:t>
                      </a:r>
                      <a:r>
                        <a:rPr lang="da-DK" b="1" baseline="0"/>
                        <a:t>os selv.</a:t>
                      </a:r>
                      <a:endParaRPr lang="da-DK" b="1" dirty="0"/>
                    </a:p>
                  </a:txBody>
                  <a:tcPr/>
                </a:tc>
                <a:extLst>
                  <a:ext uri="{0D108BD9-81ED-4DB2-BD59-A6C34878D82A}">
                    <a16:rowId xmlns:a16="http://schemas.microsoft.com/office/drawing/2014/main" val="10005"/>
                  </a:ext>
                </a:extLst>
              </a:tr>
              <a:tr h="370840">
                <a:tc>
                  <a:txBody>
                    <a:bodyPr/>
                    <a:lstStyle/>
                    <a:p>
                      <a:r>
                        <a:rPr lang="da-DK" dirty="0"/>
                        <a:t>Den</a:t>
                      </a:r>
                      <a:r>
                        <a:rPr lang="da-DK" baseline="0" dirty="0"/>
                        <a:t> metakommunikative funktion: Det, der refererer til det sprog, meddelelsen er skrevet i eller </a:t>
                      </a:r>
                      <a:r>
                        <a:rPr lang="da-DK" baseline="0" dirty="0" err="1"/>
                        <a:t>intertekstualitet</a:t>
                      </a:r>
                      <a:r>
                        <a:rPr lang="da-DK" baseline="0" dirty="0"/>
                        <a:t>: </a:t>
                      </a:r>
                    </a:p>
                    <a:p>
                      <a:r>
                        <a:rPr lang="da-DK" b="1" baseline="0" dirty="0"/>
                        <a:t>Vi kommenterer og reflekterer over det hele.</a:t>
                      </a:r>
                      <a:endParaRPr lang="da-DK" baseline="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45669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Formål med modellen</a:t>
            </a:r>
          </a:p>
        </p:txBody>
      </p:sp>
      <p:sp>
        <p:nvSpPr>
          <p:cNvPr id="3" name="Pladsholder til indhold 2"/>
          <p:cNvSpPr>
            <a:spLocks noGrp="1"/>
          </p:cNvSpPr>
          <p:nvPr>
            <p:ph idx="1"/>
          </p:nvPr>
        </p:nvSpPr>
        <p:spPr>
          <a:xfrm>
            <a:off x="1475656" y="2276872"/>
            <a:ext cx="6400800" cy="3474720"/>
          </a:xfrm>
          <a:prstGeom prst="rect">
            <a:avLst/>
          </a:prstGeom>
        </p:spPr>
        <p:txBody>
          <a:bodyPr>
            <a:normAutofit/>
          </a:bodyPr>
          <a:lstStyle/>
          <a:p>
            <a:pPr marL="0" indent="0">
              <a:buNone/>
            </a:pPr>
            <a:r>
              <a:rPr lang="da-DK" sz="2800" dirty="0"/>
              <a:t>Ved at finde ud af hvilke elementer, en medietekst består af, og hvilke funktioner, der dominerer, kan man vurdere, hvilken slags tekst, man har med at gøre, hvilket formål den har, og hvilken form for selvfremstilling, der er tale om. </a:t>
            </a:r>
          </a:p>
        </p:txBody>
      </p:sp>
    </p:spTree>
    <p:extLst>
      <p:ext uri="{BB962C8B-B14F-4D97-AF65-F5344CB8AC3E}">
        <p14:creationId xmlns:p14="http://schemas.microsoft.com/office/powerpoint/2010/main" val="352341661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1884</TotalTime>
  <Words>459</Words>
  <Application>Microsoft Office PowerPoint</Application>
  <PresentationFormat>Skærmshow (4:3)</PresentationFormat>
  <Paragraphs>57</Paragraphs>
  <Slides>10</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10</vt:i4>
      </vt:variant>
    </vt:vector>
  </HeadingPairs>
  <TitlesOfParts>
    <vt:vector size="14" baseType="lpstr">
      <vt:lpstr>Arial</vt:lpstr>
      <vt:lpstr>Trebuchet MS</vt:lpstr>
      <vt:lpstr>Wingdings 3</vt:lpstr>
      <vt:lpstr>Facet</vt:lpstr>
      <vt:lpstr>ANALYSE AF KOMMUNIKATIONEN I MODERNE MEDIER</vt:lpstr>
      <vt:lpstr>PowerPoint-præsentation</vt:lpstr>
      <vt:lpstr>Simpel kommunikation</vt:lpstr>
      <vt:lpstr>Reklame</vt:lpstr>
      <vt:lpstr>Teksttungt skilt</vt:lpstr>
      <vt:lpstr>Flere afsendere og modtagere</vt:lpstr>
      <vt:lpstr>Slang</vt:lpstr>
      <vt:lpstr>PowerPoint-præsentation</vt:lpstr>
      <vt:lpstr>Uddybning af de kommunikative funktioner</vt:lpstr>
      <vt:lpstr>Formål med modellen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RKS</dc:creator>
  <cp:lastModifiedBy>Marie Bonavida</cp:lastModifiedBy>
  <cp:revision>16</cp:revision>
  <dcterms:created xsi:type="dcterms:W3CDTF">2013-04-03T18:47:21Z</dcterms:created>
  <dcterms:modified xsi:type="dcterms:W3CDTF">2023-10-23T11:11:43Z</dcterms:modified>
</cp:coreProperties>
</file>